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Briefly introduce AMR, rifampicin mechanism, and why rpoB mutations matter.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discussion around expanding dataset and multi-omics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End with key take-home message and potential collaborations.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need for integrative analysis beyond individual species.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a simple workflow diagram if available.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reproducibility and data quality control.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intuition of unsupervised learning: grouping without 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Interpret clusters in biological terms, linking to resistance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Give intuitive examples: model learns mutation→resistance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Briefly describe comparative metrics table or ROC curves.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Connect biological interpretation to computational findings.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3600"/>
              <a:t>Applying machine learning methods to understand the distribution of rifampicin resistance mutations across species</a:t>
            </a:r>
            <a:endParaRPr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Goal: Predict rifampicin resistance given mutation profiles.</a:t>
            </a:r>
          </a:p>
          <a:p>
            <a:pPr lvl="1"/>
            <a:r>
              <a:t>Models: Random Forest, PU-learning model, and fine-tuned SciBERT (text-based).</a:t>
            </a:r>
          </a:p>
          <a:p>
            <a:pPr lvl="1"/>
            <a:r>
              <a:t>Metrics: Accuracy, F1-score, ROC-AUC to evaluate model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Random Forest achieved strong performance on curated datasets.</a:t>
            </a:r>
          </a:p>
          <a:p>
            <a:pPr lvl="1"/>
            <a:r>
              <a:t>PU-learning improved recall on uncertain/unlabeled mutations.</a:t>
            </a:r>
          </a:p>
          <a:p>
            <a:pPr lvl="1"/>
            <a:r>
              <a:t>SciBERT captured literature context, aiding cross-species prediction.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Cross-species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Certain rpoB mutations (e.g., S531L, H526Y) recur across phylogenetically distant taxa.</a:t>
            </a:r>
          </a:p>
          <a:p>
            <a:pPr lvl="1"/>
            <a:r>
              <a:t>Machine learning models reveal conserved resistance determinants.</a:t>
            </a:r>
          </a:p>
          <a:p>
            <a:pPr lvl="1"/>
            <a:r>
              <a:t>Supports potential cross-species transferability of resistance mechanisms.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Data imbalance and publication bias remain major challenges.</a:t>
            </a:r>
          </a:p>
          <a:p>
            <a:pPr lvl="1"/>
            <a:r>
              <a:t>Model interpretability and generalization across unseen species.</a:t>
            </a:r>
          </a:p>
          <a:p>
            <a:pPr lvl="1"/>
            <a:r>
              <a:t>Integration with structural/functional data could improve predictions.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Machine learning enables integration of literature, mutation, and species data.</a:t>
            </a:r>
          </a:p>
          <a:p>
            <a:pPr lvl="1"/>
            <a:r>
              <a:t>Reveals conserved rifampicin resistance patterns across bacterial taxa.</a:t>
            </a:r>
          </a:p>
          <a:p>
            <a:pPr lvl="1"/>
            <a:r>
              <a:t>Future: include protein structural features, expand to other antibiotics.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Background: Rifampicin Resistance and AMR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Antimicrobial resistance (AMR) is a growing global health crisis.</a:t>
            </a:r>
          </a:p>
          <a:p>
            <a:pPr lvl="1"/>
            <a:r>
              <a:t>Rifampicin targets bacterial RNA polymerase; resistance often due to mutations in rpoB.</a:t>
            </a:r>
          </a:p>
          <a:p>
            <a:pPr lvl="1"/>
            <a:r>
              <a:t>Understanding mutation patterns across species can improve resistance surveillance.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Existing studies mainly focus on Mycobacterium tuberculosis.</a:t>
            </a:r>
          </a:p>
          <a:p>
            <a:pPr lvl="1"/>
            <a:r>
              <a:t>Cross-species mutation data are limited and fragmented.</a:t>
            </a:r>
          </a:p>
          <a:p>
            <a:pPr lvl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Rifamycin_SV.sv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00" y="366395"/>
            <a:ext cx="3172460" cy="27711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50335" y="1998980"/>
            <a:ext cx="3048000" cy="5007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属于利福霉素类抗生素。其药理作用机制是通过结合细菌</a:t>
            </a:r>
            <a:r>
              <a:rPr lang="en-US" altLang="zh-CN"/>
              <a:t>RNA</a:t>
            </a:r>
            <a:r>
              <a:rPr lang="zh-CN" altLang="en-US"/>
              <a:t>聚合酶的</a:t>
            </a:r>
            <a:r>
              <a:rPr lang="en-US" altLang="zh-CN"/>
              <a:t>β</a:t>
            </a:r>
            <a:r>
              <a:rPr lang="zh-CN" altLang="en-US"/>
              <a:t>亚基（由</a:t>
            </a:r>
            <a:r>
              <a:rPr lang="en-US" altLang="zh-CN"/>
              <a:t>rpoB</a:t>
            </a:r>
            <a:r>
              <a:rPr lang="zh-CN" altLang="en-US"/>
              <a:t>基因编码），阻断</a:t>
            </a:r>
            <a:r>
              <a:rPr lang="en-US" altLang="zh-CN"/>
              <a:t>RNA</a:t>
            </a:r>
            <a:r>
              <a:rPr lang="zh-CN" altLang="en-US"/>
              <a:t>链延伸，进而抑制转录过程。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RIF</a:t>
            </a:r>
            <a:r>
              <a:rPr lang="zh-CN" altLang="en-US"/>
              <a:t>单药耐药常被视为多重耐药结核（</a:t>
            </a:r>
            <a:r>
              <a:rPr lang="en-US" altLang="zh-CN"/>
              <a:t>MDR-TB</a:t>
            </a:r>
            <a:r>
              <a:rPr lang="zh-CN" altLang="en-US"/>
              <a:t>）的早期信号，因为其耐药突变往往与其他药物的抗性共同出现。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sz="2800">
                <a:sym typeface="+mn-ea"/>
              </a:rPr>
              <a:t>Lack of machine learning-driven integration across diverse bacterial genomes.</a:t>
            </a:r>
            <a:endParaRPr lang="zh-CN" altLang="en-US" sz="28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Step 1: Literature screening using ASReview (semi-automated relevance feedback).</a:t>
            </a:r>
          </a:p>
          <a:p>
            <a:pPr lvl="1"/>
            <a:r>
              <a:t>Step 2: Mutation data integration and cleaning.</a:t>
            </a:r>
          </a:p>
          <a:p>
            <a:pPr lvl="1"/>
            <a:r>
              <a:t>Step 3: Unsupervised ML to identify mutation distribution patterns.</a:t>
            </a:r>
          </a:p>
          <a:p>
            <a:pPr lvl="1"/>
            <a:r>
              <a:t>Step 4: Supervised ML to predict rifampicin resistance potential.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Curation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ASReview used to identify relevant studies on rifampicin resistance mutations.</a:t>
            </a:r>
          </a:p>
          <a:p>
            <a:pPr lvl="1"/>
            <a:r>
              <a:t>Integrated both existing rpoB mutations and newly added mutations from literature.</a:t>
            </a:r>
          </a:p>
          <a:p>
            <a:pPr lvl="1"/>
            <a:r>
              <a:t>Final dataset: multi-species mutation matrix (e.g., X_dense_filtered).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Learning: Objective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Goal: Explore hidden structures and clusters among species based on mutation profiles.</a:t>
            </a:r>
          </a:p>
          <a:p>
            <a:pPr lvl="1"/>
            <a:r>
              <a:t>Methods: UMAP for dimensionality reduction; K-means / GMM / HDBSCAN for clustering.</a:t>
            </a:r>
          </a:p>
          <a:p>
            <a:pPr lvl="1"/>
            <a:r>
              <a:t>Evaluation: silhouette scores to assess cluster quality.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UMAP plots show species-level separation by mutation profiles.</a:t>
            </a:r>
          </a:p>
          <a:p>
            <a:pPr lvl="1"/>
            <a:r>
              <a:t>Heatmap highlights key mutation hotspots shared across clusters.</a:t>
            </a:r>
          </a:p>
          <a:p>
            <a:pPr lvl="1"/>
            <a:r>
              <a:t>Clusters often align with mid/high-resistance species groups.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2888</Words>
  <Application>WPS 演示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Applying machine learning methods to understand the distribution of rifampicin resistance mutations across species</vt:lpstr>
      <vt:lpstr>Background: Rifampicin Resistance and AMR</vt:lpstr>
      <vt:lpstr>Knowledge Gap</vt:lpstr>
      <vt:lpstr>PowerPoint 演示文稿</vt:lpstr>
      <vt:lpstr>PowerPoint 演示文稿</vt:lpstr>
      <vt:lpstr>Project Overview</vt:lpstr>
      <vt:lpstr>Data Collection and Curation</vt:lpstr>
      <vt:lpstr>Unsupervised Learning: Objective &amp; Methods</vt:lpstr>
      <vt:lpstr>Unsupervised Results</vt:lpstr>
      <vt:lpstr>Supervised Learning: Overview</vt:lpstr>
      <vt:lpstr>Supervised Results</vt:lpstr>
      <vt:lpstr>Cross-species Insights</vt:lpstr>
      <vt:lpstr>Discussion &amp; Limitations</vt:lpstr>
      <vt:lpstr>Conclusion &amp;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WPS_1754153612</cp:lastModifiedBy>
  <cp:revision>4</cp:revision>
  <dcterms:created xsi:type="dcterms:W3CDTF">2013-01-27T09:14:00Z</dcterms:created>
  <dcterms:modified xsi:type="dcterms:W3CDTF">2025-11-01T16:51:20Z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05A202BC6EC9412DACF36172B9CDFF96_13</vt:lpwstr>
  </property>
  <property fmtid="{D5CDD505-2E9C-101B-9397-08002B2CF9AE}" pid="3" name="KSOProductBuildVer">
    <vt:lpwstr>2052-12.1.0.23125</vt:lpwstr>
  </property>
</Properties>
</file>