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359" r:id="rId2"/>
    <p:sldId id="256" r:id="rId3"/>
    <p:sldId id="257" r:id="rId4"/>
    <p:sldId id="299" r:id="rId5"/>
    <p:sldId id="259" r:id="rId6"/>
    <p:sldId id="301" r:id="rId7"/>
    <p:sldId id="260" r:id="rId8"/>
    <p:sldId id="261" r:id="rId9"/>
    <p:sldId id="258" r:id="rId10"/>
    <p:sldId id="300" r:id="rId11"/>
    <p:sldId id="264" r:id="rId12"/>
    <p:sldId id="302" r:id="rId13"/>
    <p:sldId id="303" r:id="rId14"/>
    <p:sldId id="270" r:id="rId15"/>
    <p:sldId id="337" r:id="rId16"/>
    <p:sldId id="306" r:id="rId17"/>
    <p:sldId id="309" r:id="rId18"/>
    <p:sldId id="333" r:id="rId19"/>
    <p:sldId id="262" r:id="rId20"/>
    <p:sldId id="334" r:id="rId21"/>
    <p:sldId id="267" r:id="rId22"/>
    <p:sldId id="266" r:id="rId23"/>
    <p:sldId id="268" r:id="rId24"/>
    <p:sldId id="313" r:id="rId25"/>
    <p:sldId id="314" r:id="rId26"/>
    <p:sldId id="312" r:id="rId27"/>
    <p:sldId id="272" r:id="rId28"/>
    <p:sldId id="273" r:id="rId29"/>
    <p:sldId id="349" r:id="rId30"/>
    <p:sldId id="274" r:id="rId31"/>
    <p:sldId id="316" r:id="rId32"/>
    <p:sldId id="276" r:id="rId33"/>
    <p:sldId id="263" r:id="rId34"/>
    <p:sldId id="283" r:id="rId35"/>
    <p:sldId id="284" r:id="rId36"/>
    <p:sldId id="285" r:id="rId37"/>
    <p:sldId id="326" r:id="rId38"/>
    <p:sldId id="341" r:id="rId39"/>
    <p:sldId id="339" r:id="rId40"/>
    <p:sldId id="358" r:id="rId41"/>
    <p:sldId id="286" r:id="rId42"/>
    <p:sldId id="357" r:id="rId43"/>
    <p:sldId id="287" r:id="rId44"/>
    <p:sldId id="321" r:id="rId45"/>
    <p:sldId id="320" r:id="rId4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15620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-2754" y="-96"/>
      </p:cViewPr>
      <p:guideLst>
        <p:guide orient="horz" pos="770"/>
        <p:guide pos="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960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93D8AAD-8B12-4C80-B1C2-86B1A4EB9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</p:spPr>
        <p:txBody>
          <a:bodyPr/>
          <a:lstStyle/>
          <a:p>
            <a:fld id="{A12B4F14-2B35-4CC9-91EA-9A63E517928D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83970" name="Clip" r:id="rId3" imgW="0" imgH="0" progId="MS_ClipArt_Gallery.2">
              <p:embed/>
            </p:oleObj>
          </a:graphicData>
        </a:graphic>
      </p:graphicFrame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FDCF13A-A894-4220-BFF4-BA3320E46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F0389-4998-46AB-AAD2-9BA907E65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60086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60086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DED40-FD76-45D2-8443-4A7C913A6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6FAFF-31DC-4D1F-A92B-588D10FD2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2174C-6B49-4081-BC1D-0E43A896FA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5663" y="1222375"/>
            <a:ext cx="3754437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22375"/>
            <a:ext cx="3754438" cy="4903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429E3-2608-4A15-B416-3E51965F7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933B6-7696-4A8E-BF7A-CF8858E4E7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706A9-8069-4BE0-B684-33E0CCF53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AD19E-43E3-4431-A461-4417FD06E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874872-D8A5-4E97-9E77-0ACBB59AB3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7CBE1-ED2E-4381-9F52-C24D6185D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5663" y="1222375"/>
            <a:ext cx="7661275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FA74611-F4CE-4EF1-9E74-9B365FD0C5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4491038" y="6613525"/>
            <a:ext cx="425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6.</a:t>
            </a:r>
            <a:fld id="{30C1F4F3-223C-4C07-9444-BBF19DDEB802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0" y="6613525"/>
            <a:ext cx="33067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Database System Concepts - 5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Edition, Oct 5, 2006</a:t>
            </a:r>
          </a:p>
        </p:txBody>
      </p:sp>
      <p:sp>
        <p:nvSpPr>
          <p:cNvPr id="14644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3081" name="Picture 10" descr="PH01266J"/>
          <p:cNvPicPr>
            <a:picLocks noChangeAspect="1" noChangeArrowheads="1"/>
          </p:cNvPicPr>
          <p:nvPr/>
        </p:nvPicPr>
        <p:blipFill>
          <a:blip r:embed="rId13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Entity-Relationship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Composite Attributes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/>
          <a:srcRect l="421" t="28589" r="1051" b="28870"/>
          <a:stretch>
            <a:fillRect/>
          </a:stretch>
        </p:blipFill>
        <p:spPr bwMode="auto">
          <a:xfrm>
            <a:off x="846138" y="1724025"/>
            <a:ext cx="7578725" cy="24542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Mapping Cardinality Constraints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505700" cy="4114800"/>
          </a:xfrm>
        </p:spPr>
        <p:txBody>
          <a:bodyPr/>
          <a:lstStyle/>
          <a:p>
            <a:r>
              <a:rPr lang="en-US" sz="1800" smtClean="0"/>
              <a:t>Express the number of entities to which another entity can be associated via a relationship set.</a:t>
            </a:r>
          </a:p>
          <a:p>
            <a:r>
              <a:rPr lang="en-US" sz="1800" smtClean="0"/>
              <a:t>Most useful in describing binary relationship sets.</a:t>
            </a:r>
          </a:p>
          <a:p>
            <a:r>
              <a:rPr lang="en-US" sz="1800" smtClean="0"/>
              <a:t>For a binary relationship set the mapping cardinality must be one of the following types:</a:t>
            </a:r>
          </a:p>
          <a:p>
            <a:pPr lvl="1"/>
            <a:r>
              <a:rPr lang="en-US" sz="1800" smtClean="0"/>
              <a:t>One to one</a:t>
            </a:r>
          </a:p>
          <a:p>
            <a:pPr lvl="1"/>
            <a:r>
              <a:rPr lang="en-US" sz="1800" smtClean="0"/>
              <a:t>One to many</a:t>
            </a:r>
          </a:p>
          <a:p>
            <a:pPr lvl="1"/>
            <a:r>
              <a:rPr lang="en-US" sz="1800" smtClean="0"/>
              <a:t>Many to one</a:t>
            </a:r>
          </a:p>
          <a:p>
            <a:pPr lvl="1"/>
            <a:r>
              <a:rPr lang="en-US" sz="1800" smtClean="0"/>
              <a:t>Many to many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Mapping Cardinalities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895475" y="5283200"/>
            <a:ext cx="1416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One to one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665788" y="5283200"/>
            <a:ext cx="1492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One to many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1025525" y="5626100"/>
            <a:ext cx="70183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2000"/>
              <a:t>Note: Some elements in </a:t>
            </a:r>
            <a:r>
              <a:rPr kumimoji="1" lang="en-US" sz="2000" i="1"/>
              <a:t>A</a:t>
            </a:r>
            <a:r>
              <a:rPr kumimoji="1" lang="en-US" sz="2000"/>
              <a:t> and </a:t>
            </a:r>
            <a:r>
              <a:rPr kumimoji="1" lang="en-US" sz="2000" i="1"/>
              <a:t>B</a:t>
            </a:r>
            <a:r>
              <a:rPr kumimoji="1" lang="en-US" sz="2000"/>
              <a:t> may not be mapped to any </a:t>
            </a:r>
          </a:p>
          <a:p>
            <a:r>
              <a:rPr kumimoji="1" lang="en-US" sz="2000"/>
              <a:t>elements in the other set</a:t>
            </a:r>
          </a:p>
        </p:txBody>
      </p:sp>
      <p:pic>
        <p:nvPicPr>
          <p:cNvPr id="15366" name="Picture 7"/>
          <p:cNvPicPr>
            <a:picLocks noChangeAspect="1" noChangeArrowheads="1"/>
          </p:cNvPicPr>
          <p:nvPr/>
        </p:nvPicPr>
        <p:blipFill>
          <a:blip r:embed="rId2"/>
          <a:srcRect l="624" t="9708" r="417" b="9708"/>
          <a:stretch>
            <a:fillRect/>
          </a:stretch>
        </p:blipFill>
        <p:spPr bwMode="auto">
          <a:xfrm>
            <a:off x="1363663" y="920750"/>
            <a:ext cx="6796087" cy="41513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Mapping Cardinalities 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992313" y="5321300"/>
            <a:ext cx="1436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Many to one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5589588" y="5321300"/>
            <a:ext cx="1609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Many to many</a:t>
            </a:r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177925" y="5702300"/>
            <a:ext cx="70072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sz="2000"/>
              <a:t>Note: Some elements in A and B may not be mapped to any </a:t>
            </a:r>
          </a:p>
          <a:p>
            <a:r>
              <a:rPr kumimoji="1" lang="en-US" sz="2000"/>
              <a:t>elements in the other set</a:t>
            </a:r>
          </a:p>
        </p:txBody>
      </p:sp>
      <p:pic>
        <p:nvPicPr>
          <p:cNvPr id="16390" name="Picture 8"/>
          <p:cNvPicPr>
            <a:picLocks noChangeAspect="1" noChangeArrowheads="1"/>
          </p:cNvPicPr>
          <p:nvPr/>
        </p:nvPicPr>
        <p:blipFill>
          <a:blip r:embed="rId2"/>
          <a:srcRect l="581" t="9547" r="388" b="9805"/>
          <a:stretch>
            <a:fillRect/>
          </a:stretch>
        </p:blipFill>
        <p:spPr bwMode="auto">
          <a:xfrm>
            <a:off x="1346200" y="969963"/>
            <a:ext cx="6816725" cy="41640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34250" cy="4965700"/>
          </a:xfrm>
        </p:spPr>
        <p:txBody>
          <a:bodyPr/>
          <a:lstStyle/>
          <a:p>
            <a:r>
              <a:rPr lang="en-US" sz="1800" smtClean="0"/>
              <a:t>A </a:t>
            </a:r>
            <a:r>
              <a:rPr lang="en-US" sz="1800" b="1" smtClean="0">
                <a:solidFill>
                  <a:schemeClr val="tx2"/>
                </a:solidFill>
              </a:rPr>
              <a:t>super key</a:t>
            </a:r>
            <a:r>
              <a:rPr lang="en-US" sz="1800" smtClean="0"/>
              <a:t> of an entity set is a set of one or more attributes whose values uniquely determine each entity.</a:t>
            </a:r>
          </a:p>
          <a:p>
            <a:r>
              <a:rPr lang="en-US" sz="1800" smtClean="0"/>
              <a:t>A </a:t>
            </a:r>
            <a:r>
              <a:rPr lang="en-US" sz="1800" b="1" smtClean="0">
                <a:solidFill>
                  <a:schemeClr val="tx2"/>
                </a:solidFill>
              </a:rPr>
              <a:t>candidate key</a:t>
            </a:r>
            <a:r>
              <a:rPr lang="en-US" sz="1800" smtClean="0"/>
              <a:t> of an entity set is a minimal super key</a:t>
            </a:r>
          </a:p>
          <a:p>
            <a:pPr lvl="1"/>
            <a:r>
              <a:rPr lang="en-US" sz="1800" i="1" smtClean="0"/>
              <a:t>Customer_id</a:t>
            </a:r>
            <a:r>
              <a:rPr lang="en-US" sz="1800" smtClean="0"/>
              <a:t> is candidate key of </a:t>
            </a:r>
            <a:r>
              <a:rPr lang="en-US" sz="1800" i="1" smtClean="0"/>
              <a:t>customer</a:t>
            </a:r>
            <a:endParaRPr lang="en-US" sz="1800" smtClean="0"/>
          </a:p>
          <a:p>
            <a:pPr lvl="1"/>
            <a:r>
              <a:rPr lang="en-US" sz="1800" i="1" smtClean="0"/>
              <a:t>account_number</a:t>
            </a:r>
            <a:r>
              <a:rPr lang="en-US" sz="1800" smtClean="0"/>
              <a:t> is candidate key of </a:t>
            </a:r>
            <a:r>
              <a:rPr lang="en-US" sz="1800" i="1" smtClean="0"/>
              <a:t>account</a:t>
            </a:r>
            <a:endParaRPr lang="en-US" sz="1800" smtClean="0"/>
          </a:p>
          <a:p>
            <a:r>
              <a:rPr lang="en-US" sz="1800" smtClean="0"/>
              <a:t>Although several candidate keys may exist, one of the candidate keys is selected to be the </a:t>
            </a:r>
            <a:r>
              <a:rPr lang="en-US" sz="1800" b="1" smtClean="0">
                <a:solidFill>
                  <a:schemeClr val="tx2"/>
                </a:solidFill>
              </a:rPr>
              <a:t>primary key</a:t>
            </a:r>
            <a:r>
              <a:rPr lang="en-US" sz="180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Keys for Relationship Sets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 sz="1800" smtClean="0"/>
              <a:t>The combination of primary keys of the participating entity sets forms a super key of a relationship set.</a:t>
            </a:r>
          </a:p>
          <a:p>
            <a:pPr lvl="1"/>
            <a:r>
              <a:rPr lang="en-US" sz="1800" smtClean="0"/>
              <a:t>(</a:t>
            </a:r>
            <a:r>
              <a:rPr lang="en-US" sz="1800" i="1" smtClean="0"/>
              <a:t>customer_id, account_number</a:t>
            </a:r>
            <a:r>
              <a:rPr lang="en-US" sz="1800" smtClean="0"/>
              <a:t>) is the super key of </a:t>
            </a:r>
            <a:r>
              <a:rPr lang="en-US" sz="1800" i="1" smtClean="0"/>
              <a:t>depositor</a:t>
            </a:r>
          </a:p>
          <a:p>
            <a:pPr lvl="1"/>
            <a:r>
              <a:rPr lang="en-US" sz="1800" i="1" smtClean="0"/>
              <a:t>NOTE:  this means a pair of entity sets can have at most one relationship in a particular relationship set.  </a:t>
            </a:r>
          </a:p>
          <a:p>
            <a:pPr lvl="2"/>
            <a:r>
              <a:rPr lang="en-US" sz="1800" smtClean="0"/>
              <a:t>Example: if we wish to track all access_dates to each account by each customer, we cannot assume a relationship for each access.  We can use a multivalued attribute though</a:t>
            </a:r>
          </a:p>
          <a:p>
            <a:r>
              <a:rPr lang="en-US" sz="1800" smtClean="0"/>
              <a:t>Must consider the mapping cardinality of the relationship set when deciding what are the candidate keys </a:t>
            </a:r>
          </a:p>
          <a:p>
            <a:r>
              <a:rPr lang="en-US" sz="1800" smtClean="0"/>
              <a:t>Need to consider semantics of relationship set in selecting the </a:t>
            </a:r>
            <a:r>
              <a:rPr lang="en-US" sz="1800" i="1" smtClean="0"/>
              <a:t>primary key  </a:t>
            </a:r>
            <a:r>
              <a:rPr lang="en-US" sz="1800" smtClean="0"/>
              <a:t>in case of more than one candidate key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E-R Diagrams</a:t>
            </a:r>
          </a:p>
        </p:txBody>
      </p:sp>
      <p:sp>
        <p:nvSpPr>
          <p:cNvPr id="19459" name="Rectangle 7"/>
          <p:cNvSpPr>
            <a:spLocks noChangeArrowheads="1"/>
          </p:cNvSpPr>
          <p:nvPr/>
        </p:nvSpPr>
        <p:spPr bwMode="auto">
          <a:xfrm>
            <a:off x="855663" y="3494088"/>
            <a:ext cx="8505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Rectangles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Diamonds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Lines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Ellipses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Double ellipses represent multivalued attributes.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Dashed ellipses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Underline indicates primary key attributes </a:t>
            </a:r>
          </a:p>
        </p:txBody>
      </p:sp>
      <p:pic>
        <p:nvPicPr>
          <p:cNvPr id="19460" name="Picture 8"/>
          <p:cNvPicPr>
            <a:picLocks noChangeAspect="1" noChangeArrowheads="1"/>
          </p:cNvPicPr>
          <p:nvPr/>
        </p:nvPicPr>
        <p:blipFill>
          <a:blip r:embed="rId2"/>
          <a:srcRect l="423" t="30743" r="635" b="31024"/>
          <a:stretch>
            <a:fillRect/>
          </a:stretch>
        </p:blipFill>
        <p:spPr bwMode="auto">
          <a:xfrm>
            <a:off x="1041400" y="1200150"/>
            <a:ext cx="7175500" cy="2079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103188"/>
            <a:ext cx="7831138" cy="846137"/>
          </a:xfrm>
        </p:spPr>
        <p:txBody>
          <a:bodyPr/>
          <a:lstStyle/>
          <a:p>
            <a:pPr>
              <a:defRPr/>
            </a:pPr>
            <a:r>
              <a:rPr lang="en-US" sz="2400" smtClean="0"/>
              <a:t>E-R Diagram With Composite, Multivalued, and Derived Attributes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 l="600" t="15976" r="998" b="15976"/>
          <a:stretch>
            <a:fillRect/>
          </a:stretch>
        </p:blipFill>
        <p:spPr bwMode="auto">
          <a:xfrm>
            <a:off x="471488" y="1520825"/>
            <a:ext cx="8242300" cy="42751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Relationship Sets with Attributes</a:t>
            </a:r>
          </a:p>
        </p:txBody>
      </p:sp>
      <p:pic>
        <p:nvPicPr>
          <p:cNvPr id="21507" name="Picture 1029"/>
          <p:cNvPicPr>
            <a:picLocks noChangeAspect="1" noChangeArrowheads="1"/>
          </p:cNvPicPr>
          <p:nvPr/>
        </p:nvPicPr>
        <p:blipFill>
          <a:blip r:embed="rId2"/>
          <a:srcRect l="638" t="28896" r="638" b="29178"/>
          <a:stretch>
            <a:fillRect/>
          </a:stretch>
        </p:blipFill>
        <p:spPr bwMode="auto">
          <a:xfrm>
            <a:off x="617538" y="1533525"/>
            <a:ext cx="7999412" cy="25479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Roles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791450" cy="2527300"/>
          </a:xfrm>
        </p:spPr>
        <p:txBody>
          <a:bodyPr/>
          <a:lstStyle/>
          <a:p>
            <a:r>
              <a:rPr kumimoji="0" lang="en-US" sz="1800" smtClean="0"/>
              <a:t>Entity sets of a relationship need not be distinct</a:t>
            </a:r>
            <a:endParaRPr lang="en-US" sz="1600" smtClean="0"/>
          </a:p>
          <a:p>
            <a:r>
              <a:rPr lang="en-US" sz="1800" smtClean="0"/>
              <a:t>The labels “manager” and “worker” are called </a:t>
            </a:r>
            <a:r>
              <a:rPr lang="en-US" sz="1800" b="1" smtClean="0">
                <a:solidFill>
                  <a:schemeClr val="tx2"/>
                </a:solidFill>
              </a:rPr>
              <a:t>roles</a:t>
            </a:r>
            <a:r>
              <a:rPr lang="en-US" sz="1800" smtClean="0"/>
              <a:t>; they specify how employee entities interact via the works_for relationship set.</a:t>
            </a:r>
          </a:p>
          <a:p>
            <a:r>
              <a:rPr lang="en-US" sz="1800" smtClean="0"/>
              <a:t>Roles are indicated in E-R diagrams by labeling the lines that connect diamonds to rectangles.</a:t>
            </a:r>
          </a:p>
          <a:p>
            <a:r>
              <a:rPr lang="en-US" sz="1800" smtClean="0"/>
              <a:t>Role labels are optional, and are used to clarify semantics of the relationship</a:t>
            </a: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2"/>
          <a:srcRect l="578" t="17995" r="578" b="17995"/>
          <a:stretch>
            <a:fillRect/>
          </a:stretch>
        </p:blipFill>
        <p:spPr bwMode="auto">
          <a:xfrm>
            <a:off x="1316038" y="3609975"/>
            <a:ext cx="6046787" cy="29368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24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Chapter 6:  Entity-Relationship Model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 sz="1800" smtClean="0"/>
              <a:t>Design Process</a:t>
            </a:r>
          </a:p>
          <a:p>
            <a:r>
              <a:rPr lang="en-US" sz="1800" smtClean="0"/>
              <a:t>Modeling</a:t>
            </a:r>
          </a:p>
          <a:p>
            <a:r>
              <a:rPr lang="en-US" sz="1800" smtClean="0"/>
              <a:t>Constraints</a:t>
            </a:r>
          </a:p>
          <a:p>
            <a:r>
              <a:rPr lang="en-US" sz="1800" smtClean="0"/>
              <a:t>E-R Diagram </a:t>
            </a:r>
          </a:p>
          <a:p>
            <a:r>
              <a:rPr lang="en-US" sz="1800" smtClean="0"/>
              <a:t>Design Issues </a:t>
            </a:r>
          </a:p>
          <a:p>
            <a:r>
              <a:rPr lang="en-US" sz="1800" smtClean="0"/>
              <a:t>Weak Entity Sets </a:t>
            </a:r>
          </a:p>
          <a:p>
            <a:r>
              <a:rPr lang="en-US" sz="1800" smtClean="0"/>
              <a:t>Extended E-R Features</a:t>
            </a:r>
          </a:p>
          <a:p>
            <a:r>
              <a:rPr lang="en-US" sz="1800" smtClean="0"/>
              <a:t>Design of the Bank Database</a:t>
            </a:r>
          </a:p>
          <a:p>
            <a:r>
              <a:rPr lang="en-US" sz="1800" smtClean="0"/>
              <a:t>Reduction to Relation Schemas</a:t>
            </a:r>
          </a:p>
          <a:p>
            <a:r>
              <a:rPr lang="en-US" sz="1800" smtClean="0"/>
              <a:t>Database Design</a:t>
            </a:r>
          </a:p>
          <a:p>
            <a:r>
              <a:rPr lang="en-US" sz="1800" smtClean="0"/>
              <a:t>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Cardinality Constraints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2468563"/>
          </a:xfrm>
        </p:spPr>
        <p:txBody>
          <a:bodyPr/>
          <a:lstStyle/>
          <a:p>
            <a:r>
              <a:rPr lang="en-US" sz="1800" smtClean="0"/>
              <a:t>We express cardinality constraints by drawing either a directed line (</a:t>
            </a:r>
            <a:r>
              <a:rPr lang="en-US" sz="1800" smtClean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r>
              <a:rPr lang="en-US" sz="1800" smtClean="0"/>
              <a:t>One-to-one relationship:</a:t>
            </a:r>
          </a:p>
          <a:p>
            <a:pPr lvl="1"/>
            <a:r>
              <a:rPr lang="en-US" sz="1800" smtClean="0"/>
              <a:t>A customer is associated with at most one loan via the relationship </a:t>
            </a:r>
            <a:r>
              <a:rPr lang="en-US" sz="1800" i="1" smtClean="0"/>
              <a:t>borrower</a:t>
            </a:r>
          </a:p>
          <a:p>
            <a:pPr lvl="1"/>
            <a:r>
              <a:rPr lang="en-US" sz="1800" smtClean="0"/>
              <a:t>A loan is associated with at most one customer via </a:t>
            </a:r>
            <a:r>
              <a:rPr lang="en-US" sz="1800" i="1" smtClean="0"/>
              <a:t>borrower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One-To-Many Relationship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2324100"/>
          </a:xfrm>
        </p:spPr>
        <p:txBody>
          <a:bodyPr/>
          <a:lstStyle/>
          <a:p>
            <a:r>
              <a:rPr lang="en-US" sz="1800" smtClean="0"/>
              <a:t>In the one-to-many relationship a loan is associated with at most one customer via </a:t>
            </a:r>
            <a:r>
              <a:rPr lang="en-US" sz="1800" i="1" smtClean="0"/>
              <a:t>borrower</a:t>
            </a:r>
            <a:r>
              <a:rPr lang="en-US" sz="1800" smtClean="0"/>
              <a:t>, a customer is associated with several (including 0) loans via </a:t>
            </a:r>
            <a:r>
              <a:rPr lang="en-US" sz="1800" i="1" smtClean="0"/>
              <a:t>borrower</a:t>
            </a:r>
            <a:endParaRPr lang="en-US" sz="180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917575" y="2454275"/>
            <a:ext cx="8037513" cy="241458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123825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Many-To-One Relationships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1287463" y="2405063"/>
            <a:ext cx="7508875" cy="23844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560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1638300"/>
          </a:xfrm>
          <a:noFill/>
        </p:spPr>
        <p:txBody>
          <a:bodyPr/>
          <a:lstStyle/>
          <a:p>
            <a:r>
              <a:rPr lang="en-US" sz="1800" smtClean="0"/>
              <a:t>In a many-to-one relationship a loan is associated with several (including 0) customers via </a:t>
            </a:r>
            <a:r>
              <a:rPr lang="en-US" sz="1800" i="1" smtClean="0"/>
              <a:t>borrower</a:t>
            </a:r>
            <a:r>
              <a:rPr lang="en-US" sz="1800" smtClean="0"/>
              <a:t>, a customer is associated with at most one loan via </a:t>
            </a:r>
            <a:r>
              <a:rPr lang="en-US" sz="1800" i="1" smtClean="0"/>
              <a:t>borrower</a:t>
            </a:r>
            <a:endParaRPr lang="en-US" sz="1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Many-To-Many Relationship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029450" cy="1546225"/>
          </a:xfrm>
        </p:spPr>
        <p:txBody>
          <a:bodyPr/>
          <a:lstStyle/>
          <a:p>
            <a:r>
              <a:rPr lang="en-US" sz="1800" smtClean="0"/>
              <a:t>A customer is associated with several (possibly 0) loans via borrower</a:t>
            </a:r>
          </a:p>
          <a:p>
            <a:r>
              <a:rPr lang="en-US" sz="1800" smtClean="0"/>
              <a:t>A loan is associated with several (possibly 0) customers via borrower</a:t>
            </a: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855663" y="2909888"/>
            <a:ext cx="7723187" cy="22812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298450"/>
            <a:ext cx="7594600" cy="5715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Participation of an Entity Set in a Relationship Set</a:t>
            </a: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855663" y="1222375"/>
            <a:ext cx="8372475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Total participation (indicated by double line):  every entity in the entity set participates in at least one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E.g. participation of loan in borrower is total</a:t>
            </a:r>
          </a:p>
          <a:p>
            <a:pPr marL="1085850" lvl="2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itchFamily="18" charset="2"/>
              <a:buChar char="4"/>
            </a:pPr>
            <a:r>
              <a:rPr kumimoji="1" lang="en-US" sz="1800"/>
              <a:t> every loan must have a customer associated to it via borrower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Partial participation:  some entities may not participate in any relationship in the relationship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Example: participation of customer in borrower is partial</a:t>
            </a:r>
          </a:p>
        </p:txBody>
      </p:sp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2"/>
          <a:srcRect l="385" t="34634" r="577" b="34634"/>
          <a:stretch>
            <a:fillRect/>
          </a:stretch>
        </p:blipFill>
        <p:spPr bwMode="auto">
          <a:xfrm>
            <a:off x="603250" y="3778250"/>
            <a:ext cx="8104188" cy="1885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-25400"/>
            <a:ext cx="8420100" cy="708025"/>
          </a:xfrm>
        </p:spPr>
        <p:txBody>
          <a:bodyPr/>
          <a:lstStyle/>
          <a:p>
            <a:pPr>
              <a:defRPr/>
            </a:pPr>
            <a:r>
              <a:rPr lang="en-US" smtClean="0"/>
              <a:t>Alternative Notation for Cardinality Limits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855663" y="1222375"/>
            <a:ext cx="7689850" cy="191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Cardinality limits can also express participation constraints</a:t>
            </a:r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/>
          <a:srcRect l="435" t="30725" r="435" b="31015"/>
          <a:stretch>
            <a:fillRect/>
          </a:stretch>
        </p:blipFill>
        <p:spPr bwMode="auto">
          <a:xfrm>
            <a:off x="1044575" y="2214563"/>
            <a:ext cx="7354888" cy="21288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100" smtClean="0"/>
              <a:t>E-R</a:t>
            </a:r>
            <a:r>
              <a:rPr lang="en-US" smtClean="0"/>
              <a:t> Diagram with a Ternary Relationship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 l="755" t="25693" r="378" b="25441"/>
          <a:stretch>
            <a:fillRect/>
          </a:stretch>
        </p:blipFill>
        <p:spPr bwMode="auto">
          <a:xfrm>
            <a:off x="790575" y="1671638"/>
            <a:ext cx="7477125" cy="27717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Weak Entity Sets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 sz="1800" smtClean="0"/>
              <a:t>An entity set that does not have a primary key is referred to as a </a:t>
            </a:r>
            <a:r>
              <a:rPr lang="en-US" sz="1800" b="1" smtClean="0">
                <a:solidFill>
                  <a:schemeClr val="tx2"/>
                </a:solidFill>
              </a:rPr>
              <a:t>weak entity set</a:t>
            </a:r>
            <a:r>
              <a:rPr lang="en-US" sz="1800" smtClean="0"/>
              <a:t>.</a:t>
            </a:r>
          </a:p>
          <a:p>
            <a:r>
              <a:rPr lang="en-US" sz="1800" smtClean="0"/>
              <a:t>The existence of a weak entity set depends on the existence of a </a:t>
            </a:r>
            <a:r>
              <a:rPr lang="en-US" sz="1800" b="1" smtClean="0">
                <a:solidFill>
                  <a:schemeClr val="tx2"/>
                </a:solidFill>
              </a:rPr>
              <a:t>identifying entity set</a:t>
            </a:r>
          </a:p>
          <a:p>
            <a:pPr lvl="1"/>
            <a:r>
              <a:rPr lang="en-US" sz="1800" smtClean="0"/>
              <a:t> it must relate to the identifying entity set via a total, one-to-many relationship set from the identifying to the weak entity set</a:t>
            </a:r>
          </a:p>
          <a:p>
            <a:pPr lvl="1"/>
            <a:r>
              <a:rPr lang="en-US" sz="1800" smtClean="0">
                <a:solidFill>
                  <a:schemeClr val="tx2"/>
                </a:solidFill>
              </a:rPr>
              <a:t>Identifying relationship</a:t>
            </a:r>
            <a:r>
              <a:rPr lang="en-US" sz="1800" smtClean="0"/>
              <a:t> depicted using a double diamond</a:t>
            </a:r>
          </a:p>
          <a:p>
            <a:r>
              <a:rPr lang="en-US" sz="1800" smtClean="0"/>
              <a:t>The </a:t>
            </a:r>
            <a:r>
              <a:rPr lang="en-US" sz="1800" b="1" smtClean="0">
                <a:solidFill>
                  <a:schemeClr val="tx2"/>
                </a:solidFill>
              </a:rPr>
              <a:t>discriminator</a:t>
            </a:r>
            <a:r>
              <a:rPr lang="en-US" sz="1800" b="1" i="1" smtClean="0">
                <a:solidFill>
                  <a:schemeClr val="tx2"/>
                </a:solidFill>
              </a:rPr>
              <a:t> </a:t>
            </a:r>
            <a:r>
              <a:rPr lang="en-US" sz="1800" smtClean="0"/>
              <a:t>(</a:t>
            </a:r>
            <a:r>
              <a:rPr lang="en-US" sz="1800" i="1" smtClean="0"/>
              <a:t>or partial key)</a:t>
            </a:r>
            <a:r>
              <a:rPr lang="en-US" sz="1800" smtClean="0"/>
              <a:t> of a weak entity set is the set of attributes that distinguishes among all the entities of a weak entity set.</a:t>
            </a:r>
          </a:p>
          <a:p>
            <a:r>
              <a:rPr lang="en-US" sz="1800" smtClean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Weak Entity Sets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478712" cy="2095500"/>
          </a:xfrm>
        </p:spPr>
        <p:txBody>
          <a:bodyPr/>
          <a:lstStyle/>
          <a:p>
            <a:r>
              <a:rPr lang="en-US" sz="1800" smtClean="0"/>
              <a:t>We depict a weak entity set by double rectangles.</a:t>
            </a:r>
          </a:p>
          <a:p>
            <a:r>
              <a:rPr lang="en-US" sz="1800" smtClean="0"/>
              <a:t>We underline the discriminator of a weak entity set  with a dashed line.</a:t>
            </a:r>
          </a:p>
          <a:p>
            <a:r>
              <a:rPr lang="en-US" sz="1800" smtClean="0"/>
              <a:t>payment_number – discriminator of the </a:t>
            </a:r>
            <a:r>
              <a:rPr lang="en-US" sz="1800" i="1" smtClean="0"/>
              <a:t>payment </a:t>
            </a:r>
            <a:r>
              <a:rPr lang="en-US" sz="1800" smtClean="0"/>
              <a:t>entity set </a:t>
            </a:r>
          </a:p>
          <a:p>
            <a:r>
              <a:rPr lang="en-US" sz="1800" smtClean="0"/>
              <a:t>Primary key for </a:t>
            </a:r>
            <a:r>
              <a:rPr lang="en-US" sz="1800" i="1" smtClean="0"/>
              <a:t>payment </a:t>
            </a:r>
            <a:r>
              <a:rPr lang="en-US" sz="1800" smtClean="0"/>
              <a:t>– (</a:t>
            </a:r>
            <a:r>
              <a:rPr lang="en-US" sz="1800" i="1" smtClean="0"/>
              <a:t>loan_number, payment_number</a:t>
            </a:r>
            <a:r>
              <a:rPr lang="en-US" sz="1800" smtClean="0"/>
              <a:t>) </a:t>
            </a: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2"/>
          <a:srcRect l="555" t="28395" r="555" b="28149"/>
          <a:stretch>
            <a:fillRect/>
          </a:stretch>
        </p:blipFill>
        <p:spPr bwMode="auto">
          <a:xfrm>
            <a:off x="823913" y="3789363"/>
            <a:ext cx="7629525" cy="2514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190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Weak Entity Sets (Cont.)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385050" cy="3910013"/>
          </a:xfrm>
        </p:spPr>
        <p:txBody>
          <a:bodyPr/>
          <a:lstStyle/>
          <a:p>
            <a:r>
              <a:rPr lang="en-US" sz="1800" smtClean="0"/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 sz="1800" smtClean="0"/>
              <a:t>If </a:t>
            </a:r>
            <a:r>
              <a:rPr lang="en-US" sz="1800" i="1" smtClean="0"/>
              <a:t>loan_number</a:t>
            </a:r>
            <a:r>
              <a:rPr lang="en-US" sz="1800" smtClean="0"/>
              <a:t> were explicitly stored, </a:t>
            </a:r>
            <a:r>
              <a:rPr lang="en-US" sz="1800" i="1" smtClean="0"/>
              <a:t>payment</a:t>
            </a:r>
            <a:r>
              <a:rPr lang="en-US" sz="1800" smtClean="0"/>
              <a:t> could be made a strong entity, but then the relationship between </a:t>
            </a:r>
            <a:r>
              <a:rPr lang="en-US" sz="1800" i="1" smtClean="0"/>
              <a:t>payment</a:t>
            </a:r>
            <a:r>
              <a:rPr lang="en-US" sz="1800" smtClean="0"/>
              <a:t> and </a:t>
            </a:r>
            <a:r>
              <a:rPr lang="en-US" sz="1800" i="1" smtClean="0"/>
              <a:t>loan</a:t>
            </a:r>
            <a:r>
              <a:rPr lang="en-US" sz="1800" smtClean="0"/>
              <a:t> would be duplicated by an implicit relationship defined by the attribute </a:t>
            </a:r>
            <a:r>
              <a:rPr lang="en-US" sz="1800" i="1" smtClean="0"/>
              <a:t>loan_number</a:t>
            </a:r>
            <a:r>
              <a:rPr lang="en-US" sz="1800" smtClean="0"/>
              <a:t> common to </a:t>
            </a:r>
            <a:r>
              <a:rPr lang="en-US" sz="1800" i="1" smtClean="0"/>
              <a:t>payment</a:t>
            </a:r>
            <a:r>
              <a:rPr lang="en-US" sz="1800" smtClean="0"/>
              <a:t> and </a:t>
            </a:r>
            <a:r>
              <a:rPr lang="en-US" sz="1800" i="1" smtClean="0"/>
              <a:t>loan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Modeling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r>
              <a:rPr lang="en-US" sz="1800" smtClean="0"/>
              <a:t>A </a:t>
            </a:r>
            <a:r>
              <a:rPr lang="en-US" sz="1800" i="1" smtClean="0"/>
              <a:t>database</a:t>
            </a:r>
            <a:r>
              <a:rPr lang="en-US" sz="1800" smtClean="0"/>
              <a:t> can be modeled as:</a:t>
            </a:r>
          </a:p>
          <a:p>
            <a:pPr lvl="1"/>
            <a:r>
              <a:rPr lang="en-US" sz="1800" smtClean="0"/>
              <a:t>a collection of entities,</a:t>
            </a:r>
          </a:p>
          <a:p>
            <a:pPr lvl="1"/>
            <a:r>
              <a:rPr lang="en-US" sz="1800" smtClean="0"/>
              <a:t>relationship among entities.</a:t>
            </a:r>
          </a:p>
          <a:p>
            <a:r>
              <a:rPr lang="en-US" sz="1800" smtClean="0"/>
              <a:t>An </a:t>
            </a:r>
            <a:r>
              <a:rPr lang="en-US" sz="1800" b="1" smtClean="0">
                <a:solidFill>
                  <a:schemeClr val="tx2"/>
                </a:solidFill>
              </a:rPr>
              <a:t>entity</a:t>
            </a:r>
            <a:r>
              <a:rPr lang="en-US" sz="1800" b="1" smtClean="0"/>
              <a:t> </a:t>
            </a:r>
            <a:r>
              <a:rPr lang="en-US" sz="1800" smtClean="0"/>
              <a:t>is an object that exists and is distinguishable from other objects.</a:t>
            </a:r>
          </a:p>
          <a:p>
            <a:pPr lvl="1"/>
            <a:r>
              <a:rPr lang="en-US" sz="2000" smtClean="0"/>
              <a:t>Example:  specific person, company, event, plant</a:t>
            </a:r>
            <a:endParaRPr lang="en-US" sz="1800" smtClean="0"/>
          </a:p>
          <a:p>
            <a:r>
              <a:rPr lang="en-US" sz="1800" smtClean="0"/>
              <a:t>Entities have </a:t>
            </a:r>
            <a:r>
              <a:rPr lang="en-US" sz="1800" i="1" smtClean="0"/>
              <a:t>attributes</a:t>
            </a:r>
          </a:p>
          <a:p>
            <a:pPr lvl="1"/>
            <a:r>
              <a:rPr lang="en-US" sz="1800" smtClean="0"/>
              <a:t>Example: people have </a:t>
            </a:r>
            <a:r>
              <a:rPr lang="en-US" sz="1800" i="1" smtClean="0"/>
              <a:t>names </a:t>
            </a:r>
            <a:r>
              <a:rPr lang="en-US" sz="1800" smtClean="0"/>
              <a:t>and </a:t>
            </a:r>
            <a:r>
              <a:rPr lang="en-US" sz="1800" i="1" smtClean="0"/>
              <a:t>addresses	</a:t>
            </a:r>
          </a:p>
          <a:p>
            <a:r>
              <a:rPr lang="en-US" sz="1800" smtClean="0"/>
              <a:t>An </a:t>
            </a:r>
            <a:r>
              <a:rPr lang="en-US" sz="1800" b="1" smtClean="0">
                <a:solidFill>
                  <a:schemeClr val="tx2"/>
                </a:solidFill>
              </a:rPr>
              <a:t>entity set</a:t>
            </a:r>
            <a:r>
              <a:rPr lang="en-US" sz="1800" smtClean="0"/>
              <a:t> is a set of entities of the same type that share the same properties.</a:t>
            </a:r>
          </a:p>
          <a:p>
            <a:pPr lvl="1"/>
            <a:r>
              <a:rPr lang="en-US" sz="1800" smtClean="0"/>
              <a:t>Example: set of all persons, companies, trees, holidays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Extended E-R Features: Specialization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026400" cy="3944938"/>
          </a:xfrm>
        </p:spPr>
        <p:txBody>
          <a:bodyPr/>
          <a:lstStyle/>
          <a:p>
            <a:r>
              <a:rPr lang="en-US" sz="1800" smtClean="0"/>
              <a:t>Top-down design process; we designate subgroupings within an entity set that are distinctive from other entities in the set.</a:t>
            </a:r>
          </a:p>
          <a:p>
            <a:r>
              <a:rPr lang="en-US" sz="1800" smtClean="0"/>
              <a:t>These subgroupings become lower-level entity sets that have attributes or participate in relationships that do not apply to the higher-level entity set.</a:t>
            </a:r>
          </a:p>
          <a:p>
            <a:r>
              <a:rPr lang="en-US" sz="1800" smtClean="0"/>
              <a:t>Depicted by a </a:t>
            </a:r>
            <a:r>
              <a:rPr lang="en-US" sz="1800" i="1" smtClean="0"/>
              <a:t>triangle</a:t>
            </a:r>
            <a:r>
              <a:rPr lang="en-US" sz="1800" smtClean="0"/>
              <a:t> component labeled ISA (E.g. </a:t>
            </a:r>
            <a:r>
              <a:rPr lang="en-US" sz="1800" i="1" smtClean="0"/>
              <a:t>customer</a:t>
            </a:r>
            <a:r>
              <a:rPr lang="en-US" sz="1800" smtClean="0"/>
              <a:t> “is a” </a:t>
            </a:r>
            <a:r>
              <a:rPr lang="en-US" sz="1800" i="1" smtClean="0"/>
              <a:t>person</a:t>
            </a:r>
            <a:r>
              <a:rPr lang="en-US" sz="1800" smtClean="0"/>
              <a:t>).</a:t>
            </a:r>
          </a:p>
          <a:p>
            <a:r>
              <a:rPr lang="en-US" sz="1800" b="1" smtClean="0">
                <a:solidFill>
                  <a:schemeClr val="tx2"/>
                </a:solidFill>
              </a:rPr>
              <a:t>Attribute inheritance</a:t>
            </a:r>
            <a:r>
              <a:rPr lang="en-US" sz="1800" smtClean="0"/>
              <a:t> – a lower-level entity set inherits all the attributes and relationship participation of the higher-level entity set to which it is linked.</a:t>
            </a:r>
          </a:p>
          <a:p>
            <a:endParaRPr lang="en-US" sz="180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Specialization Example</a:t>
            </a:r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/>
          <a:srcRect l="11617" t="1086" r="11821" b="815"/>
          <a:stretch>
            <a:fillRect/>
          </a:stretch>
        </p:blipFill>
        <p:spPr bwMode="auto">
          <a:xfrm>
            <a:off x="1804988" y="1014413"/>
            <a:ext cx="5367337" cy="515778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Extended ER Features: Generalization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253287" cy="2674938"/>
          </a:xfrm>
        </p:spPr>
        <p:txBody>
          <a:bodyPr/>
          <a:lstStyle/>
          <a:p>
            <a:r>
              <a:rPr lang="en-US" sz="1800" b="1" smtClean="0">
                <a:solidFill>
                  <a:schemeClr val="tx2"/>
                </a:solidFill>
              </a:rPr>
              <a:t>A bottom-up design process</a:t>
            </a:r>
            <a:r>
              <a:rPr lang="en-US" sz="1800" smtClean="0"/>
              <a:t> – combine a number of entity sets that share the same features into a higher-level entity set.</a:t>
            </a:r>
          </a:p>
          <a:p>
            <a:r>
              <a:rPr lang="en-US" sz="1800" smtClean="0"/>
              <a:t>Specialization and generalization are simple inversions of each other; they are represented in an E-R diagram in the same way.</a:t>
            </a:r>
          </a:p>
          <a:p>
            <a:r>
              <a:rPr lang="en-US" sz="1800" smtClean="0"/>
              <a:t>The terms specialization and generalization are used interchangeably.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Design Issues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251700" cy="4702175"/>
          </a:xfrm>
        </p:spPr>
        <p:txBody>
          <a:bodyPr/>
          <a:lstStyle/>
          <a:p>
            <a:r>
              <a:rPr lang="en-US" sz="1800" b="1" smtClean="0">
                <a:solidFill>
                  <a:schemeClr val="tx2"/>
                </a:solidFill>
              </a:rPr>
              <a:t>Use of entity sets vs. attributes</a:t>
            </a:r>
            <a:br>
              <a:rPr lang="en-US" sz="1800" b="1" smtClean="0">
                <a:solidFill>
                  <a:schemeClr val="tx2"/>
                </a:solidFill>
              </a:rPr>
            </a:br>
            <a:r>
              <a:rPr lang="en-US" sz="1800" smtClean="0"/>
              <a:t>Choice mainly depends on the structure of the enterprise being modeled, and on the semantics associated with the attribute in question.</a:t>
            </a:r>
          </a:p>
          <a:p>
            <a:r>
              <a:rPr lang="en-US" sz="1800" b="1" smtClean="0">
                <a:solidFill>
                  <a:schemeClr val="tx2"/>
                </a:solidFill>
              </a:rPr>
              <a:t>Use of entity sets vs. relationship sets</a:t>
            </a:r>
            <a:br>
              <a:rPr lang="en-US" sz="1800" b="1" smtClean="0">
                <a:solidFill>
                  <a:schemeClr val="tx2"/>
                </a:solidFill>
              </a:rPr>
            </a:br>
            <a:r>
              <a:rPr lang="en-US" sz="1800" smtClean="0"/>
              <a:t>Possible guideline is to designate a relationship set to describe an action that occurs between entities</a:t>
            </a:r>
          </a:p>
          <a:p>
            <a:r>
              <a:rPr lang="en-US" sz="1800" b="1" smtClean="0">
                <a:solidFill>
                  <a:schemeClr val="tx2"/>
                </a:solidFill>
              </a:rPr>
              <a:t>Binary versus n-ary relationship sets</a:t>
            </a:r>
            <a:br>
              <a:rPr lang="en-US" sz="1800" b="1" smtClean="0">
                <a:solidFill>
                  <a:schemeClr val="tx2"/>
                </a:solidFill>
              </a:rPr>
            </a:br>
            <a:r>
              <a:rPr lang="en-US" sz="1800" smtClean="0"/>
              <a:t>Although it is possible to replace any nonbinary (</a:t>
            </a:r>
            <a:r>
              <a:rPr lang="en-US" sz="1800" i="1" smtClean="0"/>
              <a:t>n</a:t>
            </a:r>
            <a:r>
              <a:rPr lang="en-US" sz="1800" smtClean="0"/>
              <a:t>-ary, for </a:t>
            </a:r>
            <a:r>
              <a:rPr lang="en-US" sz="1800" i="1" smtClean="0"/>
              <a:t>n</a:t>
            </a:r>
            <a:r>
              <a:rPr lang="en-US" sz="1800" smtClean="0"/>
              <a:t> &gt; 2) relationship set by a number of distinct binary relationship sets, a </a:t>
            </a:r>
            <a:r>
              <a:rPr lang="en-US" sz="1800" i="1" smtClean="0"/>
              <a:t>n</a:t>
            </a:r>
            <a:r>
              <a:rPr lang="en-US" sz="1800" smtClean="0"/>
              <a:t>-ary relationship set shows more clearly that several entities participate in a single relationship.</a:t>
            </a:r>
          </a:p>
          <a:p>
            <a:r>
              <a:rPr lang="en-US" sz="1800" b="1" smtClean="0">
                <a:solidFill>
                  <a:schemeClr val="tx2"/>
                </a:solidFill>
              </a:rPr>
              <a:t>Placement of relationship attributes</a:t>
            </a:r>
            <a:endParaRPr lang="en-US" sz="18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47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Reduction to Relation Schemas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6862762" cy="4137025"/>
          </a:xfrm>
        </p:spPr>
        <p:txBody>
          <a:bodyPr/>
          <a:lstStyle/>
          <a:p>
            <a:r>
              <a:rPr lang="en-US" sz="1800" smtClean="0"/>
              <a:t>Primary keys allow entity sets and relationship sets to be expressed uniformly as </a:t>
            </a:r>
            <a:r>
              <a:rPr lang="en-US" sz="1800" i="1" smtClean="0"/>
              <a:t>relation schemas </a:t>
            </a:r>
            <a:r>
              <a:rPr lang="en-US" sz="1800" smtClean="0"/>
              <a:t>that represent the contents of the database.</a:t>
            </a:r>
          </a:p>
          <a:p>
            <a:r>
              <a:rPr lang="en-US" sz="1800" smtClean="0"/>
              <a:t>A database which conforms to an E-R diagram can be represented by a collection of schemas.</a:t>
            </a:r>
          </a:p>
          <a:p>
            <a:r>
              <a:rPr lang="en-US" sz="1800" smtClean="0"/>
              <a:t>For each entity set and relationship set there is a unique schema that is assigned the name of the corresponding entity set or relationship set.</a:t>
            </a:r>
          </a:p>
          <a:p>
            <a:r>
              <a:rPr lang="en-US" sz="1800" smtClean="0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Representing Entity Sets as Schemas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222375"/>
            <a:ext cx="8415337" cy="3632200"/>
          </a:xfrm>
        </p:spPr>
        <p:txBody>
          <a:bodyPr/>
          <a:lstStyle/>
          <a:p>
            <a:r>
              <a:rPr lang="en-US" sz="2000" smtClean="0"/>
              <a:t>A strong entity set reduces to a schema with the same attributes.</a:t>
            </a:r>
          </a:p>
          <a:p>
            <a:r>
              <a:rPr lang="en-US" sz="2000" smtClean="0"/>
              <a:t>A weak entity set becomes a table that includes a column for the primary key of the identifying strong entity set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/>
              <a:t>	</a:t>
            </a:r>
            <a:r>
              <a:rPr lang="en-US" sz="2000" i="1" smtClean="0"/>
              <a:t>payment = </a:t>
            </a:r>
          </a:p>
          <a:p>
            <a:pPr>
              <a:buFont typeface="Monotype Sorts" pitchFamily="2" charset="2"/>
              <a:buNone/>
            </a:pPr>
            <a:r>
              <a:rPr lang="en-US" sz="2000" i="1" smtClean="0"/>
              <a:t>	</a:t>
            </a:r>
            <a:r>
              <a:rPr lang="en-US" sz="2000" smtClean="0"/>
              <a:t>( </a:t>
            </a:r>
            <a:r>
              <a:rPr lang="en-US" sz="2000" i="1" u="sng" smtClean="0"/>
              <a:t>loan_number</a:t>
            </a:r>
            <a:r>
              <a:rPr lang="en-US" sz="2000" i="1" smtClean="0"/>
              <a:t>, </a:t>
            </a:r>
            <a:r>
              <a:rPr lang="en-US" sz="2000" i="1" u="sng" smtClean="0"/>
              <a:t>payment_number</a:t>
            </a:r>
            <a:r>
              <a:rPr lang="en-US" sz="2000" i="1" smtClean="0"/>
              <a:t>, payment_date, payment_amount </a:t>
            </a:r>
            <a:r>
              <a:rPr lang="en-US" sz="2000" smtClean="0"/>
              <a:t>)</a:t>
            </a:r>
            <a:endParaRPr lang="en-US" sz="1800" smtClean="0"/>
          </a:p>
        </p:txBody>
      </p:sp>
      <p:sp>
        <p:nvSpPr>
          <p:cNvPr id="38916" name="Rectangle 16"/>
          <p:cNvSpPr>
            <a:spLocks noChangeArrowheads="1"/>
          </p:cNvSpPr>
          <p:nvPr/>
        </p:nvSpPr>
        <p:spPr bwMode="auto">
          <a:xfrm>
            <a:off x="906463" y="3119438"/>
            <a:ext cx="7451725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481013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smtClean="0"/>
              <a:t>Representing Relationship Sets as Schemas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959725" cy="3221038"/>
          </a:xfrm>
        </p:spPr>
        <p:txBody>
          <a:bodyPr/>
          <a:lstStyle/>
          <a:p>
            <a:r>
              <a:rPr lang="en-US" sz="2000" smtClean="0"/>
              <a:t>A many-to-many relationship set is represented as a schema with attributes for the primary keys of the two participating entity sets, and any descriptive attributes of the relationship set. </a:t>
            </a:r>
          </a:p>
          <a:p>
            <a:r>
              <a:rPr lang="en-US" sz="2000" smtClean="0"/>
              <a:t>Example: schema for relationship set borrower</a:t>
            </a:r>
          </a:p>
          <a:p>
            <a:pPr>
              <a:buFont typeface="Monotype Sorts" pitchFamily="2" charset="2"/>
              <a:buNone/>
            </a:pPr>
            <a:r>
              <a:rPr lang="en-US" sz="2000" smtClean="0"/>
              <a:t>	</a:t>
            </a:r>
            <a:r>
              <a:rPr lang="en-US" sz="2000" i="1" smtClean="0"/>
              <a:t>borrower = </a:t>
            </a:r>
            <a:r>
              <a:rPr lang="en-US" sz="2000" smtClean="0"/>
              <a:t>(</a:t>
            </a:r>
            <a:r>
              <a:rPr lang="en-US" sz="2000" i="1" u="sng" smtClean="0"/>
              <a:t>customer_id, loan_number </a:t>
            </a:r>
            <a:r>
              <a:rPr lang="en-US" sz="2000" smtClean="0"/>
              <a:t>)</a:t>
            </a:r>
            <a:endParaRPr lang="en-US" sz="180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Redundancy of Schemas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/>
          <a:srcRect l="1164" t="30377" r="832" b="30377"/>
          <a:stretch>
            <a:fillRect/>
          </a:stretch>
        </p:blipFill>
        <p:spPr bwMode="auto">
          <a:xfrm>
            <a:off x="803275" y="3225800"/>
            <a:ext cx="8077200" cy="24257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855663" y="1222375"/>
            <a:ext cx="7524750" cy="212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Many-to-one and one-to-many relationship sets that are total on the many-side can be represented by adding an extra attribute to the “many” side, containing the primary key of the “one” side</a:t>
            </a:r>
          </a:p>
          <a:p>
            <a:pPr marL="342900" indent="-34290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Example: Instead of creating a schema for relationship set </a:t>
            </a:r>
            <a:r>
              <a:rPr kumimoji="1" lang="en-US" sz="1800" i="1"/>
              <a:t>account_branch</a:t>
            </a:r>
            <a:r>
              <a:rPr kumimoji="1" lang="en-US" sz="1800"/>
              <a:t>, add an attribute </a:t>
            </a:r>
            <a:r>
              <a:rPr kumimoji="1" lang="en-US" sz="1800" i="1"/>
              <a:t>branch_name</a:t>
            </a:r>
            <a:r>
              <a:rPr kumimoji="1" lang="en-US" sz="1800"/>
              <a:t> to the schema arising from entity set </a:t>
            </a:r>
            <a:r>
              <a:rPr kumimoji="1" lang="en-US" sz="1800" i="1"/>
              <a:t>account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Redundancy of Schemas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800" smtClean="0"/>
              <a:t>For one-to-one relationship sets,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If participation is </a:t>
            </a:r>
            <a:r>
              <a:rPr lang="en-US" sz="1800" i="1" smtClean="0"/>
              <a:t>partial</a:t>
            </a:r>
            <a:r>
              <a:rPr lang="en-US" sz="1800" smtClean="0"/>
              <a:t> on the “many” side, replacing a schema by an extra attribute in the schema corresponding to the “many” side could result in null values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The schema corresponding to a relationship set linking a weak entity set 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Example: The </a:t>
            </a:r>
            <a:r>
              <a:rPr lang="en-US" sz="1800" i="1" smtClean="0"/>
              <a:t>payment</a:t>
            </a:r>
            <a:r>
              <a:rPr lang="en-US" sz="1800" smtClean="0"/>
              <a:t> schema already contains the attributes that would appear in the </a:t>
            </a:r>
            <a:r>
              <a:rPr lang="en-US" sz="1800" i="1" smtClean="0"/>
              <a:t>loan_payment</a:t>
            </a:r>
            <a:r>
              <a:rPr lang="en-US" sz="1800" smtClean="0"/>
              <a:t> schema (i.e., </a:t>
            </a:r>
            <a:r>
              <a:rPr lang="en-US" sz="1800" i="1" smtClean="0"/>
              <a:t>loan_number</a:t>
            </a:r>
            <a:r>
              <a:rPr lang="en-US" sz="1800" smtClean="0"/>
              <a:t> and </a:t>
            </a:r>
            <a:r>
              <a:rPr lang="en-US" sz="1800" i="1" smtClean="0"/>
              <a:t>payment_number</a:t>
            </a:r>
            <a:r>
              <a:rPr lang="en-US" sz="1800" smtClean="0"/>
              <a:t>).</a:t>
            </a:r>
          </a:p>
          <a:p>
            <a:endParaRPr lang="en-US" sz="1600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Composite and Multivalued Attributes</a:t>
            </a:r>
          </a:p>
        </p:txBody>
      </p:sp>
      <p:sp>
        <p:nvSpPr>
          <p:cNvPr id="43011" name="Rectangle 4"/>
          <p:cNvSpPr>
            <a:spLocks noChangeArrowheads="1"/>
          </p:cNvSpPr>
          <p:nvPr>
            <p:ph type="body" idx="1"/>
          </p:nvPr>
        </p:nvSpPr>
        <p:spPr>
          <a:xfrm>
            <a:off x="622300" y="906463"/>
            <a:ext cx="8053388" cy="5784850"/>
          </a:xfrm>
          <a:noFill/>
        </p:spPr>
        <p:txBody>
          <a:bodyPr/>
          <a:lstStyle/>
          <a:p>
            <a:r>
              <a:rPr lang="en-US" sz="1800" smtClean="0"/>
              <a:t>Composite attributes are flattened out by creating a separate attribute for each component attribute</a:t>
            </a:r>
          </a:p>
          <a:p>
            <a:pPr lvl="1"/>
            <a:r>
              <a:rPr lang="en-US" sz="1800" smtClean="0"/>
              <a:t>Example: given entity set </a:t>
            </a:r>
            <a:r>
              <a:rPr lang="en-US" sz="1800" i="1" smtClean="0"/>
              <a:t>custome</a:t>
            </a:r>
            <a:r>
              <a:rPr lang="en-US" sz="1800" smtClean="0"/>
              <a:t>r with composite attribute </a:t>
            </a:r>
            <a:r>
              <a:rPr lang="en-US" sz="1800" i="1" smtClean="0"/>
              <a:t>name</a:t>
            </a:r>
            <a:r>
              <a:rPr lang="en-US" sz="1800" smtClean="0"/>
              <a:t> with component attributes </a:t>
            </a:r>
            <a:r>
              <a:rPr lang="en-US" sz="1800" i="1" smtClean="0"/>
              <a:t>first_name </a:t>
            </a:r>
            <a:r>
              <a:rPr lang="en-US" sz="1800" smtClean="0"/>
              <a:t>and </a:t>
            </a:r>
            <a:r>
              <a:rPr lang="en-US" sz="1800" i="1" smtClean="0"/>
              <a:t>last_name</a:t>
            </a:r>
            <a:r>
              <a:rPr lang="en-US" sz="1800" smtClean="0"/>
              <a:t> the schema corresponding to the entity set has two attributes</a:t>
            </a:r>
            <a:br>
              <a:rPr lang="en-US" sz="1800" smtClean="0"/>
            </a:br>
            <a:r>
              <a:rPr lang="en-US" sz="1800" smtClean="0"/>
              <a:t>                 </a:t>
            </a:r>
            <a:r>
              <a:rPr lang="en-US" sz="1800" i="1" smtClean="0"/>
              <a:t>name.first_name</a:t>
            </a:r>
            <a:r>
              <a:rPr lang="en-US" sz="1800" smtClean="0"/>
              <a:t>  and </a:t>
            </a:r>
            <a:r>
              <a:rPr lang="en-US" sz="1800" i="1" smtClean="0"/>
              <a:t>name.last_name</a:t>
            </a:r>
          </a:p>
          <a:p>
            <a:r>
              <a:rPr lang="en-US" sz="1800" smtClean="0"/>
              <a:t>A multivalued attribute </a:t>
            </a:r>
            <a:r>
              <a:rPr lang="en-US" sz="1800" i="1" smtClean="0"/>
              <a:t>M</a:t>
            </a:r>
            <a:r>
              <a:rPr lang="en-US" sz="1800" smtClean="0"/>
              <a:t> of an entity </a:t>
            </a:r>
            <a:r>
              <a:rPr lang="en-US" sz="1800" i="1" smtClean="0"/>
              <a:t>E</a:t>
            </a:r>
            <a:r>
              <a:rPr lang="en-US" sz="1800" smtClean="0"/>
              <a:t> is represented by a separate schema </a:t>
            </a:r>
            <a:r>
              <a:rPr lang="en-US" sz="1800" i="1" smtClean="0"/>
              <a:t>EM</a:t>
            </a:r>
            <a:endParaRPr lang="en-US" sz="1800" smtClean="0"/>
          </a:p>
          <a:p>
            <a:pPr lvl="1"/>
            <a:r>
              <a:rPr lang="en-US" sz="1800" smtClean="0"/>
              <a:t>Schema </a:t>
            </a:r>
            <a:r>
              <a:rPr lang="en-US" sz="1800" i="1" smtClean="0"/>
              <a:t>EM</a:t>
            </a:r>
            <a:r>
              <a:rPr lang="en-US" sz="1800" smtClean="0"/>
              <a:t> has attributes corresponding to the primary key of </a:t>
            </a:r>
            <a:r>
              <a:rPr lang="en-US" sz="1800" i="1" smtClean="0"/>
              <a:t>E</a:t>
            </a:r>
            <a:r>
              <a:rPr lang="en-US" sz="1800" smtClean="0"/>
              <a:t> and an attribute corresponding to multivalued attribute </a:t>
            </a:r>
            <a:r>
              <a:rPr lang="en-US" sz="1800" i="1" smtClean="0"/>
              <a:t>M</a:t>
            </a:r>
            <a:endParaRPr lang="en-US" sz="1800" smtClean="0"/>
          </a:p>
          <a:p>
            <a:pPr lvl="1"/>
            <a:r>
              <a:rPr lang="en-US" sz="1800" smtClean="0"/>
              <a:t>Example:  Multivalued attribute </a:t>
            </a:r>
            <a:r>
              <a:rPr lang="en-US" sz="1800" i="1" smtClean="0"/>
              <a:t>dependent_names</a:t>
            </a:r>
            <a:r>
              <a:rPr lang="en-US" sz="1800" smtClean="0"/>
              <a:t> of </a:t>
            </a:r>
            <a:r>
              <a:rPr lang="en-US" sz="1800" i="1" smtClean="0"/>
              <a:t>employee</a:t>
            </a:r>
            <a:r>
              <a:rPr lang="en-US" sz="1800" smtClean="0"/>
              <a:t> is represented by a schema:</a:t>
            </a:r>
            <a:br>
              <a:rPr lang="en-US" sz="1800" smtClean="0"/>
            </a:br>
            <a:r>
              <a:rPr lang="en-US" sz="1800" smtClean="0"/>
              <a:t>    </a:t>
            </a:r>
            <a:r>
              <a:rPr lang="en-US" sz="1800" i="1" smtClean="0"/>
              <a:t>employee_dependent_names = </a:t>
            </a:r>
            <a:r>
              <a:rPr lang="en-US" sz="1800" smtClean="0"/>
              <a:t>(</a:t>
            </a:r>
            <a:r>
              <a:rPr lang="en-US" sz="1800" i="1" smtClean="0"/>
              <a:t> </a:t>
            </a:r>
            <a:r>
              <a:rPr lang="en-US" sz="1800" i="1" u="sng" smtClean="0"/>
              <a:t>employee_id</a:t>
            </a:r>
            <a:r>
              <a:rPr lang="en-US" sz="1800" i="1" smtClean="0"/>
              <a:t>, dname</a:t>
            </a:r>
            <a:r>
              <a:rPr lang="en-US" sz="1800" smtClean="0"/>
              <a:t>)</a:t>
            </a:r>
            <a:r>
              <a:rPr lang="en-US" sz="1800" i="1" smtClean="0"/>
              <a:t> </a:t>
            </a:r>
          </a:p>
          <a:p>
            <a:pPr lvl="1"/>
            <a:r>
              <a:rPr lang="en-US" sz="1800" smtClean="0"/>
              <a:t>Each value of the multivalued attribute maps to a separate tuple of the relation on schema </a:t>
            </a:r>
            <a:r>
              <a:rPr lang="en-US" sz="1800" i="1" smtClean="0"/>
              <a:t>EM</a:t>
            </a:r>
            <a:endParaRPr lang="en-US" sz="1800" smtClean="0"/>
          </a:p>
          <a:p>
            <a:pPr lvl="2"/>
            <a:r>
              <a:rPr lang="en-US" sz="1800" smtClean="0"/>
              <a:t>For example,  an employee entity with primary key  123-45-6789 and dependents  Jack and Jane maps to two tuples:   </a:t>
            </a:r>
            <a:br>
              <a:rPr lang="en-US" sz="1800" smtClean="0"/>
            </a:br>
            <a:r>
              <a:rPr lang="en-US" sz="1800" smtClean="0"/>
              <a:t>   (123-45-6789 , Jack) and (123-45-6789 , Jane)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Entity Sets </a:t>
            </a:r>
            <a:r>
              <a:rPr lang="en-US" i="1" smtClean="0"/>
              <a:t>customer</a:t>
            </a:r>
            <a:r>
              <a:rPr lang="en-US" smtClean="0"/>
              <a:t> and </a:t>
            </a:r>
            <a:r>
              <a:rPr lang="en-US" i="1" smtClean="0"/>
              <a:t>loan</a:t>
            </a:r>
            <a:endParaRPr lang="en-US" smtClean="0"/>
          </a:p>
        </p:txBody>
      </p:sp>
      <p:sp>
        <p:nvSpPr>
          <p:cNvPr id="7171" name="Text Box 1028"/>
          <p:cNvSpPr txBox="1">
            <a:spLocks noChangeArrowheads="1"/>
          </p:cNvSpPr>
          <p:nvPr/>
        </p:nvSpPr>
        <p:spPr bwMode="auto">
          <a:xfrm>
            <a:off x="1128713" y="850900"/>
            <a:ext cx="7410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customer_id   customer_  customer_  customer_            loan_    amount</a:t>
            </a:r>
            <a:br>
              <a:rPr lang="en-US" sz="1800"/>
            </a:br>
            <a:r>
              <a:rPr lang="en-US" sz="1800"/>
              <a:t>                          name     street         city                      number</a:t>
            </a:r>
          </a:p>
        </p:txBody>
      </p:sp>
      <p:pic>
        <p:nvPicPr>
          <p:cNvPr id="7172" name="Picture 1029"/>
          <p:cNvPicPr>
            <a:picLocks noChangeAspect="1" noChangeArrowheads="1"/>
          </p:cNvPicPr>
          <p:nvPr/>
        </p:nvPicPr>
        <p:blipFill>
          <a:blip r:embed="rId2"/>
          <a:srcRect l="2493" t="7654" r="1529" b="8435"/>
          <a:stretch>
            <a:fillRect/>
          </a:stretch>
        </p:blipFill>
        <p:spPr bwMode="auto">
          <a:xfrm>
            <a:off x="1044575" y="1592263"/>
            <a:ext cx="7272338" cy="4768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038" y="5064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Representing Specialization via Schemas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526337" cy="418465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Method 1: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Form a schema for the higher-level entity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Form a schema for each lower-level entity set, include primary key of higher-level entity set and local attributes</a:t>
            </a:r>
            <a:br>
              <a:rPr lang="en-US" sz="1800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>
                <a:solidFill>
                  <a:srgbClr val="990000"/>
                </a:solidFill>
              </a:rPr>
              <a:t>       schema</a:t>
            </a:r>
            <a:r>
              <a:rPr lang="en-US" sz="1800" smtClean="0"/>
              <a:t>	    </a:t>
            </a:r>
            <a:r>
              <a:rPr lang="en-US" sz="1800" smtClean="0">
                <a:solidFill>
                  <a:srgbClr val="990000"/>
                </a:solidFill>
              </a:rPr>
              <a:t>attributes</a:t>
            </a:r>
            <a:r>
              <a:rPr lang="en-US" sz="1800" smtClean="0">
                <a:solidFill>
                  <a:schemeClr val="hlink"/>
                </a:solidFill>
              </a:rPr>
              <a:t/>
            </a:r>
            <a:br>
              <a:rPr lang="en-US" sz="1800" smtClean="0">
                <a:solidFill>
                  <a:schemeClr val="hlink"/>
                </a:solidFill>
              </a:rPr>
            </a:br>
            <a:r>
              <a:rPr lang="en-US" sz="1800" smtClean="0">
                <a:solidFill>
                  <a:schemeClr val="hlink"/>
                </a:solidFill>
              </a:rPr>
              <a:t>     </a:t>
            </a:r>
            <a:r>
              <a:rPr lang="en-US" sz="1800" i="1" smtClean="0"/>
              <a:t>person	   name, street, city  </a:t>
            </a:r>
            <a:br>
              <a:rPr lang="en-US" sz="1800" i="1" smtClean="0"/>
            </a:br>
            <a:r>
              <a:rPr lang="en-US" sz="1800" i="1" smtClean="0"/>
              <a:t>     customer	   name, credit_rating</a:t>
            </a:r>
            <a:br>
              <a:rPr lang="en-US" sz="1800" i="1" smtClean="0"/>
            </a:br>
            <a:r>
              <a:rPr lang="en-US" sz="1800" i="1" smtClean="0"/>
              <a:t>     employee	   name, salary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Drawback:  getting information about, an </a:t>
            </a:r>
            <a:r>
              <a:rPr lang="en-US" sz="1800" i="1" smtClean="0"/>
              <a:t>employee</a:t>
            </a:r>
            <a:r>
              <a:rPr lang="en-US" sz="1800" smtClean="0"/>
              <a:t> requires accessing two relations, the one corresponding to the low-level schema and the one corresponding to the high-level schema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855663" y="312102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3230563" y="2670175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398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smtClean="0"/>
              <a:t>Representing Specialization as Schemas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8323262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Method 2: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	</a:t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smtClean="0">
                <a:solidFill>
                  <a:srgbClr val="990000"/>
                </a:solidFill>
              </a:rPr>
              <a:t>schema </a:t>
            </a:r>
            <a:r>
              <a:rPr lang="en-US" sz="1800" smtClean="0"/>
              <a:t>	   </a:t>
            </a:r>
            <a:r>
              <a:rPr lang="en-US" sz="1800" smtClean="0">
                <a:solidFill>
                  <a:srgbClr val="990000"/>
                </a:solidFill>
              </a:rPr>
              <a:t>attributes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i="1" smtClean="0"/>
              <a:t>person	name, street, city	</a:t>
            </a:r>
            <a:br>
              <a:rPr lang="en-US" sz="1800" i="1" smtClean="0"/>
            </a:br>
            <a:r>
              <a:rPr lang="en-US" sz="1800" i="1" smtClean="0"/>
              <a:t>customer	name, street, city, credit_rating</a:t>
            </a:r>
            <a:br>
              <a:rPr lang="en-US" sz="1800" i="1" smtClean="0"/>
            </a:br>
            <a:r>
              <a:rPr lang="en-US" sz="1800" i="1" smtClean="0"/>
              <a:t>employee 	name, street, city, salary</a:t>
            </a:r>
            <a:br>
              <a:rPr lang="en-US" sz="1800" i="1" smtClean="0"/>
            </a:br>
            <a:r>
              <a:rPr lang="en-US" sz="1800" smtClean="0"/>
              <a:t>		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If specialization is total, the schema for the generalized entity set (</a:t>
            </a:r>
            <a:r>
              <a:rPr lang="en-US" sz="1800" i="1" smtClean="0"/>
              <a:t>person</a:t>
            </a:r>
            <a:r>
              <a:rPr lang="en-US" sz="1800" smtClean="0"/>
              <a:t>) not required to store information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Can be defined as a “view” relation containing union of specialization relations</a:t>
            </a:r>
          </a:p>
          <a:p>
            <a:pPr lvl="2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But explicit schema may still be needed for foreign key constraints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sz="1800" smtClean="0"/>
              <a:t>Drawback:  </a:t>
            </a:r>
            <a:r>
              <a:rPr lang="en-US" sz="1800" i="1" smtClean="0"/>
              <a:t>street</a:t>
            </a:r>
            <a:r>
              <a:rPr lang="en-US" sz="1800" smtClean="0"/>
              <a:t> and </a:t>
            </a:r>
            <a:r>
              <a:rPr lang="en-US" sz="1800" i="1" smtClean="0"/>
              <a:t>city</a:t>
            </a:r>
            <a:r>
              <a:rPr lang="en-US" sz="1800" smtClean="0"/>
              <a:t> may be stored redundantly for people who are both customers and employees</a:t>
            </a: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898525" y="2498725"/>
            <a:ext cx="6118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Line 7"/>
          <p:cNvSpPr>
            <a:spLocks noChangeShapeType="1"/>
          </p:cNvSpPr>
          <p:nvPr/>
        </p:nvSpPr>
        <p:spPr bwMode="auto">
          <a:xfrm>
            <a:off x="2881313" y="2052638"/>
            <a:ext cx="0" cy="1139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smtClean="0"/>
              <a:t>Schemas Corresponding to Aggregation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855663" y="1222375"/>
            <a:ext cx="7562850" cy="352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To represent aggregation, create a schema containing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primary key of the aggregated relationship,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the primary key of the associated entity set</a:t>
            </a:r>
          </a:p>
          <a:p>
            <a:pPr marL="742950" lvl="1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/>
              <a:t>any descriptive attributes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582613"/>
            <a:ext cx="7377112" cy="457200"/>
          </a:xfrm>
        </p:spPr>
        <p:txBody>
          <a:bodyPr/>
          <a:lstStyle/>
          <a:p>
            <a:pPr>
              <a:defRPr/>
            </a:pPr>
            <a:r>
              <a:rPr lang="en-US" smtClean="0"/>
              <a:t>Schemas Corresponding to Aggregation (Cont.)</a:t>
            </a:r>
          </a:p>
        </p:txBody>
      </p:sp>
      <p:pic>
        <p:nvPicPr>
          <p:cNvPr id="47107" name="Picture 28"/>
          <p:cNvPicPr>
            <a:picLocks noChangeAspect="1" noChangeArrowheads="1"/>
          </p:cNvPicPr>
          <p:nvPr/>
        </p:nvPicPr>
        <p:blipFill>
          <a:blip r:embed="rId2"/>
          <a:srcRect l="2745" t="1308" r="2942" b="1569"/>
          <a:stretch>
            <a:fillRect/>
          </a:stretch>
        </p:blipFill>
        <p:spPr bwMode="auto">
          <a:xfrm>
            <a:off x="2014538" y="3200400"/>
            <a:ext cx="4662487" cy="32877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47108" name="Rectangle 29"/>
          <p:cNvSpPr>
            <a:spLocks noChangeArrowheads="1"/>
          </p:cNvSpPr>
          <p:nvPr/>
        </p:nvSpPr>
        <p:spPr bwMode="auto">
          <a:xfrm>
            <a:off x="865188" y="1065213"/>
            <a:ext cx="7545387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For example, to represent aggregation manages between relationship works_on and entity set manager, create a schema</a:t>
            </a:r>
            <a:br>
              <a:rPr kumimoji="1" lang="en-US" sz="1800"/>
            </a:br>
            <a:endParaRPr kumimoji="1" lang="en-US" sz="1800"/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/>
              <a:t>	 </a:t>
            </a:r>
            <a:r>
              <a:rPr kumimoji="1" lang="en-US" sz="1800" i="1"/>
              <a:t>manages </a:t>
            </a:r>
            <a:r>
              <a:rPr kumimoji="1" lang="en-US" sz="1800"/>
              <a:t>(</a:t>
            </a:r>
            <a:r>
              <a:rPr kumimoji="1" lang="en-US" sz="1800" i="1"/>
              <a:t>employee_id, branch_name, title, manager_name</a:t>
            </a:r>
            <a:r>
              <a:rPr kumimoji="1" lang="en-US" sz="1800"/>
              <a:t>)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/>
              <a:t>Schema </a:t>
            </a:r>
            <a:r>
              <a:rPr kumimoji="1" lang="en-US" sz="1800" i="1"/>
              <a:t>works_on</a:t>
            </a:r>
            <a:r>
              <a:rPr kumimoji="1" lang="en-US" sz="1800"/>
              <a:t> is redundant provided we are willing to store null values for attribute </a:t>
            </a:r>
            <a:r>
              <a:rPr kumimoji="1" lang="en-US" sz="1800" i="1"/>
              <a:t>manager_name</a:t>
            </a:r>
            <a:r>
              <a:rPr kumimoji="1" lang="en-US" sz="1800"/>
              <a:t> in relation on schema </a:t>
            </a:r>
            <a:r>
              <a:rPr kumimoji="1" lang="en-US" sz="1800" i="1"/>
              <a:t>manages</a:t>
            </a:r>
            <a:endParaRPr kumimoji="1" lang="en-US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E-R Diagram for a Banking Enterprise</a:t>
            </a:r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2"/>
          <a:srcRect l="13025" t="560" r="13025" b="841"/>
          <a:stretch>
            <a:fillRect/>
          </a:stretch>
        </p:blipFill>
        <p:spPr bwMode="auto">
          <a:xfrm>
            <a:off x="1770063" y="800100"/>
            <a:ext cx="5668962" cy="56689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758825" y="673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mtClean="0"/>
              <a:t>Alternative E-R Notations</a:t>
            </a:r>
            <a:br>
              <a:rPr lang="en-US" smtClean="0"/>
            </a:br>
            <a:r>
              <a:rPr lang="en-US" smtClean="0"/>
              <a:t>Figure 6.24</a:t>
            </a:r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/>
          <a:srcRect l="626" t="15277" r="1875" b="15834"/>
          <a:stretch>
            <a:fillRect/>
          </a:stretch>
        </p:blipFill>
        <p:spPr bwMode="auto">
          <a:xfrm>
            <a:off x="728663" y="1409700"/>
            <a:ext cx="7564437" cy="40084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Relationship Sets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1800" smtClean="0"/>
              <a:t>A </a:t>
            </a:r>
            <a:r>
              <a:rPr lang="en-US" sz="1800" b="1" smtClean="0">
                <a:solidFill>
                  <a:schemeClr val="tx2"/>
                </a:solidFill>
              </a:rPr>
              <a:t>relationship</a:t>
            </a:r>
            <a:r>
              <a:rPr lang="en-US" sz="1800" smtClean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1800" smtClean="0"/>
              <a:t>	Example:</a:t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u="sng" smtClean="0"/>
              <a:t>Hayes</a:t>
            </a:r>
            <a:r>
              <a:rPr lang="en-US" sz="1800" smtClean="0"/>
              <a:t>	</a:t>
            </a:r>
            <a:r>
              <a:rPr lang="en-US" sz="1800" i="1" u="sng" smtClean="0"/>
              <a:t>depositor</a:t>
            </a:r>
            <a:r>
              <a:rPr lang="en-US" sz="1800" smtClean="0"/>
              <a:t>	</a:t>
            </a:r>
            <a:r>
              <a:rPr lang="en-US" sz="1800" u="sng" smtClean="0"/>
              <a:t>A-102</a:t>
            </a: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	</a:t>
            </a:r>
            <a:r>
              <a:rPr lang="en-US" sz="1800" i="1" smtClean="0"/>
              <a:t>customer</a:t>
            </a:r>
            <a:r>
              <a:rPr lang="en-US" sz="1800" smtClean="0"/>
              <a:t> entity	relationship set	</a:t>
            </a:r>
            <a:r>
              <a:rPr lang="en-US" sz="1800" i="1" smtClean="0"/>
              <a:t>account</a:t>
            </a:r>
            <a:r>
              <a:rPr lang="en-US" sz="1800" smtClean="0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1800" smtClean="0"/>
              <a:t>A </a:t>
            </a:r>
            <a:r>
              <a:rPr lang="en-US" sz="1800" b="1" smtClean="0">
                <a:solidFill>
                  <a:schemeClr val="tx2"/>
                </a:solidFill>
              </a:rPr>
              <a:t>relationship set</a:t>
            </a:r>
            <a:r>
              <a:rPr lang="en-US" sz="1800" smtClean="0"/>
              <a:t> is a mathematical relation among </a:t>
            </a:r>
            <a:r>
              <a:rPr lang="en-US" sz="1800" i="1" smtClean="0"/>
              <a:t>n</a:t>
            </a:r>
            <a:r>
              <a:rPr lang="en-US" sz="1800" smtClean="0"/>
              <a:t> </a:t>
            </a:r>
            <a:r>
              <a:rPr lang="en-US" sz="1800" smtClean="0"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1800" smtClean="0">
                <a:sym typeface="Symbol" pitchFamily="18" charset="2"/>
              </a:rPr>
              <a:t>			{(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baseline="-25000" smtClean="0">
                <a:sym typeface="Symbol" pitchFamily="18" charset="2"/>
              </a:rPr>
              <a:t>1</a:t>
            </a:r>
            <a:r>
              <a:rPr lang="en-US" sz="1800" smtClean="0">
                <a:sym typeface="Symbol" pitchFamily="18" charset="2"/>
              </a:rPr>
              <a:t>,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baseline="-25000" smtClean="0">
                <a:sym typeface="Symbol" pitchFamily="18" charset="2"/>
              </a:rPr>
              <a:t>2</a:t>
            </a:r>
            <a:r>
              <a:rPr lang="en-US" sz="1800" smtClean="0">
                <a:sym typeface="Symbol" pitchFamily="18" charset="2"/>
              </a:rPr>
              <a:t>, …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i="1" baseline="-25000" smtClean="0">
                <a:sym typeface="Symbol" pitchFamily="18" charset="2"/>
              </a:rPr>
              <a:t>n</a:t>
            </a:r>
            <a:r>
              <a:rPr lang="en-US" sz="1800" smtClean="0">
                <a:sym typeface="Symbol" pitchFamily="18" charset="2"/>
              </a:rPr>
              <a:t>) |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baseline="-25000" smtClean="0">
                <a:sym typeface="Symbol" pitchFamily="18" charset="2"/>
              </a:rPr>
              <a:t>1</a:t>
            </a:r>
            <a:r>
              <a:rPr lang="en-US" sz="1800" smtClean="0">
                <a:sym typeface="Symbol" pitchFamily="18" charset="2"/>
              </a:rPr>
              <a:t>  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baseline="-25000" smtClean="0">
                <a:sym typeface="Symbol" pitchFamily="18" charset="2"/>
              </a:rPr>
              <a:t>1</a:t>
            </a:r>
            <a:r>
              <a:rPr lang="en-US" sz="1800" smtClean="0">
                <a:sym typeface="Symbol" pitchFamily="18" charset="2"/>
              </a:rPr>
              <a:t>,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baseline="-25000" smtClean="0">
                <a:sym typeface="Symbol" pitchFamily="18" charset="2"/>
              </a:rPr>
              <a:t>2</a:t>
            </a:r>
            <a:r>
              <a:rPr lang="en-US" sz="1800" smtClean="0">
                <a:sym typeface="Symbol" pitchFamily="18" charset="2"/>
              </a:rPr>
              <a:t>  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baseline="-25000" smtClean="0">
                <a:sym typeface="Symbol" pitchFamily="18" charset="2"/>
              </a:rPr>
              <a:t>2</a:t>
            </a:r>
            <a:r>
              <a:rPr lang="en-US" sz="1800" smtClean="0">
                <a:sym typeface="Symbol" pitchFamily="18" charset="2"/>
              </a:rPr>
              <a:t>, …,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i="1" baseline="-25000" smtClean="0">
                <a:sym typeface="Symbol" pitchFamily="18" charset="2"/>
              </a:rPr>
              <a:t>n</a:t>
            </a:r>
            <a:r>
              <a:rPr lang="en-US" sz="1800" smtClean="0">
                <a:sym typeface="Symbol" pitchFamily="18" charset="2"/>
              </a:rPr>
              <a:t>  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i="1" baseline="-25000" smtClean="0">
                <a:sym typeface="Symbol" pitchFamily="18" charset="2"/>
              </a:rPr>
              <a:t>n</a:t>
            </a:r>
            <a:r>
              <a:rPr lang="en-US" sz="1800" smtClean="0">
                <a:sym typeface="Symbol" pitchFamily="18" charset="2"/>
              </a:rPr>
              <a:t>}</a:t>
            </a:r>
            <a:br>
              <a:rPr lang="en-US" sz="1800" smtClean="0">
                <a:sym typeface="Symbol" pitchFamily="18" charset="2"/>
              </a:rPr>
            </a:br>
            <a:r>
              <a:rPr lang="en-US" sz="1800" smtClean="0">
                <a:sym typeface="Symbol" pitchFamily="18" charset="2"/>
              </a:rPr>
              <a:t/>
            </a:r>
            <a:br>
              <a:rPr lang="en-US" sz="1800" smtClean="0">
                <a:sym typeface="Symbol" pitchFamily="18" charset="2"/>
              </a:rPr>
            </a:br>
            <a:r>
              <a:rPr lang="en-US" sz="1800" smtClean="0">
                <a:sym typeface="Symbol" pitchFamily="18" charset="2"/>
              </a:rPr>
              <a:t>where (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baseline="-25000" smtClean="0">
                <a:sym typeface="Symbol" pitchFamily="18" charset="2"/>
              </a:rPr>
              <a:t>1</a:t>
            </a:r>
            <a:r>
              <a:rPr lang="en-US" sz="1800" smtClean="0">
                <a:sym typeface="Symbol" pitchFamily="18" charset="2"/>
              </a:rPr>
              <a:t>,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baseline="-25000" smtClean="0">
                <a:sym typeface="Symbol" pitchFamily="18" charset="2"/>
              </a:rPr>
              <a:t>2</a:t>
            </a:r>
            <a:r>
              <a:rPr lang="en-US" sz="1800" smtClean="0">
                <a:sym typeface="Symbol" pitchFamily="18" charset="2"/>
              </a:rPr>
              <a:t>, …, </a:t>
            </a:r>
            <a:r>
              <a:rPr lang="en-US" sz="1800" i="1" smtClean="0">
                <a:sym typeface="Symbol" pitchFamily="18" charset="2"/>
              </a:rPr>
              <a:t>e</a:t>
            </a:r>
            <a:r>
              <a:rPr lang="en-US" sz="1800" i="1" baseline="-25000" smtClean="0">
                <a:sym typeface="Symbol" pitchFamily="18" charset="2"/>
              </a:rPr>
              <a:t>n</a:t>
            </a:r>
            <a:r>
              <a:rPr lang="en-US" sz="1800" smtClean="0">
                <a:sym typeface="Symbol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1800" smtClean="0">
                <a:sym typeface="Symbol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1800" smtClean="0">
                <a:sym typeface="Symbol" pitchFamily="18" charset="2"/>
              </a:rPr>
              <a:t>		        (Hayes, A-102)  </a:t>
            </a:r>
            <a:r>
              <a:rPr lang="en-US" sz="1800" i="1" smtClean="0">
                <a:sym typeface="Symbol" pitchFamily="18" charset="2"/>
              </a:rPr>
              <a:t>depositor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Relationship Set </a:t>
            </a:r>
            <a:r>
              <a:rPr lang="en-US" i="1" smtClean="0"/>
              <a:t>borrower</a:t>
            </a:r>
            <a:endParaRPr lang="en-US" smtClean="0"/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2"/>
          <a:srcRect l="1973" t="7632" r="1973" b="8157"/>
          <a:stretch>
            <a:fillRect/>
          </a:stretch>
        </p:blipFill>
        <p:spPr bwMode="auto">
          <a:xfrm>
            <a:off x="1095375" y="1414463"/>
            <a:ext cx="6953250" cy="45720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Relationship Sets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1171575"/>
          </a:xfrm>
        </p:spPr>
        <p:txBody>
          <a:bodyPr/>
          <a:lstStyle/>
          <a:p>
            <a:r>
              <a:rPr lang="en-US" sz="1800" smtClean="0"/>
              <a:t>An </a:t>
            </a:r>
            <a:r>
              <a:rPr lang="en-US" sz="1800" b="1" smtClean="0">
                <a:solidFill>
                  <a:schemeClr val="tx2"/>
                </a:solidFill>
              </a:rPr>
              <a:t>attribute</a:t>
            </a:r>
            <a:r>
              <a:rPr lang="en-US" sz="1800" smtClean="0"/>
              <a:t> can also be property of a relationship set.</a:t>
            </a:r>
          </a:p>
          <a:p>
            <a:pPr>
              <a:lnSpc>
                <a:spcPct val="90000"/>
              </a:lnSpc>
            </a:pPr>
            <a:r>
              <a:rPr lang="en-US" sz="1800" smtClean="0"/>
              <a:t>For instance, the </a:t>
            </a:r>
            <a:r>
              <a:rPr lang="en-US" sz="1800" i="1" smtClean="0"/>
              <a:t>depositor </a:t>
            </a:r>
            <a:r>
              <a:rPr lang="en-US" sz="1800" smtClean="0"/>
              <a:t>relationship set between entity sets </a:t>
            </a:r>
            <a:r>
              <a:rPr lang="en-US" sz="1800" i="1" smtClean="0"/>
              <a:t>customer </a:t>
            </a:r>
            <a:r>
              <a:rPr lang="en-US" sz="1800" smtClean="0"/>
              <a:t>and </a:t>
            </a:r>
            <a:r>
              <a:rPr lang="en-US" sz="1800" i="1" smtClean="0"/>
              <a:t>account </a:t>
            </a:r>
            <a:r>
              <a:rPr lang="en-US" sz="1800" smtClean="0"/>
              <a:t>may have the attribute </a:t>
            </a:r>
            <a:r>
              <a:rPr lang="en-US" sz="1800" i="1" smtClean="0"/>
              <a:t>access-date</a:t>
            </a:r>
            <a:endParaRPr lang="en-US" sz="1800" smtClean="0"/>
          </a:p>
        </p:txBody>
      </p:sp>
      <p:pic>
        <p:nvPicPr>
          <p:cNvPr id="10244" name="Picture 7"/>
          <p:cNvPicPr>
            <a:picLocks noChangeAspect="1" noChangeArrowheads="1"/>
          </p:cNvPicPr>
          <p:nvPr/>
        </p:nvPicPr>
        <p:blipFill>
          <a:blip r:embed="rId2"/>
          <a:srcRect l="436" t="6686" r="655" b="6395"/>
          <a:stretch>
            <a:fillRect/>
          </a:stretch>
        </p:blipFill>
        <p:spPr bwMode="auto">
          <a:xfrm>
            <a:off x="1804988" y="2478088"/>
            <a:ext cx="5789612" cy="38163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Degree of a Relationship Set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221537" cy="4195763"/>
          </a:xfrm>
        </p:spPr>
        <p:txBody>
          <a:bodyPr/>
          <a:lstStyle/>
          <a:p>
            <a:r>
              <a:rPr lang="en-US" sz="1800" smtClean="0"/>
              <a:t>Refers to number of entity sets that participate in a relationship set.</a:t>
            </a:r>
          </a:p>
          <a:p>
            <a:r>
              <a:rPr lang="en-US" sz="1800" smtClean="0"/>
              <a:t>Relationship sets that involve two entity sets are </a:t>
            </a:r>
            <a:r>
              <a:rPr lang="en-US" sz="1800" b="1" smtClean="0">
                <a:solidFill>
                  <a:schemeClr val="tx2"/>
                </a:solidFill>
              </a:rPr>
              <a:t>binary</a:t>
            </a:r>
            <a:r>
              <a:rPr lang="en-US" sz="1800" smtClean="0"/>
              <a:t> (or degree two).  Generally, most relationship sets in a database system are binary.</a:t>
            </a:r>
          </a:p>
          <a:p>
            <a:r>
              <a:rPr lang="en-US" sz="1800" smtClean="0"/>
              <a:t>Relationship sets may involve more than two entity sets. </a:t>
            </a:r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  <a:p>
            <a:r>
              <a:rPr lang="en-US" sz="1800" smtClean="0"/>
              <a:t>Relationships between more than two entity sets are rare.  Most relationships are binary. (More on this later.)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85850" y="3246438"/>
            <a:ext cx="6902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92150" lvl="1" indent="-234950">
              <a:spcBef>
                <a:spcPct val="35000"/>
              </a:spcBef>
              <a:buClr>
                <a:srgbClr val="CC6600"/>
              </a:buClr>
              <a:buSzPct val="105000"/>
              <a:buFont typeface="Webdings" pitchFamily="18" charset="2"/>
              <a:buChar char="4"/>
            </a:pPr>
            <a:r>
              <a:rPr kumimoji="1" lang="en-US" sz="1800"/>
              <a:t>Example: Suppose employees of a bank may have jobs (responsibilities) at multiple branches, with different jobs at different branches.  Then there is a ternary relationship set between entity sets </a:t>
            </a:r>
            <a:r>
              <a:rPr kumimoji="1" lang="en-US" sz="1800" i="1"/>
              <a:t>employee,  job, and branch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Attributes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966075" cy="5391150"/>
          </a:xfrm>
        </p:spPr>
        <p:txBody>
          <a:bodyPr/>
          <a:lstStyle/>
          <a:p>
            <a:r>
              <a:rPr lang="en-US" sz="1800" smtClean="0"/>
              <a:t>An entity is represented by a set of attributes, that is descriptive properties possessed by all members of an entity set.</a:t>
            </a:r>
          </a:p>
          <a:p>
            <a:pPr>
              <a:buFont typeface="Monotype Sorts" pitchFamily="2" charset="2"/>
              <a:buNone/>
            </a:pPr>
            <a:r>
              <a:rPr lang="en-US" sz="1800" smtClean="0"/>
              <a:t>	</a:t>
            </a:r>
            <a:endParaRPr lang="en-US" sz="1800" i="1" smtClean="0"/>
          </a:p>
          <a:p>
            <a:endParaRPr lang="en-US" sz="1800" i="1" smtClean="0">
              <a:solidFill>
                <a:schemeClr val="tx2"/>
              </a:solidFill>
            </a:endParaRPr>
          </a:p>
          <a:p>
            <a:endParaRPr lang="en-US" sz="1800" i="1" smtClean="0">
              <a:solidFill>
                <a:schemeClr val="tx2"/>
              </a:solidFill>
            </a:endParaRPr>
          </a:p>
          <a:p>
            <a:endParaRPr lang="en-US" sz="1800" i="1" smtClean="0">
              <a:solidFill>
                <a:schemeClr val="tx2"/>
              </a:solidFill>
            </a:endParaRPr>
          </a:p>
          <a:p>
            <a:r>
              <a:rPr lang="en-US" sz="1800" b="1" smtClean="0">
                <a:solidFill>
                  <a:schemeClr val="tx2"/>
                </a:solidFill>
              </a:rPr>
              <a:t>Domain</a:t>
            </a:r>
            <a:r>
              <a:rPr lang="en-US" sz="1800" smtClean="0"/>
              <a:t> – the set of permitted values for each attribute </a:t>
            </a:r>
          </a:p>
          <a:p>
            <a:r>
              <a:rPr lang="en-US" sz="1800" smtClean="0"/>
              <a:t>Attribute types:</a:t>
            </a:r>
          </a:p>
          <a:p>
            <a:pPr lvl="1"/>
            <a:r>
              <a:rPr lang="en-US" sz="1800" i="1" smtClean="0"/>
              <a:t>Simple</a:t>
            </a:r>
            <a:r>
              <a:rPr lang="en-US" sz="1800" smtClean="0"/>
              <a:t> and </a:t>
            </a:r>
            <a:r>
              <a:rPr lang="en-US" sz="1800" i="1" smtClean="0"/>
              <a:t>composite</a:t>
            </a:r>
            <a:r>
              <a:rPr lang="en-US" sz="1800" smtClean="0"/>
              <a:t> attributes.</a:t>
            </a:r>
          </a:p>
          <a:p>
            <a:pPr lvl="1"/>
            <a:r>
              <a:rPr lang="en-US" sz="1800" i="1" smtClean="0"/>
              <a:t>Single-valued</a:t>
            </a:r>
            <a:r>
              <a:rPr lang="en-US" sz="1800" smtClean="0"/>
              <a:t> and </a:t>
            </a:r>
            <a:r>
              <a:rPr lang="en-US" sz="1800" i="1" smtClean="0"/>
              <a:t>multi-valued</a:t>
            </a:r>
            <a:r>
              <a:rPr lang="en-US" sz="1800" smtClean="0"/>
              <a:t> attributes</a:t>
            </a:r>
          </a:p>
          <a:p>
            <a:pPr lvl="2"/>
            <a:r>
              <a:rPr lang="en-US" sz="1800" smtClean="0"/>
              <a:t>Example: multivalued attribute: </a:t>
            </a:r>
            <a:r>
              <a:rPr lang="en-US" sz="1800" i="1" smtClean="0"/>
              <a:t>phone_numbers</a:t>
            </a:r>
          </a:p>
          <a:p>
            <a:pPr lvl="1"/>
            <a:r>
              <a:rPr lang="en-US" sz="1800" i="1" smtClean="0"/>
              <a:t>Derived</a:t>
            </a:r>
            <a:r>
              <a:rPr lang="en-US" sz="1800" smtClean="0"/>
              <a:t> attributes</a:t>
            </a:r>
          </a:p>
          <a:p>
            <a:pPr lvl="2"/>
            <a:r>
              <a:rPr lang="en-US" sz="1800" smtClean="0"/>
              <a:t>Can be computed from other attributes</a:t>
            </a:r>
          </a:p>
          <a:p>
            <a:pPr lvl="2"/>
            <a:r>
              <a:rPr lang="en-US" sz="1800" smtClean="0"/>
              <a:t>Example:  age, given date_of_birth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1454150" y="1793875"/>
            <a:ext cx="6094413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Example: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/>
              <a:t>	</a:t>
            </a:r>
            <a:r>
              <a:rPr kumimoji="1" lang="en-US" sz="2000" i="1"/>
              <a:t>customer = </a:t>
            </a:r>
            <a:r>
              <a:rPr kumimoji="1" lang="en-US" sz="2000"/>
              <a:t>(</a:t>
            </a:r>
            <a:r>
              <a:rPr kumimoji="1" lang="en-US" sz="2000" i="1"/>
              <a:t>customer_id, customer_name, 		     customer_street, customer_city </a:t>
            </a:r>
            <a:r>
              <a:rPr kumimoji="1" lang="en-US" sz="2000"/>
              <a:t>)</a:t>
            </a:r>
            <a:r>
              <a:rPr kumimoji="1" lang="en-US" sz="2000" i="1"/>
              <a:t/>
            </a:r>
            <a:br>
              <a:rPr kumimoji="1" lang="en-US" sz="2000" i="1"/>
            </a:br>
            <a:r>
              <a:rPr kumimoji="1" lang="en-US" sz="2000" i="1"/>
              <a:t>	loan = </a:t>
            </a:r>
            <a:r>
              <a:rPr kumimoji="1" lang="en-US" sz="2000"/>
              <a:t>(</a:t>
            </a:r>
            <a:r>
              <a:rPr kumimoji="1" lang="en-US" sz="2000" i="1"/>
              <a:t>loan_number, amount </a:t>
            </a:r>
            <a:r>
              <a:rPr kumimoji="1" lang="en-US" sz="2000"/>
              <a:t>)</a:t>
            </a:r>
            <a:endParaRPr kumimoji="1" lang="en-US" sz="20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18562</TotalTime>
  <Words>1897</Words>
  <Application>Microsoft PowerPoint</Application>
  <PresentationFormat>On-screen Show (4:3)</PresentationFormat>
  <Paragraphs>216</Paragraphs>
  <Slides>45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Helvetica</vt:lpstr>
      <vt:lpstr>Arial</vt:lpstr>
      <vt:lpstr>Monotype Sorts</vt:lpstr>
      <vt:lpstr>Webdings</vt:lpstr>
      <vt:lpstr>Times New Roman</vt:lpstr>
      <vt:lpstr>Symbol</vt:lpstr>
      <vt:lpstr>Perpetua</vt:lpstr>
      <vt:lpstr>db-5-grey</vt:lpstr>
      <vt:lpstr>Microsoft Clip Gallery</vt:lpstr>
      <vt:lpstr>Entity-Relationship Model</vt:lpstr>
      <vt:lpstr>Chapter 6:  Entity-Relationship Model</vt:lpstr>
      <vt:lpstr>Modeling</vt:lpstr>
      <vt:lpstr>Entity Sets customer and loan</vt:lpstr>
      <vt:lpstr>Relationship Sets</vt:lpstr>
      <vt:lpstr>Relationship Set borrower</vt:lpstr>
      <vt:lpstr>Relationship Sets (Cont.)</vt:lpstr>
      <vt:lpstr>Degree of a Relationship Set</vt:lpstr>
      <vt:lpstr>Attributes</vt:lpstr>
      <vt:lpstr>Composite Attributes</vt:lpstr>
      <vt:lpstr>Mapping Cardinality Constraints</vt:lpstr>
      <vt:lpstr>Mapping Cardinalities</vt:lpstr>
      <vt:lpstr>Mapping Cardinalities </vt:lpstr>
      <vt:lpstr>Keys</vt:lpstr>
      <vt:lpstr>Keys for Relationship Sets</vt:lpstr>
      <vt:lpstr>E-R Diagrams</vt:lpstr>
      <vt:lpstr>E-R Diagram With Composite, Multivalued, and Derived Attributes</vt:lpstr>
      <vt:lpstr>Relationship Sets with Attributes</vt:lpstr>
      <vt:lpstr>Roles</vt:lpstr>
      <vt:lpstr>Cardinality Constraints</vt:lpstr>
      <vt:lpstr>One-To-Many Relationship</vt:lpstr>
      <vt:lpstr>Many-To-One Relationships</vt:lpstr>
      <vt:lpstr>Many-To-Many Relationship</vt:lpstr>
      <vt:lpstr>Participation of an Entity Set in a Relationship Set</vt:lpstr>
      <vt:lpstr>Alternative Notation for Cardinality Limits</vt:lpstr>
      <vt:lpstr>E-R Diagram with a Ternary Relationship</vt:lpstr>
      <vt:lpstr>Weak Entity Sets</vt:lpstr>
      <vt:lpstr>Weak Entity Sets (Cont.)</vt:lpstr>
      <vt:lpstr>Weak Entity Sets (Cont.)</vt:lpstr>
      <vt:lpstr>Extended E-R Features: Specialization</vt:lpstr>
      <vt:lpstr>Specialization Example</vt:lpstr>
      <vt:lpstr>Extended ER Features: Generalization</vt:lpstr>
      <vt:lpstr>Design Issues</vt:lpstr>
      <vt:lpstr>Reduction to Relation Schemas</vt:lpstr>
      <vt:lpstr>Representing Entity Sets as Schemas</vt:lpstr>
      <vt:lpstr>Representing Relationship Sets as Schemas</vt:lpstr>
      <vt:lpstr>Redundancy of Schemas</vt:lpstr>
      <vt:lpstr>Redundancy of Schemas (Cont.)</vt:lpstr>
      <vt:lpstr>Composite and Multivalued Attributes</vt:lpstr>
      <vt:lpstr>Representing Specialization via Schemas</vt:lpstr>
      <vt:lpstr>Representing Specialization as Schemas (Cont.)</vt:lpstr>
      <vt:lpstr>Schemas Corresponding to Aggregation</vt:lpstr>
      <vt:lpstr>Schemas Corresponding to Aggregation (Cont.)</vt:lpstr>
      <vt:lpstr>E-R Diagram for a Banking Enterprise</vt:lpstr>
      <vt:lpstr>Alternative E-R Notations Figure 6.24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Kuldeep Gusain</cp:lastModifiedBy>
  <cp:revision>187</cp:revision>
  <cp:lastPrinted>1999-06-28T19:27:31Z</cp:lastPrinted>
  <dcterms:created xsi:type="dcterms:W3CDTF">1999-11-04T22:02:40Z</dcterms:created>
  <dcterms:modified xsi:type="dcterms:W3CDTF">2025-03-01T04:38:46Z</dcterms:modified>
</cp:coreProperties>
</file>