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5" r:id="rId7"/>
    <p:sldId id="263" r:id="rId8"/>
    <p:sldId id="264" r:id="rId9"/>
    <p:sldId id="265" r:id="rId10"/>
    <p:sldId id="266" r:id="rId11"/>
    <p:sldId id="267" r:id="rId12"/>
    <p:sldId id="269" r:id="rId13"/>
    <p:sldId id="274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B62D-D766-439C-BE79-F2718A992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F0C17-59FB-4AF3-A552-B8B80BF83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F5F86-A40D-41F6-8A02-BB4CA34B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98B3-8B18-4BE2-B94E-C57D4A02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1992-5A6E-44A0-B4AB-4BD9ED5A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8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59BE-AD28-4F98-8AD8-87746DFF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663E0-8D03-438F-A10B-7FA6F38F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D7B38-BA42-4E38-8A2B-20103DEB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0CFA3-0E4F-4611-B82B-4E361110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3D3F-B12E-4B50-A0FD-72E19DEF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55AFB-964B-4772-A0DF-56267E8E2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83577-A2B7-4678-AF8D-429A6C609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EC5B-F739-45BC-8405-2B5E80A7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3A98-BCC6-4358-B4CE-539FCB95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5ABD7-94D5-4A6B-B97B-5F3DFF4D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21FC-0035-4997-BA7A-68BDC8E6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2023-DE48-475A-9C22-4E228E5A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EFF1-F0BD-4D68-89DA-03CE8CFB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C773-D49D-42C3-AF77-816E896D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C102-91AE-4A58-AB9A-9246F65C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C8E4-0D8C-40AD-A414-2AB51C57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351C3-8AE6-4332-A6BD-0BC15ED04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D7C5D-4FBE-4A7F-AEAB-C5FF5653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D064E-C846-4E02-A2C3-4D8A2738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DCA2D-3B99-4DA9-98CE-C5CD2D62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163D-ECF4-4F72-A0AA-03170E3E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2D20-EA74-4D1A-ABE8-54F60153F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FD90-C732-4E4B-8736-39D084A0B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751F-0CA7-467D-84B6-FD388732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FA89-9931-4607-979A-46E441CF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F5355-CDE7-4836-9387-1F8011C6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D029-7DE3-421E-B288-06FFDF0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49E7-D337-4A5F-8348-B75B9752E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DBBD0-CA22-49C8-82C2-5E33DE06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466BC-D631-46C3-9855-944C0F224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55B6B-0DDE-473D-91B6-1661AC5AF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4A595-74F4-468B-AD32-9DB73EF2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C8C85-B9F5-49EB-80B3-944F8566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BA82E-629B-4282-99BB-B40D5D5B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0F57-E311-470B-82B7-BFDB778A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02B03-65B3-476B-8CBE-55303860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9C66B-EBC5-44ED-BA2F-E559DCDE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29CC9-8679-487B-A6D9-14717FDD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1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FEF8A-F2A4-4DD1-A649-57F5AEBB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1B323-EFB4-4563-961C-BCD96269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E2BD4-9BE6-4A9F-9AFB-ECF25878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AA6D-DDD7-478D-AA86-2EC2D42C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1981-098A-4D34-9146-12EA1430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C8CF9-1133-46E3-ACA2-AEFEDC544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6A460-AD8C-4CC2-8184-BDF55B8E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95C43-8CE5-492A-A14C-DABBCCBC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D54C-B718-426D-A5A0-93938CDD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E7A7-3DF6-441E-8DCB-3DE84206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C459D-A092-4D11-B3CF-1346C13A1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A20A3-486E-4F39-B777-3B9FCAFEA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0382A-4782-4AD7-A8F9-C71F8FCD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3BAB-E6E7-4673-8DFA-5FE62952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4F69F-F1DC-4A16-99F1-BE3F4A7C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1F027-8E52-41CB-BAA9-F05D30CA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1866-8406-4526-A435-5413DE0BB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16FC-9584-4B3B-BC02-3C3279D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2EFD-C53B-4D60-B3EB-9BBAADFD2B6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24B6E-97B1-4EFE-A947-1AF50BC0F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8A92E-85B1-4CCF-8443-CBFE4A980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5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016D-0E33-4EE5-839A-84EF6D49F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Votan1 – JJ series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6CDDA-0CA5-4271-94AB-DB21EDB4A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Room-temperature resistance measurements</a:t>
            </a:r>
          </a:p>
          <a:p>
            <a:r>
              <a:rPr lang="en-US" dirty="0"/>
              <a:t>seeking </a:t>
            </a:r>
            <a:r>
              <a:rPr lang="en-US" dirty="0" err="1"/>
              <a:t>I</a:t>
            </a:r>
            <a:r>
              <a:rPr lang="en-US" baseline="-25000" dirty="0" err="1"/>
              <a:t>c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baseline="-25000" dirty="0" err="1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6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5FF2F-9CE1-4255-842D-71296F095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3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A281C-77F9-4A9C-B45C-31AA18EE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AAB564-F7E1-4BD3-BB45-657798B9586D}"/>
              </a:ext>
            </a:extLst>
          </p:cNvPr>
          <p:cNvSpPr txBox="1"/>
          <p:nvPr/>
        </p:nvSpPr>
        <p:spPr>
          <a:xfrm>
            <a:off x="5402965" y="3745807"/>
            <a:ext cx="4528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I divide by the junction area to obtain </a:t>
            </a:r>
            <a:r>
              <a:rPr lang="en-US" dirty="0" err="1"/>
              <a:t>Jc</a:t>
            </a:r>
            <a:r>
              <a:rPr lang="en-US" dirty="0"/>
              <a:t>. I don’t know why these curves have such an odd shape.</a:t>
            </a:r>
          </a:p>
        </p:txBody>
      </p:sp>
    </p:spTree>
    <p:extLst>
      <p:ext uri="{BB962C8B-B14F-4D97-AF65-F5344CB8AC3E}">
        <p14:creationId xmlns:p14="http://schemas.microsoft.com/office/powerpoint/2010/main" val="211447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18B30-FC4F-41D3-B16B-E9FB688EE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3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560CED-DB65-4B84-91BF-1AE3D9969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990" y="0"/>
            <a:ext cx="5882020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71ECD7-DD0C-4B39-B972-61A60E511ACC}"/>
              </a:ext>
            </a:extLst>
          </p:cNvPr>
          <p:cNvCxnSpPr/>
          <p:nvPr/>
        </p:nvCxnSpPr>
        <p:spPr>
          <a:xfrm flipH="1">
            <a:off x="2377440" y="2734887"/>
            <a:ext cx="4472247" cy="764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869121-35F3-4A40-A2CC-EDBC3784E20A}"/>
              </a:ext>
            </a:extLst>
          </p:cNvPr>
          <p:cNvCxnSpPr/>
          <p:nvPr/>
        </p:nvCxnSpPr>
        <p:spPr>
          <a:xfrm flipH="1">
            <a:off x="2360815" y="3075709"/>
            <a:ext cx="4430683" cy="432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AEE0CF-96E6-4B4F-A6F0-2962387EB928}"/>
              </a:ext>
            </a:extLst>
          </p:cNvPr>
          <p:cNvCxnSpPr/>
          <p:nvPr/>
        </p:nvCxnSpPr>
        <p:spPr>
          <a:xfrm flipH="1" flipV="1">
            <a:off x="2377440" y="3499658"/>
            <a:ext cx="4414058" cy="507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0BAB83-42D7-4BC6-B4E2-CCE5F67A4290}"/>
              </a:ext>
            </a:extLst>
          </p:cNvPr>
          <p:cNvCxnSpPr/>
          <p:nvPr/>
        </p:nvCxnSpPr>
        <p:spPr>
          <a:xfrm flipH="1" flipV="1">
            <a:off x="2377440" y="3507971"/>
            <a:ext cx="4414058" cy="798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5E9D9-F45B-45F6-8937-F21EF1921AE1}"/>
              </a:ext>
            </a:extLst>
          </p:cNvPr>
          <p:cNvCxnSpPr/>
          <p:nvPr/>
        </p:nvCxnSpPr>
        <p:spPr>
          <a:xfrm flipH="1" flipV="1">
            <a:off x="2377440" y="3507971"/>
            <a:ext cx="4414058" cy="1064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E2EE30-AA5D-4F67-8318-48F32448C92E}"/>
              </a:ext>
            </a:extLst>
          </p:cNvPr>
          <p:cNvCxnSpPr/>
          <p:nvPr/>
        </p:nvCxnSpPr>
        <p:spPr>
          <a:xfrm>
            <a:off x="7207135" y="2718262"/>
            <a:ext cx="3142210" cy="590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B3410B-0F10-4360-857B-2AB06E9A6117}"/>
              </a:ext>
            </a:extLst>
          </p:cNvPr>
          <p:cNvCxnSpPr/>
          <p:nvPr/>
        </p:nvCxnSpPr>
        <p:spPr>
          <a:xfrm>
            <a:off x="7223760" y="3075709"/>
            <a:ext cx="3133898" cy="241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833EE7-1422-4336-B90D-DCF17FBCE555}"/>
              </a:ext>
            </a:extLst>
          </p:cNvPr>
          <p:cNvCxnSpPr/>
          <p:nvPr/>
        </p:nvCxnSpPr>
        <p:spPr>
          <a:xfrm flipV="1">
            <a:off x="7207135" y="3308465"/>
            <a:ext cx="3142210" cy="64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9C296F-D9EE-4375-9BAA-E95A0E20EF8F}"/>
              </a:ext>
            </a:extLst>
          </p:cNvPr>
          <p:cNvCxnSpPr/>
          <p:nvPr/>
        </p:nvCxnSpPr>
        <p:spPr>
          <a:xfrm flipV="1">
            <a:off x="7223760" y="3316778"/>
            <a:ext cx="3133898" cy="989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A82EE9-B18E-46C6-9B0E-0BA26BAB1F67}"/>
              </a:ext>
            </a:extLst>
          </p:cNvPr>
          <p:cNvCxnSpPr/>
          <p:nvPr/>
        </p:nvCxnSpPr>
        <p:spPr>
          <a:xfrm flipV="1">
            <a:off x="7223760" y="3316778"/>
            <a:ext cx="3133898" cy="1255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1C08A0-7025-4FF8-B97D-390767DC79EE}"/>
              </a:ext>
            </a:extLst>
          </p:cNvPr>
          <p:cNvSpPr txBox="1"/>
          <p:nvPr/>
        </p:nvSpPr>
        <p:spPr>
          <a:xfrm>
            <a:off x="689957" y="2875035"/>
            <a:ext cx="1612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These are the chips with 40uA junctions investigated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441D91-1565-4688-96DA-4BCC3CE80C6C}"/>
              </a:ext>
            </a:extLst>
          </p:cNvPr>
          <p:cNvSpPr txBox="1"/>
          <p:nvPr/>
        </p:nvSpPr>
        <p:spPr>
          <a:xfrm>
            <a:off x="10388138" y="2875035"/>
            <a:ext cx="1740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chips with 100uA junctions investigated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776CDA-659A-40E3-A341-53992DC0FC6B}"/>
              </a:ext>
            </a:extLst>
          </p:cNvPr>
          <p:cNvSpPr txBox="1"/>
          <p:nvPr/>
        </p:nvSpPr>
        <p:spPr>
          <a:xfrm>
            <a:off x="0" y="24937"/>
            <a:ext cx="3154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Investigating cross-wafer variation</a:t>
            </a:r>
          </a:p>
        </p:txBody>
      </p:sp>
    </p:spTree>
    <p:extLst>
      <p:ext uri="{BB962C8B-B14F-4D97-AF65-F5344CB8AC3E}">
        <p14:creationId xmlns:p14="http://schemas.microsoft.com/office/powerpoint/2010/main" val="231517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8AD521-99E8-49EC-A970-15216B4C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6D61CD-E0A7-48B8-A037-22018D35FCBC}"/>
              </a:ext>
            </a:extLst>
          </p:cNvPr>
          <p:cNvSpPr txBox="1"/>
          <p:nvPr/>
        </p:nvSpPr>
        <p:spPr>
          <a:xfrm>
            <a:off x="2360815" y="1895302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spatial variation of </a:t>
            </a:r>
            <a:r>
              <a:rPr lang="en-US" dirty="0" err="1"/>
              <a:t>Jc</a:t>
            </a:r>
            <a:r>
              <a:rPr lang="en-US" dirty="0"/>
              <a:t> as measured on five die intended to have 40uA </a:t>
            </a:r>
            <a:r>
              <a:rPr lang="en-US" dirty="0" err="1"/>
              <a:t>Ic</a:t>
            </a:r>
            <a:r>
              <a:rPr lang="en-US" dirty="0"/>
              <a:t> junctions.</a:t>
            </a:r>
          </a:p>
        </p:txBody>
      </p:sp>
    </p:spTree>
    <p:extLst>
      <p:ext uri="{BB962C8B-B14F-4D97-AF65-F5344CB8AC3E}">
        <p14:creationId xmlns:p14="http://schemas.microsoft.com/office/powerpoint/2010/main" val="14702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1DEEB2-2F15-4CBE-B52B-496ADB520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293BD-FBC5-4F1F-8AA3-18CE9EB180F1}"/>
              </a:ext>
            </a:extLst>
          </p:cNvPr>
          <p:cNvSpPr txBox="1"/>
          <p:nvPr/>
        </p:nvSpPr>
        <p:spPr>
          <a:xfrm>
            <a:off x="2360815" y="1895302"/>
            <a:ext cx="475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similar data obtained from die intended to have 100uA </a:t>
            </a:r>
            <a:r>
              <a:rPr lang="en-US" dirty="0" err="1"/>
              <a:t>Ic</a:t>
            </a:r>
            <a:r>
              <a:rPr lang="en-US" dirty="0"/>
              <a:t> junctions. The fact that this and the previous plot are very similar is encouraging.</a:t>
            </a:r>
          </a:p>
        </p:txBody>
      </p:sp>
    </p:spTree>
    <p:extLst>
      <p:ext uri="{BB962C8B-B14F-4D97-AF65-F5344CB8AC3E}">
        <p14:creationId xmlns:p14="http://schemas.microsoft.com/office/powerpoint/2010/main" val="79921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E37AAC-346E-4650-974D-47975C5C31E6}"/>
              </a:ext>
            </a:extLst>
          </p:cNvPr>
          <p:cNvSpPr txBox="1"/>
          <p:nvPr/>
        </p:nvSpPr>
        <p:spPr>
          <a:xfrm>
            <a:off x="2576946" y="2352503"/>
            <a:ext cx="7606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all fine, except I was targeting 0.75kA/cm^2 at the center of the wafer. I deposited the silicon barrier for 43s. I would like to try again with a slightly thicker barrier and perhaps several wafers with different barrier thicknesses. This data will be supplemented with cryogenic </a:t>
            </a:r>
            <a:r>
              <a:rPr lang="en-US"/>
              <a:t>measurements soon.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9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A2176F-BFC3-4130-A484-255C6AD06DE9}"/>
              </a:ext>
            </a:extLst>
          </p:cNvPr>
          <p:cNvSpPr txBox="1"/>
          <p:nvPr/>
        </p:nvSpPr>
        <p:spPr>
          <a:xfrm>
            <a:off x="0" y="268501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data analysis and plotting scripts see C:\Users\jms4\Documents\a4\votan\data\room_temp_jj_series_arrays</a:t>
            </a:r>
          </a:p>
        </p:txBody>
      </p:sp>
    </p:spTree>
    <p:extLst>
      <p:ext uri="{BB962C8B-B14F-4D97-AF65-F5344CB8AC3E}">
        <p14:creationId xmlns:p14="http://schemas.microsoft.com/office/powerpoint/2010/main" val="12703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856E27-DE7A-401D-ABEF-87442026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371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068CE-0F0A-438E-A29D-29132093451B}"/>
              </a:ext>
            </a:extLst>
          </p:cNvPr>
          <p:cNvSpPr txBox="1"/>
          <p:nvPr/>
        </p:nvSpPr>
        <p:spPr>
          <a:xfrm>
            <a:off x="149629" y="448887"/>
            <a:ext cx="48712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basic chip layout</a:t>
            </a:r>
          </a:p>
          <a:p>
            <a:endParaRPr lang="en-US" dirty="0"/>
          </a:p>
          <a:p>
            <a:r>
              <a:rPr lang="en-US" dirty="0"/>
              <a:t>There are two </a:t>
            </a:r>
            <a:r>
              <a:rPr lang="en-US" dirty="0" err="1"/>
              <a:t>jj</a:t>
            </a:r>
            <a:r>
              <a:rPr lang="en-US" dirty="0"/>
              <a:t> chips: </a:t>
            </a:r>
            <a:r>
              <a:rPr lang="en-US" dirty="0" err="1"/>
              <a:t>jja</a:t>
            </a:r>
            <a:r>
              <a:rPr lang="en-US" dirty="0"/>
              <a:t> and </a:t>
            </a:r>
            <a:r>
              <a:rPr lang="en-US" dirty="0" err="1"/>
              <a:t>jjb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jja</a:t>
            </a:r>
            <a:r>
              <a:rPr lang="en-US" dirty="0"/>
              <a:t> has junctions targeting 40uA </a:t>
            </a:r>
            <a:r>
              <a:rPr lang="en-US" dirty="0" err="1"/>
              <a:t>Ic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jjb</a:t>
            </a:r>
            <a:r>
              <a:rPr lang="en-US" dirty="0"/>
              <a:t> has junctions targeting 100uA </a:t>
            </a:r>
            <a:r>
              <a:rPr lang="en-US" dirty="0" err="1"/>
              <a:t>Ic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jj</a:t>
            </a:r>
            <a:r>
              <a:rPr lang="en-US" dirty="0"/>
              <a:t> diameter sweeps were intended to achieve these </a:t>
            </a:r>
            <a:r>
              <a:rPr lang="en-US" dirty="0" err="1"/>
              <a:t>Ic</a:t>
            </a:r>
            <a:r>
              <a:rPr lang="en-US" dirty="0"/>
              <a:t> values for a range of </a:t>
            </a:r>
            <a:r>
              <a:rPr lang="en-US" dirty="0" err="1"/>
              <a:t>Jcs</a:t>
            </a:r>
            <a:r>
              <a:rPr lang="en-US" dirty="0"/>
              <a:t> from 0.5 kA/cm^2 to 2 kA/cm^2</a:t>
            </a:r>
          </a:p>
          <a:p>
            <a:endParaRPr lang="en-US" dirty="0"/>
          </a:p>
          <a:p>
            <a:r>
              <a:rPr lang="en-US" dirty="0"/>
              <a:t>The junctions around the perimeter are shunted for low-temp </a:t>
            </a:r>
            <a:r>
              <a:rPr lang="en-US" dirty="0" err="1"/>
              <a:t>Ic</a:t>
            </a:r>
            <a:r>
              <a:rPr lang="en-US" dirty="0"/>
              <a:t> measurements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jjs</a:t>
            </a:r>
            <a:r>
              <a:rPr lang="en-US" dirty="0"/>
              <a:t> in the block of series arrays in the middle are </a:t>
            </a:r>
            <a:r>
              <a:rPr lang="en-US" dirty="0" err="1"/>
              <a:t>unshunted</a:t>
            </a:r>
            <a:r>
              <a:rPr lang="en-US" dirty="0"/>
              <a:t> for room-temperature Rn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1793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F14B89-B788-4619-963B-ED0F224B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14" y="0"/>
            <a:ext cx="9069185" cy="42839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195400-A237-48BC-AA4D-5BF4DA6E8A24}"/>
              </a:ext>
            </a:extLst>
          </p:cNvPr>
          <p:cNvSpPr txBox="1"/>
          <p:nvPr/>
        </p:nvSpPr>
        <p:spPr>
          <a:xfrm>
            <a:off x="1" y="731520"/>
            <a:ext cx="258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block of </a:t>
            </a:r>
            <a:r>
              <a:rPr lang="en-US" dirty="0" err="1"/>
              <a:t>unshunted</a:t>
            </a:r>
            <a:r>
              <a:rPr lang="en-US" dirty="0"/>
              <a:t> JJ series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2CFA0-359E-4E19-8A67-714F44F2C97D}"/>
              </a:ext>
            </a:extLst>
          </p:cNvPr>
          <p:cNvSpPr txBox="1"/>
          <p:nvPr/>
        </p:nvSpPr>
        <p:spPr>
          <a:xfrm>
            <a:off x="2452438" y="352459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</a:t>
            </a:r>
            <a:r>
              <a:rPr lang="en-US" dirty="0" err="1"/>
              <a:t>jjs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118B7-57BB-4E30-BB9E-F8F2303EF032}"/>
              </a:ext>
            </a:extLst>
          </p:cNvPr>
          <p:cNvSpPr txBox="1"/>
          <p:nvPr/>
        </p:nvSpPr>
        <p:spPr>
          <a:xfrm>
            <a:off x="2452438" y="208189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jjs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D7A7B-FED1-48D0-B83E-598B6A64E170}"/>
              </a:ext>
            </a:extLst>
          </p:cNvPr>
          <p:cNvSpPr txBox="1"/>
          <p:nvPr/>
        </p:nvSpPr>
        <p:spPr>
          <a:xfrm>
            <a:off x="2335419" y="2614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160 </a:t>
            </a:r>
            <a:r>
              <a:rPr lang="en-US" dirty="0" err="1"/>
              <a:t>jjs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0ED7-85ED-4D6B-9492-7CB037015916}"/>
              </a:ext>
            </a:extLst>
          </p:cNvPr>
          <p:cNvSpPr txBox="1"/>
          <p:nvPr/>
        </p:nvSpPr>
        <p:spPr>
          <a:xfrm>
            <a:off x="2787626" y="4757177"/>
            <a:ext cx="2277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jjs</a:t>
            </a:r>
            <a:r>
              <a:rPr lang="en-US" dirty="0"/>
              <a:t> in this column would have </a:t>
            </a:r>
            <a:r>
              <a:rPr lang="en-US" dirty="0" err="1"/>
              <a:t>Ic</a:t>
            </a:r>
            <a:r>
              <a:rPr lang="en-US" dirty="0"/>
              <a:t> = 40uA (100uA) on </a:t>
            </a:r>
            <a:r>
              <a:rPr lang="en-US" dirty="0" err="1"/>
              <a:t>jja</a:t>
            </a:r>
            <a:r>
              <a:rPr lang="en-US" dirty="0"/>
              <a:t> (</a:t>
            </a:r>
            <a:r>
              <a:rPr lang="en-US" dirty="0" err="1"/>
              <a:t>jjb</a:t>
            </a:r>
            <a:r>
              <a:rPr lang="en-US" dirty="0"/>
              <a:t>) chips if </a:t>
            </a:r>
            <a:r>
              <a:rPr lang="en-US" dirty="0" err="1"/>
              <a:t>Jc</a:t>
            </a:r>
            <a:r>
              <a:rPr lang="en-US" dirty="0"/>
              <a:t> = 2 kA/cm^2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8FD3D4-0788-42FF-8219-F2666CA86CA6}"/>
              </a:ext>
            </a:extLst>
          </p:cNvPr>
          <p:cNvCxnSpPr/>
          <p:nvPr/>
        </p:nvCxnSpPr>
        <p:spPr>
          <a:xfrm flipV="1">
            <a:off x="3848793" y="4283970"/>
            <a:ext cx="0" cy="371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D7580A-52C3-456A-92F0-918802EE68BD}"/>
              </a:ext>
            </a:extLst>
          </p:cNvPr>
          <p:cNvSpPr txBox="1"/>
          <p:nvPr/>
        </p:nvSpPr>
        <p:spPr>
          <a:xfrm>
            <a:off x="9914312" y="4757177"/>
            <a:ext cx="2277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jjs</a:t>
            </a:r>
            <a:r>
              <a:rPr lang="en-US" dirty="0"/>
              <a:t> in this column would have </a:t>
            </a:r>
            <a:r>
              <a:rPr lang="en-US" dirty="0" err="1"/>
              <a:t>Ic</a:t>
            </a:r>
            <a:r>
              <a:rPr lang="en-US" dirty="0"/>
              <a:t> = 40uA (100uA) on </a:t>
            </a:r>
            <a:r>
              <a:rPr lang="en-US" dirty="0" err="1"/>
              <a:t>jja</a:t>
            </a:r>
            <a:r>
              <a:rPr lang="en-US" dirty="0"/>
              <a:t> (</a:t>
            </a:r>
            <a:r>
              <a:rPr lang="en-US" dirty="0" err="1"/>
              <a:t>jjb</a:t>
            </a:r>
            <a:r>
              <a:rPr lang="en-US" dirty="0"/>
              <a:t>) chips if </a:t>
            </a:r>
            <a:r>
              <a:rPr lang="en-US" dirty="0" err="1"/>
              <a:t>Jc</a:t>
            </a:r>
            <a:r>
              <a:rPr lang="en-US" dirty="0"/>
              <a:t> = 0.5 kA/cm^2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BB8159-8F70-47BB-88F9-58E5066A08DD}"/>
              </a:ext>
            </a:extLst>
          </p:cNvPr>
          <p:cNvCxnSpPr/>
          <p:nvPr/>
        </p:nvCxnSpPr>
        <p:spPr>
          <a:xfrm flipV="1">
            <a:off x="11607247" y="4283970"/>
            <a:ext cx="0" cy="371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CC2EE0-60F5-46DE-A8E0-F093D46A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8" y="0"/>
            <a:ext cx="457750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9AC849-E604-4C89-816F-477AE09C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658" y="0"/>
            <a:ext cx="28575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B8E45-F860-44FD-BBEE-02576EB97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650" y="109537"/>
            <a:ext cx="4324350" cy="6638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7FF8EE-82FD-4AB9-AA14-785F33E339F8}"/>
              </a:ext>
            </a:extLst>
          </p:cNvPr>
          <p:cNvSpPr txBox="1"/>
          <p:nvPr/>
        </p:nvSpPr>
        <p:spPr>
          <a:xfrm>
            <a:off x="182880" y="382385"/>
            <a:ext cx="190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is the layout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175725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481C1-28F0-4E9C-A3D3-EEE6115D1381}"/>
              </a:ext>
            </a:extLst>
          </p:cNvPr>
          <p:cNvSpPr txBox="1"/>
          <p:nvPr/>
        </p:nvSpPr>
        <p:spPr>
          <a:xfrm>
            <a:off x="2721032" y="839585"/>
            <a:ext cx="674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that we can relate the junction critical current to the normal-state resistance provided we know the superconducting gap: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A409C-2892-4199-95D6-D0160F370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9" t="14218" r="12863" b="13368"/>
          <a:stretch/>
        </p:blipFill>
        <p:spPr>
          <a:xfrm>
            <a:off x="3747653" y="1977398"/>
            <a:ext cx="4696692" cy="1986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03A953-5DE7-44F7-A4D7-1A1EA46E6FB4}"/>
              </a:ext>
            </a:extLst>
          </p:cNvPr>
          <p:cNvSpPr txBox="1"/>
          <p:nvPr/>
        </p:nvSpPr>
        <p:spPr>
          <a:xfrm>
            <a:off x="2721032" y="4779819"/>
            <a:ext cx="674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expression is valid for SIS junctions. I am using 1.278e-22 J for the energy gap of niobium.</a:t>
            </a:r>
          </a:p>
        </p:txBody>
      </p:sp>
    </p:spTree>
    <p:extLst>
      <p:ext uri="{BB962C8B-B14F-4D97-AF65-F5344CB8AC3E}">
        <p14:creationId xmlns:p14="http://schemas.microsoft.com/office/powerpoint/2010/main" val="33551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9BB62B-6002-4DA1-B092-273F8429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57" y="868593"/>
            <a:ext cx="2152650" cy="4638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7481C1-28F0-4E9C-A3D3-EEE6115D1381}"/>
              </a:ext>
            </a:extLst>
          </p:cNvPr>
          <p:cNvSpPr txBox="1"/>
          <p:nvPr/>
        </p:nvSpPr>
        <p:spPr>
          <a:xfrm>
            <a:off x="266007" y="266007"/>
            <a:ext cx="5744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room temperature, the </a:t>
            </a:r>
            <a:r>
              <a:rPr lang="en-US" dirty="0" err="1"/>
              <a:t>Nb</a:t>
            </a:r>
            <a:r>
              <a:rPr lang="en-US" dirty="0"/>
              <a:t> wiring also adds series resistance between the junctions. I am using a value of 0.725 Ohm/square for the upper metal wiring and 1.45 Ohm/square for the lower metal wiring. The upper metal wiring value was measured with a test structure on this chip (4000 squares in series), and the lower metal value is approximated. I assume one square of each of these per JJ. I also assume 30 Ohm contact resistance in these two-wire measurements, as this value was consistently observed during probing.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91E9E-EBC7-4BEB-A80E-B9DFFCCF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2" y="3358342"/>
            <a:ext cx="4041422" cy="2975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2EFE18-6A3B-40EE-8F78-D530DE339B1D}"/>
              </a:ext>
            </a:extLst>
          </p:cNvPr>
          <p:cNvSpPr txBox="1"/>
          <p:nvPr/>
        </p:nvSpPr>
        <p:spPr>
          <a:xfrm>
            <a:off x="1083753" y="6334298"/>
            <a:ext cx="397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Nb</a:t>
            </a:r>
            <a:r>
              <a:rPr lang="en-US" dirty="0"/>
              <a:t> room-temp resistance test structures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1645D-454C-4185-A114-CF77BFC4C557}"/>
              </a:ext>
            </a:extLst>
          </p:cNvPr>
          <p:cNvSpPr txBox="1"/>
          <p:nvPr/>
        </p:nvSpPr>
        <p:spPr>
          <a:xfrm>
            <a:off x="9250507" y="2943663"/>
            <a:ext cx="244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Geometry of </a:t>
            </a:r>
            <a:r>
              <a:rPr lang="en-US" dirty="0" err="1"/>
              <a:t>jjs</a:t>
            </a:r>
            <a:r>
              <a:rPr lang="en-US" dirty="0"/>
              <a:t> in series</a:t>
            </a:r>
          </a:p>
        </p:txBody>
      </p:sp>
    </p:spTree>
    <p:extLst>
      <p:ext uri="{BB962C8B-B14F-4D97-AF65-F5344CB8AC3E}">
        <p14:creationId xmlns:p14="http://schemas.microsoft.com/office/powerpoint/2010/main" val="252604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387AB-AD16-47CB-92AB-CC4BF4F282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8023"/>
          <a:stretch/>
        </p:blipFill>
        <p:spPr>
          <a:xfrm>
            <a:off x="1925781" y="339725"/>
            <a:ext cx="10266219" cy="6178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CD5E8-5759-4C72-9551-B1A25E5E69A4}"/>
              </a:ext>
            </a:extLst>
          </p:cNvPr>
          <p:cNvSpPr txBox="1"/>
          <p:nvPr/>
        </p:nvSpPr>
        <p:spPr>
          <a:xfrm>
            <a:off x="0" y="1028343"/>
            <a:ext cx="1828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measured resistance minus the series contributions (contact and </a:t>
            </a:r>
            <a:r>
              <a:rPr lang="en-US" dirty="0" err="1"/>
              <a:t>Nb</a:t>
            </a:r>
            <a:r>
              <a:rPr lang="en-US" dirty="0"/>
              <a:t> wiring) divided by the number of JJs in the array. </a:t>
            </a:r>
          </a:p>
          <a:p>
            <a:endParaRPr lang="en-US" dirty="0"/>
          </a:p>
          <a:p>
            <a:r>
              <a:rPr lang="en-US" dirty="0"/>
              <a:t>I took this type of data for five 40uA and five 100uA chips from across the wafer.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5BF96-5C1D-442A-A811-D3EB02915997}"/>
              </a:ext>
            </a:extLst>
          </p:cNvPr>
          <p:cNvSpPr txBox="1"/>
          <p:nvPr/>
        </p:nvSpPr>
        <p:spPr>
          <a:xfrm>
            <a:off x="7390015" y="2111433"/>
            <a:ext cx="276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Junctions targeting 40uA </a:t>
            </a:r>
            <a:r>
              <a:rPr lang="en-US" dirty="0" err="1"/>
              <a:t>Ic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4F455-D802-468F-8A8A-383AF5752ECD}"/>
              </a:ext>
            </a:extLst>
          </p:cNvPr>
          <p:cNvSpPr txBox="1"/>
          <p:nvPr/>
        </p:nvSpPr>
        <p:spPr>
          <a:xfrm>
            <a:off x="3074111" y="4330931"/>
            <a:ext cx="3990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fact that these curves align so closely indicates the parasitic series resistances have been subtracted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249497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A1A51-C00F-403A-AA62-271AFACB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808020-4B88-4D41-853B-16B12BA8A1DC}"/>
              </a:ext>
            </a:extLst>
          </p:cNvPr>
          <p:cNvSpPr txBox="1"/>
          <p:nvPr/>
        </p:nvSpPr>
        <p:spPr>
          <a:xfrm>
            <a:off x="7390015" y="2111433"/>
            <a:ext cx="28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Junctions targeting 100uA </a:t>
            </a:r>
            <a:r>
              <a:rPr lang="en-US" dirty="0" err="1"/>
              <a:t>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C31C52-FF1F-4965-B186-5BC883D4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6BDA70-9DA9-44CF-BAF1-2918350E4900}"/>
              </a:ext>
            </a:extLst>
          </p:cNvPr>
          <p:cNvSpPr txBox="1"/>
          <p:nvPr/>
        </p:nvSpPr>
        <p:spPr>
          <a:xfrm>
            <a:off x="1795549" y="1778924"/>
            <a:ext cx="482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 use the expression to convert from Rn to </a:t>
            </a:r>
            <a:r>
              <a:rPr lang="en-US" dirty="0" err="1"/>
              <a:t>Ic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DBFA7-7402-4F6A-8440-EA735079E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9" t="14218" r="12863" b="13368"/>
          <a:stretch/>
        </p:blipFill>
        <p:spPr>
          <a:xfrm>
            <a:off x="5933901" y="3716374"/>
            <a:ext cx="4696692" cy="19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4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584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Votan1 – JJ series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Votan1 – JJ series arrays</dc:title>
  <dc:creator>Shainline, Jeff (Fed)</dc:creator>
  <cp:lastModifiedBy>Shainline, Jeff (Fed)</cp:lastModifiedBy>
  <cp:revision>7</cp:revision>
  <dcterms:created xsi:type="dcterms:W3CDTF">2019-11-20T22:57:27Z</dcterms:created>
  <dcterms:modified xsi:type="dcterms:W3CDTF">2019-12-05T16:20:32Z</dcterms:modified>
</cp:coreProperties>
</file>