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D6A0-C1A3-4846-9C52-45CCAF808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8DFA5-3CD0-4DC5-85FC-E705E61D8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DF92A-583E-4F43-94B7-A26C2033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7551-13A9-4751-8935-F1B5EDD2A7C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7521-85FA-403B-AB92-3ACCBB63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F409F-65AC-4ACC-89F1-F94969D3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1927-B26C-49CF-8A0A-00B94272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442DC-3997-4C75-B549-76B56A428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138C-CE67-498B-8739-9EA065FE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7551-13A9-4751-8935-F1B5EDD2A7C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D6616-BE72-4C0E-832C-0977C81C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DD3CE-F45B-4375-A183-A207A8E6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8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EF57B-105E-4917-9D88-EB1DBD877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9E4E8-2D46-4146-BDE7-DD3D64BBD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CF00-39BE-4875-A130-89EC2539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7551-13A9-4751-8935-F1B5EDD2A7C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D9CD7-F5E5-49EE-BC3C-8A20693E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A65C4-EE32-4115-ABE9-3E660089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7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3627-C9D4-4135-83FA-17FC7D0F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2498-CCBF-4A22-8DC2-43F22F40C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9CA3-F788-463F-B932-1A0D8851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7551-13A9-4751-8935-F1B5EDD2A7C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8FCE7-2E85-4AFD-B730-6ADF551D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8A33F-545C-4514-A811-DA37F5E9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2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9171-C033-4777-B59B-0F4BF59B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EDE11-9303-4F7C-8299-1E7FEB539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35199-950C-428A-918C-A936EFFD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7551-13A9-4751-8935-F1B5EDD2A7C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7C483-21A2-44B9-9C3F-8779666D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6089C-17B0-418F-B7EB-7C96723B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065B-12C6-45A3-A403-EE280655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64B5-90FC-4FD8-B442-D254344E4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4CBAF-1A3B-4E98-91AB-2D70EF8ED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9CCE1-9879-4325-82D6-DDFC2FE9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7551-13A9-4751-8935-F1B5EDD2A7C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C4F54-F83C-498F-B1E6-C42449F8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F02B3-456D-47C5-A6C5-A07A7E5F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2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33E4-8A49-4A2D-A3AE-35B98466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B3E4C-A88C-4EE7-8F49-84ED76A4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F5669-BD8D-474F-9D8E-07A4FD526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84087-7963-4AC5-A1A2-9475546A7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10791-476E-41D5-AFCA-82C9EEDB5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2EE62-12FD-4A6B-9BE5-D1E74182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7551-13A9-4751-8935-F1B5EDD2A7C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CA58C-6157-4B03-A80F-C82D328F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7DCCF-3C12-46E2-BB59-117E52C5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8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7448-E86A-4AE6-9E3F-D6B14BCE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723E6-C26E-4F37-8C0A-6CFBC204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7551-13A9-4751-8935-F1B5EDD2A7C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7F726-C567-45E2-A0CD-F8C03824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9FF10-863D-4107-ADEE-A3DCBA0F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DB796-BD34-493D-89A3-45B82541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7551-13A9-4751-8935-F1B5EDD2A7C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67C91-A430-4C56-8EDC-41B2E61C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CFF4F-C5B9-431A-A454-E05AB804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15AA-AC4C-4438-B1D5-2E860501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D2A1-895A-487F-BB55-9DFFD254F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28904-CB1E-4871-A97D-9175880B0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91AC7-8D1D-437C-B9A5-B5FE0E9C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7551-13A9-4751-8935-F1B5EDD2A7C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24552-1E34-42B8-A671-880895D2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BC738-41A0-42BA-B920-F48F5911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2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EDB1-66C5-45F7-9736-CBB5D5DD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42359-E979-43E5-B287-9B7F16374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C834-3541-4277-A707-F82E6A011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CBF0B-F304-4F42-AC1D-A22BC63B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7551-13A9-4751-8935-F1B5EDD2A7C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28C14-B338-470A-9218-8E341052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A155B-8820-4BBE-995C-F370414E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6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32EFD-9EDA-46DA-941E-558E2268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D33AA-C526-4727-A4AF-0E7FA2262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DAE4-5700-4264-A749-CDC5C2F78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7551-13A9-4751-8935-F1B5EDD2A7C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017D-4272-4C40-8CDC-C184949DF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ADE48-54FC-4511-81FB-B31794668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72071-1131-4155-AD79-062019A11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6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33FE-76D3-49DE-8799-D906EDBFF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Votan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4389B-63CE-4D78-98A1-72B41DE8B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Circuit Designs - 20190910</a:t>
            </a:r>
          </a:p>
        </p:txBody>
      </p:sp>
    </p:spTree>
    <p:extLst>
      <p:ext uri="{BB962C8B-B14F-4D97-AF65-F5344CB8AC3E}">
        <p14:creationId xmlns:p14="http://schemas.microsoft.com/office/powerpoint/2010/main" val="324709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C994C2-B6F2-4F75-A5B0-03EE1449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95" y="-197069"/>
            <a:ext cx="7620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D93687-16E8-4C2E-8FBA-5D86C74A809F}"/>
              </a:ext>
            </a:extLst>
          </p:cNvPr>
          <p:cNvSpPr txBox="1"/>
          <p:nvPr/>
        </p:nvSpPr>
        <p:spPr>
          <a:xfrm>
            <a:off x="0" y="0"/>
            <a:ext cx="4233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Votan</a:t>
            </a:r>
            <a:r>
              <a:rPr lang="en-US" sz="2400" dirty="0"/>
              <a:t> 1 will explore two circuits: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198E8-1C36-4399-9ECD-A6424DD9ED33}"/>
              </a:ext>
            </a:extLst>
          </p:cNvPr>
          <p:cNvSpPr txBox="1"/>
          <p:nvPr/>
        </p:nvSpPr>
        <p:spPr>
          <a:xfrm>
            <a:off x="2332840" y="1660357"/>
            <a:ext cx="288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synaptic-firing flux generator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B64D5B-6876-42DD-81E5-BCE1C4CF6A3C}"/>
              </a:ext>
            </a:extLst>
          </p:cNvPr>
          <p:cNvSpPr txBox="1"/>
          <p:nvPr/>
        </p:nvSpPr>
        <p:spPr>
          <a:xfrm>
            <a:off x="1050758" y="5093367"/>
            <a:ext cx="29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single-photon to single-</a:t>
            </a:r>
            <a:r>
              <a:rPr lang="en-US" dirty="0" err="1"/>
              <a:t>fluxon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0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8198E8-1C36-4399-9ECD-A6424DD9ED33}"/>
              </a:ext>
            </a:extLst>
          </p:cNvPr>
          <p:cNvSpPr txBox="1"/>
          <p:nvPr/>
        </p:nvSpPr>
        <p:spPr>
          <a:xfrm>
            <a:off x="-1" y="280737"/>
            <a:ext cx="647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synaptic-firing flux generator (</a:t>
            </a:r>
            <a:r>
              <a:rPr lang="en-US" sz="2400" dirty="0" err="1"/>
              <a:t>sffg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CF622-4717-4EDA-9376-A081C4733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83052"/>
              </p:ext>
            </p:extLst>
          </p:nvPr>
        </p:nvGraphicFramePr>
        <p:xfrm>
          <a:off x="6475783" y="182880"/>
          <a:ext cx="2486526" cy="659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75">
                  <a:extLst>
                    <a:ext uri="{9D8B030D-6E8A-4147-A177-3AD203B41FA5}">
                      <a16:colId xmlns:a16="http://schemas.microsoft.com/office/drawing/2014/main" val="1328803358"/>
                    </a:ext>
                  </a:extLst>
                </a:gridCol>
                <a:gridCol w="572288">
                  <a:extLst>
                    <a:ext uri="{9D8B030D-6E8A-4147-A177-3AD203B41FA5}">
                      <a16:colId xmlns:a16="http://schemas.microsoft.com/office/drawing/2014/main" val="334553767"/>
                    </a:ext>
                  </a:extLst>
                </a:gridCol>
                <a:gridCol w="1243263">
                  <a:extLst>
                    <a:ext uri="{9D8B030D-6E8A-4147-A177-3AD203B41FA5}">
                      <a16:colId xmlns:a16="http://schemas.microsoft.com/office/drawing/2014/main" val="2893298730"/>
                    </a:ext>
                  </a:extLst>
                </a:gridCol>
              </a:tblGrid>
              <a:tr h="36059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Circuit Parameters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35026"/>
                  </a:ext>
                </a:extLst>
              </a:tr>
              <a:tr h="36059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23525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Current biases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603665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Nominal: 20 µA</a:t>
                      </a:r>
                      <a:r>
                        <a:rPr lang="en-US" sz="1050" dirty="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800" dirty="0">
                          <a:latin typeface="+mn-lt"/>
                          <a:cs typeface="Times New Roman" panose="02020603050405020304" pitchFamily="18" charset="0"/>
                        </a:rPr>
                        <a:t>Range: 17.5 µA-22.5 µA</a:t>
                      </a:r>
                      <a:endParaRPr lang="en-US" sz="800" baseline="-25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[10 20] µA ([7.5-12.5 17.5-22.5] µA)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454279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20 µA - 40</a:t>
                      </a:r>
                      <a:r>
                        <a:rPr lang="en-US" sz="1200" dirty="0">
                          <a:latin typeface="+mn-lt"/>
                          <a:cs typeface="Times New Roman" panose="02020603050405020304" pitchFamily="18" charset="0"/>
                        </a:rPr>
                        <a:t> µA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09702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jtl</a:t>
                      </a:r>
                      <a:endParaRPr lang="en-US" sz="12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25 µA</a:t>
                      </a:r>
                      <a:endParaRPr lang="en-US" sz="12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42857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20 µA - 40 µA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891578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80 µA or 200 µA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940165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Critical currents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95487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22.5 µA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816068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jsf</a:t>
                      </a: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40 µA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391654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jsq</a:t>
                      </a: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40 µA or 100 µA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33108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Inductances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88090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1.094</a:t>
                      </a:r>
                      <a:r>
                        <a:rPr lang="en-US" sz="1200" dirty="0">
                          <a:latin typeface="+mn-lt"/>
                        </a:rPr>
                        <a:t> µA</a:t>
                      </a: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540234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jtl</a:t>
                      </a: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77.5 pH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320731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10 pH – </a:t>
                      </a:r>
                      <a:r>
                        <a:rPr lang="en-US" sz="1200" dirty="0">
                          <a:latin typeface="+mn-lt"/>
                        </a:rPr>
                        <a:t>10 µH</a:t>
                      </a:r>
                      <a:endParaRPr lang="en-US" sz="1200" baseline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798665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003720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898962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733127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Resistances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38791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i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15.625 Ω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417937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i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10 m</a:t>
                      </a:r>
                      <a:r>
                        <a:rPr lang="el-GR" sz="1200" baseline="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Ω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– 10 </a:t>
                      </a:r>
                      <a:r>
                        <a:rPr lang="el-GR" sz="1200" baseline="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Ω</a:t>
                      </a:r>
                      <a:endParaRPr lang="en-US" sz="1200" baseline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688872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i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</a:t>
                      </a: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9601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03044CE-BCBD-4DEF-A8EC-72C8D14E30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221703"/>
                  </p:ext>
                </p:extLst>
              </p:nvPr>
            </p:nvGraphicFramePr>
            <p:xfrm>
              <a:off x="9340381" y="194451"/>
              <a:ext cx="2486526" cy="2184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263">
                      <a:extLst>
                        <a:ext uri="{9D8B030D-6E8A-4147-A177-3AD203B41FA5}">
                          <a16:colId xmlns:a16="http://schemas.microsoft.com/office/drawing/2014/main" val="1328803358"/>
                        </a:ext>
                      </a:extLst>
                    </a:gridCol>
                    <a:gridCol w="1243263">
                      <a:extLst>
                        <a:ext uri="{9D8B030D-6E8A-4147-A177-3AD203B41FA5}">
                          <a16:colId xmlns:a16="http://schemas.microsoft.com/office/drawing/2014/main" val="2893298730"/>
                        </a:ext>
                      </a:extLst>
                    </a:gridCol>
                  </a:tblGrid>
                  <a:tr h="28504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Junction Specification</a:t>
                          </a:r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435026"/>
                      </a:ext>
                    </a:extLst>
                  </a:tr>
                  <a:tr h="285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Value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5923525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654682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sf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jtl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4454279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509702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 kA/cm</a:t>
                          </a:r>
                          <a:r>
                            <a:rPr lang="en-US" sz="1200" baseline="30000" dirty="0"/>
                            <a:t>2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523350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i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 </a:t>
                          </a:r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aseline="0" dirty="0"/>
                            <a:t>2.26 µm / 4.01 µm</a:t>
                          </a:r>
                          <a:r>
                            <a:rPr lang="en-US" sz="1000" baseline="30000" dirty="0"/>
                            <a:t>2</a:t>
                          </a:r>
                          <a:endParaRPr lang="en-US" sz="1000" baseline="0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289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03044CE-BCBD-4DEF-A8EC-72C8D14E30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221703"/>
                  </p:ext>
                </p:extLst>
              </p:nvPr>
            </p:nvGraphicFramePr>
            <p:xfrm>
              <a:off x="9340381" y="194451"/>
              <a:ext cx="2486526" cy="2184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263">
                      <a:extLst>
                        <a:ext uri="{9D8B030D-6E8A-4147-A177-3AD203B41FA5}">
                          <a16:colId xmlns:a16="http://schemas.microsoft.com/office/drawing/2014/main" val="1328803358"/>
                        </a:ext>
                      </a:extLst>
                    </a:gridCol>
                    <a:gridCol w="1243263">
                      <a:extLst>
                        <a:ext uri="{9D8B030D-6E8A-4147-A177-3AD203B41FA5}">
                          <a16:colId xmlns:a16="http://schemas.microsoft.com/office/drawing/2014/main" val="2893298730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Junction Specification</a:t>
                          </a:r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4350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Value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5923525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80" t="-273913" r="-1961" b="-43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65468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sf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jtl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4454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509702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 kA/cm</a:t>
                          </a:r>
                          <a:r>
                            <a:rPr lang="en-US" sz="1200" baseline="30000" dirty="0"/>
                            <a:t>2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523350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i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 </a:t>
                          </a:r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aseline="0" dirty="0"/>
                            <a:t>2.26 µm / 4.01 µm</a:t>
                          </a:r>
                          <a:r>
                            <a:rPr lang="en-US" sz="1000" baseline="30000" dirty="0"/>
                            <a:t>2</a:t>
                          </a:r>
                          <a:endParaRPr lang="en-US" sz="1000" baseline="0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289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5FFF07E-E297-4198-AC80-231934A1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48405"/>
              </p:ext>
            </p:extLst>
          </p:nvPr>
        </p:nvGraphicFramePr>
        <p:xfrm>
          <a:off x="9340381" y="4523873"/>
          <a:ext cx="2486526" cy="213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63">
                  <a:extLst>
                    <a:ext uri="{9D8B030D-6E8A-4147-A177-3AD203B41FA5}">
                      <a16:colId xmlns:a16="http://schemas.microsoft.com/office/drawing/2014/main" val="1328803358"/>
                    </a:ext>
                  </a:extLst>
                </a:gridCol>
                <a:gridCol w="1243263">
                  <a:extLst>
                    <a:ext uri="{9D8B030D-6E8A-4147-A177-3AD203B41FA5}">
                      <a16:colId xmlns:a16="http://schemas.microsoft.com/office/drawing/2014/main" val="2893298730"/>
                    </a:ext>
                  </a:extLst>
                </a:gridCol>
              </a:tblGrid>
              <a:tr h="2850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Derived Parameters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35026"/>
                  </a:ext>
                </a:extLst>
              </a:tr>
              <a:tr h="285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23525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654682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454279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jtl</a:t>
                      </a:r>
                      <a:endParaRPr lang="en-US" sz="1200" i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09702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i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523350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</a:t>
                      </a:r>
                      <a:endParaRPr lang="en-US" sz="1200" i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3190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6B9ADD5-A6C8-4C36-896C-175D541F9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916"/>
            <a:ext cx="6292299" cy="3243167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A1D02D-46B8-483B-90E5-ACF22BAF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42302"/>
              </p:ext>
            </p:extLst>
          </p:nvPr>
        </p:nvGraphicFramePr>
        <p:xfrm>
          <a:off x="9340381" y="2663962"/>
          <a:ext cx="2486526" cy="1574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63">
                  <a:extLst>
                    <a:ext uri="{9D8B030D-6E8A-4147-A177-3AD203B41FA5}">
                      <a16:colId xmlns:a16="http://schemas.microsoft.com/office/drawing/2014/main" val="1328803358"/>
                    </a:ext>
                  </a:extLst>
                </a:gridCol>
                <a:gridCol w="1243263">
                  <a:extLst>
                    <a:ext uri="{9D8B030D-6E8A-4147-A177-3AD203B41FA5}">
                      <a16:colId xmlns:a16="http://schemas.microsoft.com/office/drawing/2014/main" val="2893298730"/>
                    </a:ext>
                  </a:extLst>
                </a:gridCol>
              </a:tblGrid>
              <a:tr h="2850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SPD Specification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35026"/>
                  </a:ext>
                </a:extLst>
              </a:tr>
              <a:tr h="285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23525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654682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□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WSi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454279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□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097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0D1C510-6651-4D5D-B591-E2FD4FD14FD2}"/>
              </a:ext>
            </a:extLst>
          </p:cNvPr>
          <p:cNvSpPr txBox="1"/>
          <p:nvPr/>
        </p:nvSpPr>
        <p:spPr>
          <a:xfrm>
            <a:off x="0" y="5173918"/>
            <a:ext cx="6475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40 µA </a:t>
            </a:r>
            <a:r>
              <a:rPr lang="en-US" sz="3600" dirty="0" err="1"/>
              <a:t>I</a:t>
            </a:r>
            <a:r>
              <a:rPr lang="en-US" sz="3600" baseline="-25000" dirty="0" err="1"/>
              <a:t>c</a:t>
            </a:r>
            <a:r>
              <a:rPr lang="en-US" sz="3600" dirty="0"/>
              <a:t> junctions  </a:t>
            </a:r>
          </a:p>
        </p:txBody>
      </p:sp>
    </p:spTree>
    <p:extLst>
      <p:ext uri="{BB962C8B-B14F-4D97-AF65-F5344CB8AC3E}">
        <p14:creationId xmlns:p14="http://schemas.microsoft.com/office/powerpoint/2010/main" val="337160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8198E8-1C36-4399-9ECD-A6424DD9ED33}"/>
              </a:ext>
            </a:extLst>
          </p:cNvPr>
          <p:cNvSpPr txBox="1"/>
          <p:nvPr/>
        </p:nvSpPr>
        <p:spPr>
          <a:xfrm>
            <a:off x="-1" y="280737"/>
            <a:ext cx="647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single-photon to single-</a:t>
            </a:r>
            <a:r>
              <a:rPr lang="en-US" sz="2400" dirty="0" err="1"/>
              <a:t>fluxon</a:t>
            </a:r>
            <a:r>
              <a:rPr lang="en-US" sz="2400" dirty="0"/>
              <a:t> (</a:t>
            </a:r>
            <a:r>
              <a:rPr lang="en-US" sz="2400" dirty="0" err="1"/>
              <a:t>spd-dcsfq</a:t>
            </a:r>
            <a:r>
              <a:rPr lang="en-US" sz="2400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CF622-4717-4EDA-9376-A081C4733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51916"/>
              </p:ext>
            </p:extLst>
          </p:nvPr>
        </p:nvGraphicFramePr>
        <p:xfrm>
          <a:off x="6475783" y="182880"/>
          <a:ext cx="2486526" cy="659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75">
                  <a:extLst>
                    <a:ext uri="{9D8B030D-6E8A-4147-A177-3AD203B41FA5}">
                      <a16:colId xmlns:a16="http://schemas.microsoft.com/office/drawing/2014/main" val="1328803358"/>
                    </a:ext>
                  </a:extLst>
                </a:gridCol>
                <a:gridCol w="572288">
                  <a:extLst>
                    <a:ext uri="{9D8B030D-6E8A-4147-A177-3AD203B41FA5}">
                      <a16:colId xmlns:a16="http://schemas.microsoft.com/office/drawing/2014/main" val="334553767"/>
                    </a:ext>
                  </a:extLst>
                </a:gridCol>
                <a:gridCol w="1243263">
                  <a:extLst>
                    <a:ext uri="{9D8B030D-6E8A-4147-A177-3AD203B41FA5}">
                      <a16:colId xmlns:a16="http://schemas.microsoft.com/office/drawing/2014/main" val="2893298730"/>
                    </a:ext>
                  </a:extLst>
                </a:gridCol>
              </a:tblGrid>
              <a:tr h="36059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Circuit Parameters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35026"/>
                  </a:ext>
                </a:extLst>
              </a:tr>
              <a:tr h="36059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23525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Current biases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603665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Nominal: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 µA</a:t>
                      </a: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800" dirty="0">
                          <a:latin typeface="+mn-lt"/>
                          <a:cs typeface="Times New Roman" panose="02020603050405020304" pitchFamily="18" charset="0"/>
                        </a:rPr>
                        <a:t>(Range: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[15 25] µA)</a:t>
                      </a:r>
                      <a:endParaRPr lang="en-US" sz="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[10 20] µA ([7.5-12.5 17.5-22.5] µA)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454279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09702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jtl</a:t>
                      </a:r>
                      <a:endParaRPr lang="en-US" sz="12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42857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891578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940165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Critical currents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95487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µA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816068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jsf</a:t>
                      </a: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µA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391654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jsq</a:t>
                      </a: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µA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33108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Inductances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88090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540234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jtl</a:t>
                      </a: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320731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798665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003720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898962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733127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Resistances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38791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i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417937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i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688872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i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</a:t>
                      </a: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9601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03044CE-BCBD-4DEF-A8EC-72C8D14E30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9224106"/>
                  </p:ext>
                </p:extLst>
              </p:nvPr>
            </p:nvGraphicFramePr>
            <p:xfrm>
              <a:off x="9340381" y="194451"/>
              <a:ext cx="2486526" cy="246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263">
                      <a:extLst>
                        <a:ext uri="{9D8B030D-6E8A-4147-A177-3AD203B41FA5}">
                          <a16:colId xmlns:a16="http://schemas.microsoft.com/office/drawing/2014/main" val="1328803358"/>
                        </a:ext>
                      </a:extLst>
                    </a:gridCol>
                    <a:gridCol w="1243263">
                      <a:extLst>
                        <a:ext uri="{9D8B030D-6E8A-4147-A177-3AD203B41FA5}">
                          <a16:colId xmlns:a16="http://schemas.microsoft.com/office/drawing/2014/main" val="2893298730"/>
                        </a:ext>
                      </a:extLst>
                    </a:gridCol>
                  </a:tblGrid>
                  <a:tr h="28504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Junction Specification</a:t>
                          </a:r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435026"/>
                      </a:ext>
                    </a:extLst>
                  </a:tr>
                  <a:tr h="285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Value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5923525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654682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sf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jtl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4454279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509702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3701093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? kA/cm</a:t>
                          </a:r>
                          <a:r>
                            <a:rPr lang="en-US" sz="1200" baseline="30000" dirty="0"/>
                            <a:t>2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523350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i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 </a:t>
                          </a:r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aseline="0" dirty="0"/>
                            <a:t>? µm / ? µm</a:t>
                          </a:r>
                          <a:r>
                            <a:rPr lang="en-US" sz="1200" baseline="30000" dirty="0"/>
                            <a:t>2</a:t>
                          </a:r>
                          <a:endParaRPr lang="en-US" sz="1200" baseline="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289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03044CE-BCBD-4DEF-A8EC-72C8D14E30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9224106"/>
                  </p:ext>
                </p:extLst>
              </p:nvPr>
            </p:nvGraphicFramePr>
            <p:xfrm>
              <a:off x="9340381" y="194451"/>
              <a:ext cx="2486526" cy="246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263">
                      <a:extLst>
                        <a:ext uri="{9D8B030D-6E8A-4147-A177-3AD203B41FA5}">
                          <a16:colId xmlns:a16="http://schemas.microsoft.com/office/drawing/2014/main" val="1328803358"/>
                        </a:ext>
                      </a:extLst>
                    </a:gridCol>
                    <a:gridCol w="1243263">
                      <a:extLst>
                        <a:ext uri="{9D8B030D-6E8A-4147-A177-3AD203B41FA5}">
                          <a16:colId xmlns:a16="http://schemas.microsoft.com/office/drawing/2014/main" val="2893298730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Junction Specification</a:t>
                          </a:r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4350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Value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5923525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80" t="-265957" r="-1961" b="-521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65468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sf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jtl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4454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509702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3701093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? kA/cm</a:t>
                          </a:r>
                          <a:r>
                            <a:rPr lang="en-US" sz="1200" baseline="30000" dirty="0"/>
                            <a:t>2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523350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i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 </a:t>
                          </a:r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aseline="0" dirty="0"/>
                            <a:t>? µm / ? µm</a:t>
                          </a:r>
                          <a:r>
                            <a:rPr lang="en-US" sz="1200" baseline="30000" dirty="0"/>
                            <a:t>2</a:t>
                          </a:r>
                          <a:endParaRPr lang="en-US" sz="1200" baseline="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289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5FFF07E-E297-4198-AC80-231934A1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57730"/>
              </p:ext>
            </p:extLst>
          </p:nvPr>
        </p:nvGraphicFramePr>
        <p:xfrm>
          <a:off x="9340381" y="4645070"/>
          <a:ext cx="2486526" cy="213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63">
                  <a:extLst>
                    <a:ext uri="{9D8B030D-6E8A-4147-A177-3AD203B41FA5}">
                      <a16:colId xmlns:a16="http://schemas.microsoft.com/office/drawing/2014/main" val="1328803358"/>
                    </a:ext>
                  </a:extLst>
                </a:gridCol>
                <a:gridCol w="1243263">
                  <a:extLst>
                    <a:ext uri="{9D8B030D-6E8A-4147-A177-3AD203B41FA5}">
                      <a16:colId xmlns:a16="http://schemas.microsoft.com/office/drawing/2014/main" val="2893298730"/>
                    </a:ext>
                  </a:extLst>
                </a:gridCol>
              </a:tblGrid>
              <a:tr h="2850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Derived Parameters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35026"/>
                  </a:ext>
                </a:extLst>
              </a:tr>
              <a:tr h="285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23525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654682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454279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jtl</a:t>
                      </a:r>
                      <a:endParaRPr lang="en-US" sz="1200" i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09702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i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523350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</a:t>
                      </a:r>
                      <a:endParaRPr lang="en-US" sz="1200" i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3190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A1D02D-46B8-483B-90E5-ACF22BAF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937693"/>
              </p:ext>
            </p:extLst>
          </p:nvPr>
        </p:nvGraphicFramePr>
        <p:xfrm>
          <a:off x="9340381" y="3021695"/>
          <a:ext cx="2486526" cy="1574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63">
                  <a:extLst>
                    <a:ext uri="{9D8B030D-6E8A-4147-A177-3AD203B41FA5}">
                      <a16:colId xmlns:a16="http://schemas.microsoft.com/office/drawing/2014/main" val="1328803358"/>
                    </a:ext>
                  </a:extLst>
                </a:gridCol>
                <a:gridCol w="1243263">
                  <a:extLst>
                    <a:ext uri="{9D8B030D-6E8A-4147-A177-3AD203B41FA5}">
                      <a16:colId xmlns:a16="http://schemas.microsoft.com/office/drawing/2014/main" val="2893298730"/>
                    </a:ext>
                  </a:extLst>
                </a:gridCol>
              </a:tblGrid>
              <a:tr h="2850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SPD Specification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35026"/>
                  </a:ext>
                </a:extLst>
              </a:tr>
              <a:tr h="285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23525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654682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□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WSi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454279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□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0970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FEFF724-077C-44EF-9386-3DFDF2742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83217"/>
            <a:ext cx="6131083" cy="284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1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8198E8-1C36-4399-9ECD-A6424DD9ED33}"/>
              </a:ext>
            </a:extLst>
          </p:cNvPr>
          <p:cNvSpPr txBox="1"/>
          <p:nvPr/>
        </p:nvSpPr>
        <p:spPr>
          <a:xfrm>
            <a:off x="0" y="3722"/>
            <a:ext cx="371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squid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45518-719E-4DC6-8FCA-821D3E481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" y="742402"/>
            <a:ext cx="3658905" cy="6115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7A9A93-FE21-464C-BA18-0731D01047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5" t="6771" r="11408" b="5719"/>
          <a:stretch/>
        </p:blipFill>
        <p:spPr>
          <a:xfrm>
            <a:off x="10188073" y="64334"/>
            <a:ext cx="1949745" cy="30999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543248-B583-4FC3-8DB5-4FFCFDE34043}"/>
              </a:ext>
            </a:extLst>
          </p:cNvPr>
          <p:cNvSpPr txBox="1"/>
          <p:nvPr/>
        </p:nvSpPr>
        <p:spPr>
          <a:xfrm>
            <a:off x="8157410" y="302172"/>
            <a:ext cx="1838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This is how it’s simulated in WR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34C8A3-89F1-48A2-8CAF-0C3010E5B3B1}"/>
              </a:ext>
            </a:extLst>
          </p:cNvPr>
          <p:cNvCxnSpPr>
            <a:cxnSpLocks/>
          </p:cNvCxnSpPr>
          <p:nvPr/>
        </p:nvCxnSpPr>
        <p:spPr>
          <a:xfrm>
            <a:off x="9801726" y="548393"/>
            <a:ext cx="537411" cy="414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50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8198E8-1C36-4399-9ECD-A6424DD9ED33}"/>
              </a:ext>
            </a:extLst>
          </p:cNvPr>
          <p:cNvSpPr txBox="1"/>
          <p:nvPr/>
        </p:nvSpPr>
        <p:spPr>
          <a:xfrm>
            <a:off x="0" y="3722"/>
            <a:ext cx="371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squid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45518-719E-4DC6-8FCA-821D3E481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" y="742402"/>
            <a:ext cx="3658905" cy="61155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DD9296-99E8-4F4A-9664-4D9589E01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5387"/>
            <a:ext cx="7469932" cy="1488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50CC8-100C-4CA7-B7F2-4DF1B579524D}"/>
              </a:ext>
            </a:extLst>
          </p:cNvPr>
          <p:cNvSpPr txBox="1"/>
          <p:nvPr/>
        </p:nvSpPr>
        <p:spPr>
          <a:xfrm>
            <a:off x="4912822" y="2518756"/>
            <a:ext cx="7224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if </a:t>
            </a:r>
            <a:r>
              <a:rPr lang="en-US" dirty="0" err="1"/>
              <a:t>f_c</a:t>
            </a:r>
            <a:r>
              <a:rPr lang="en-US" dirty="0"/>
              <a:t> is 1 GHz and L is 26pH pH (just the self-inductance of the washer, </a:t>
            </a:r>
            <a:r>
              <a:rPr lang="en-US" dirty="0" err="1"/>
              <a:t>jjs</a:t>
            </a:r>
            <a:r>
              <a:rPr lang="en-US" dirty="0"/>
              <a:t> aren’t in the path), then r = 0.16 Ohm (half as many squares because </a:t>
            </a:r>
            <a:r>
              <a:rPr lang="en-US" dirty="0" err="1"/>
              <a:t>PdAu</a:t>
            </a:r>
            <a:r>
              <a:rPr lang="en-US" dirty="0"/>
              <a:t> is 2 Ohm per square)</a:t>
            </a:r>
          </a:p>
        </p:txBody>
      </p:sp>
    </p:spTree>
    <p:extLst>
      <p:ext uri="{BB962C8B-B14F-4D97-AF65-F5344CB8AC3E}">
        <p14:creationId xmlns:p14="http://schemas.microsoft.com/office/powerpoint/2010/main" val="14230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8198E8-1C36-4399-9ECD-A6424DD9ED33}"/>
              </a:ext>
            </a:extLst>
          </p:cNvPr>
          <p:cNvSpPr txBox="1"/>
          <p:nvPr/>
        </p:nvSpPr>
        <p:spPr>
          <a:xfrm>
            <a:off x="-1" y="-36382"/>
            <a:ext cx="647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squid design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CF622-4717-4EDA-9376-A081C473308C}"/>
              </a:ext>
            </a:extLst>
          </p:cNvPr>
          <p:cNvGraphicFramePr>
            <a:graphicFrameLocks noGrp="1"/>
          </p:cNvGraphicFramePr>
          <p:nvPr/>
        </p:nvGraphicFramePr>
        <p:xfrm>
          <a:off x="6475783" y="182880"/>
          <a:ext cx="2486526" cy="659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975">
                  <a:extLst>
                    <a:ext uri="{9D8B030D-6E8A-4147-A177-3AD203B41FA5}">
                      <a16:colId xmlns:a16="http://schemas.microsoft.com/office/drawing/2014/main" val="1328803358"/>
                    </a:ext>
                  </a:extLst>
                </a:gridCol>
                <a:gridCol w="572288">
                  <a:extLst>
                    <a:ext uri="{9D8B030D-6E8A-4147-A177-3AD203B41FA5}">
                      <a16:colId xmlns:a16="http://schemas.microsoft.com/office/drawing/2014/main" val="334553767"/>
                    </a:ext>
                  </a:extLst>
                </a:gridCol>
                <a:gridCol w="1243263">
                  <a:extLst>
                    <a:ext uri="{9D8B030D-6E8A-4147-A177-3AD203B41FA5}">
                      <a16:colId xmlns:a16="http://schemas.microsoft.com/office/drawing/2014/main" val="2893298730"/>
                    </a:ext>
                  </a:extLst>
                </a:gridCol>
              </a:tblGrid>
              <a:tr h="360591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Circuit Parameters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35026"/>
                  </a:ext>
                </a:extLst>
              </a:tr>
              <a:tr h="36059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23525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Current biases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603665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n-lt"/>
                          <a:cs typeface="Times New Roman" panose="02020603050405020304" pitchFamily="18" charset="0"/>
                        </a:rPr>
                        <a:t>Nominal: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[10 20] µA</a:t>
                      </a: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800" dirty="0">
                          <a:latin typeface="+mn-lt"/>
                          <a:cs typeface="Times New Roman" panose="02020603050405020304" pitchFamily="18" charset="0"/>
                        </a:rPr>
                        <a:t>Range: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[7.5-12.5 17.5-22.5] µA)</a:t>
                      </a:r>
                      <a:endParaRPr lang="en-US" sz="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[10 20] µA ([7.5-12.5 17.5-22.5] µA)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454279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09702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jtl</a:t>
                      </a:r>
                      <a:endParaRPr lang="en-US" sz="12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42857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891578"/>
                  </a:ext>
                </a:extLst>
              </a:tr>
              <a:tr h="270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940165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Critical currents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95487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816068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jsf</a:t>
                      </a: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391654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jsq</a:t>
                      </a: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33108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Inductances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88090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540234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jtl</a:t>
                      </a: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320731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798665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003720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898962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733127"/>
                  </a:ext>
                </a:extLst>
              </a:tr>
              <a:tr h="27044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Resistances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38791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i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417937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i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688872"/>
                  </a:ext>
                </a:extLst>
              </a:tr>
              <a:tr h="270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200" i="0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</a:t>
                      </a: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9601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03044CE-BCBD-4DEF-A8EC-72C8D14E30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40381" y="194451"/>
              <a:ext cx="2486526" cy="2184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263">
                      <a:extLst>
                        <a:ext uri="{9D8B030D-6E8A-4147-A177-3AD203B41FA5}">
                          <a16:colId xmlns:a16="http://schemas.microsoft.com/office/drawing/2014/main" val="1328803358"/>
                        </a:ext>
                      </a:extLst>
                    </a:gridCol>
                    <a:gridCol w="1243263">
                      <a:extLst>
                        <a:ext uri="{9D8B030D-6E8A-4147-A177-3AD203B41FA5}">
                          <a16:colId xmlns:a16="http://schemas.microsoft.com/office/drawing/2014/main" val="2893298730"/>
                        </a:ext>
                      </a:extLst>
                    </a:gridCol>
                  </a:tblGrid>
                  <a:tr h="285048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Junction Specification</a:t>
                          </a:r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435026"/>
                      </a:ext>
                    </a:extLst>
                  </a:tr>
                  <a:tr h="285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Value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5923525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654682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sf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jtl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4454279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509702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? kA/cm</a:t>
                          </a:r>
                          <a:r>
                            <a:rPr lang="en-US" sz="1200" baseline="30000" dirty="0"/>
                            <a:t>2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523350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i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 </a:t>
                          </a:r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aseline="0" dirty="0"/>
                            <a:t>? µm / ? µm</a:t>
                          </a:r>
                          <a:r>
                            <a:rPr lang="en-US" sz="1200" baseline="30000" dirty="0"/>
                            <a:t>2</a:t>
                          </a:r>
                          <a:endParaRPr lang="en-US" sz="1200" baseline="0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289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03044CE-BCBD-4DEF-A8EC-72C8D14E30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40381" y="194451"/>
              <a:ext cx="2486526" cy="2184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263">
                      <a:extLst>
                        <a:ext uri="{9D8B030D-6E8A-4147-A177-3AD203B41FA5}">
                          <a16:colId xmlns:a16="http://schemas.microsoft.com/office/drawing/2014/main" val="1328803358"/>
                        </a:ext>
                      </a:extLst>
                    </a:gridCol>
                    <a:gridCol w="1243263">
                      <a:extLst>
                        <a:ext uri="{9D8B030D-6E8A-4147-A177-3AD203B41FA5}">
                          <a16:colId xmlns:a16="http://schemas.microsoft.com/office/drawing/2014/main" val="2893298730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Junction Specification</a:t>
                          </a:r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14350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Value</a:t>
                          </a:r>
                        </a:p>
                      </a:txBody>
                      <a:tcPr>
                        <a:solidFill>
                          <a:schemeClr val="tx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5923525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80" t="-273913" r="-1961" b="-43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65468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sf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jtl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4454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2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β</a:t>
                          </a:r>
                          <a:r>
                            <a:rPr lang="en-US" sz="1200" i="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</a:t>
                          </a:r>
                          <a:r>
                            <a:rPr lang="en-US" sz="1200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sq</a:t>
                          </a:r>
                          <a:r>
                            <a:rPr lang="en-US" sz="14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i="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509702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? kA/cm</a:t>
                          </a:r>
                          <a:r>
                            <a:rPr lang="en-US" sz="1200" baseline="30000" dirty="0"/>
                            <a:t>2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523350"/>
                      </a:ext>
                    </a:extLst>
                  </a:tr>
                  <a:tr h="281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200" i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200" i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 </a:t>
                          </a:r>
                          <a:r>
                            <a:rPr lang="en-US" sz="1200" i="1" baseline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en-US" sz="1200" i="0" baseline="-250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  <a:endParaRPr lang="en-US" sz="1200" i="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aseline="0" dirty="0"/>
                            <a:t>? µm / ? µm</a:t>
                          </a:r>
                          <a:r>
                            <a:rPr lang="en-US" sz="1200" baseline="30000" dirty="0"/>
                            <a:t>2</a:t>
                          </a:r>
                          <a:endParaRPr lang="en-US" sz="1200" baseline="0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289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5FFF07E-E297-4198-AC80-231934A1981C}"/>
              </a:ext>
            </a:extLst>
          </p:cNvPr>
          <p:cNvGraphicFramePr>
            <a:graphicFrameLocks noGrp="1"/>
          </p:cNvGraphicFramePr>
          <p:nvPr/>
        </p:nvGraphicFramePr>
        <p:xfrm>
          <a:off x="9340381" y="4523873"/>
          <a:ext cx="2486526" cy="213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63">
                  <a:extLst>
                    <a:ext uri="{9D8B030D-6E8A-4147-A177-3AD203B41FA5}">
                      <a16:colId xmlns:a16="http://schemas.microsoft.com/office/drawing/2014/main" val="1328803358"/>
                    </a:ext>
                  </a:extLst>
                </a:gridCol>
                <a:gridCol w="1243263">
                  <a:extLst>
                    <a:ext uri="{9D8B030D-6E8A-4147-A177-3AD203B41FA5}">
                      <a16:colId xmlns:a16="http://schemas.microsoft.com/office/drawing/2014/main" val="2893298730"/>
                    </a:ext>
                  </a:extLst>
                </a:gridCol>
              </a:tblGrid>
              <a:tr h="2850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Derived Parameters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35026"/>
                  </a:ext>
                </a:extLst>
              </a:tr>
              <a:tr h="285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23525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654682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τ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454279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jtl</a:t>
                      </a:r>
                      <a:endParaRPr lang="en-US" sz="1200" i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09702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</a:t>
                      </a:r>
                      <a:endParaRPr lang="en-US" sz="1200" i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523350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</a:t>
                      </a:r>
                      <a:endParaRPr lang="en-US" sz="1200" i="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30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3190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A1D02D-46B8-483B-90E5-ACF22BAF4157}"/>
              </a:ext>
            </a:extLst>
          </p:cNvPr>
          <p:cNvGraphicFramePr>
            <a:graphicFrameLocks noGrp="1"/>
          </p:cNvGraphicFramePr>
          <p:nvPr/>
        </p:nvGraphicFramePr>
        <p:xfrm>
          <a:off x="9340381" y="2663962"/>
          <a:ext cx="2486526" cy="1574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263">
                  <a:extLst>
                    <a:ext uri="{9D8B030D-6E8A-4147-A177-3AD203B41FA5}">
                      <a16:colId xmlns:a16="http://schemas.microsoft.com/office/drawing/2014/main" val="1328803358"/>
                    </a:ext>
                  </a:extLst>
                </a:gridCol>
                <a:gridCol w="1243263">
                  <a:extLst>
                    <a:ext uri="{9D8B030D-6E8A-4147-A177-3AD203B41FA5}">
                      <a16:colId xmlns:a16="http://schemas.microsoft.com/office/drawing/2014/main" val="2893298730"/>
                    </a:ext>
                  </a:extLst>
                </a:gridCol>
              </a:tblGrid>
              <a:tr h="28504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SPD Specification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35026"/>
                  </a:ext>
                </a:extLst>
              </a:tr>
              <a:tr h="2850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923525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200" i="0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1200" i="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654682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1200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□</a:t>
                      </a:r>
                      <a:r>
                        <a:rPr lang="en-US" sz="1200" i="0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WSi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454279"/>
                  </a:ext>
                </a:extLst>
              </a:tr>
              <a:tr h="281042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2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□</a:t>
                      </a:r>
                      <a:endParaRPr lang="en-US" sz="1200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0970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CE45518-719E-4DC6-8FCA-821D3E481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37" y="742402"/>
            <a:ext cx="3658905" cy="61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8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16419</TotalTime>
  <Words>450</Words>
  <Application>Microsoft Office PowerPoint</Application>
  <PresentationFormat>Widescreen</PresentationFormat>
  <Paragraphs>187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Votan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Votan 1</dc:title>
  <dc:creator>Shainline, Jeff (Fed)</dc:creator>
  <cp:lastModifiedBy>Shainline, Jeff (Fed)</cp:lastModifiedBy>
  <cp:revision>30</cp:revision>
  <dcterms:created xsi:type="dcterms:W3CDTF">2019-09-10T14:36:46Z</dcterms:created>
  <dcterms:modified xsi:type="dcterms:W3CDTF">2019-10-28T14:36:26Z</dcterms:modified>
</cp:coreProperties>
</file>