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5" r:id="rId8"/>
    <p:sldId id="274" r:id="rId9"/>
    <p:sldId id="270" r:id="rId10"/>
    <p:sldId id="271" r:id="rId11"/>
    <p:sldId id="257" r:id="rId12"/>
    <p:sldId id="275" r:id="rId13"/>
    <p:sldId id="276" r:id="rId14"/>
    <p:sldId id="279" r:id="rId15"/>
    <p:sldId id="280" r:id="rId16"/>
    <p:sldId id="277" r:id="rId17"/>
    <p:sldId id="278" r:id="rId18"/>
    <p:sldId id="301" r:id="rId19"/>
    <p:sldId id="302" r:id="rId20"/>
    <p:sldId id="303" r:id="rId21"/>
    <p:sldId id="304" r:id="rId22"/>
    <p:sldId id="305" r:id="rId23"/>
    <p:sldId id="306" r:id="rId24"/>
    <p:sldId id="307" r:id="rId25"/>
    <p:sldId id="309" r:id="rId26"/>
    <p:sldId id="281" r:id="rId27"/>
    <p:sldId id="310" r:id="rId28"/>
    <p:sldId id="296" r:id="rId29"/>
    <p:sldId id="311" r:id="rId30"/>
    <p:sldId id="312"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4C8D-4D62-4CAF-A147-107A26369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B264E-251E-40A9-817D-D01269383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5ABF81-E530-4451-AD94-A454DE934C81}"/>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8BD09A79-8E72-49A0-9896-1430A6CD0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F354-BE8A-4243-8BC6-2C027E237CB9}"/>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179295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2BCB-8758-4B4F-B78A-B1C768BDCC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A2E121-39FA-4ADF-BF18-09BD73E3F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960A-EFF1-4019-BD74-6C4C9012B7DE}"/>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90FA05FE-9D27-4674-B9BA-79AF99D44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CAC35-A725-43C2-8F62-84FE87CA6075}"/>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171741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717B-306A-471B-AFF7-EC8E120FC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BA870-9782-43DF-BB87-89C9B3536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1D9C6-EBAD-4017-84B6-BA993343798A}"/>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38138038-EE2E-43C8-9A64-FD86589BA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ED684-8361-485A-B3AB-BD48E85BD5CD}"/>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23198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52BD-2898-4016-9716-48A2F5A12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85ED4-4338-411B-9403-B967DA752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B4F8E-2D1B-43A5-ACD2-B22FC8B3E2A3}"/>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C6F7B0C6-9B78-450E-98C7-B0D26981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54E3D-DEC7-4897-92FC-CE6A9C53EC4A}"/>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157165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C0A3-3897-42CE-B6BA-0101C754B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A0A22-78FE-4664-8D53-12F3D00FA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93676C-9168-4331-9228-868051B203BB}"/>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0A0ECCDF-97E0-40B5-ADF3-1B9717EED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102BC-E149-42F8-B4F2-6902BE55A396}"/>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57471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2F44-62FC-4C97-8951-167FA1E49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7398D-3714-4153-BA1C-9AA63D430F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3C8AAE-27AB-486C-844B-833A31CEF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ACFD4-7285-4BF6-8B52-0D887F7FEE49}"/>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6" name="Footer Placeholder 5">
            <a:extLst>
              <a:ext uri="{FF2B5EF4-FFF2-40B4-BE49-F238E27FC236}">
                <a16:creationId xmlns:a16="http://schemas.microsoft.com/office/drawing/2014/main" id="{638FCC5A-B643-44E0-8AF6-2EB0026AC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569AB-CE0A-40EC-96F7-C187406D55A7}"/>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178939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838E-5A1E-4EFD-9470-13DC4886B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DA79D5-0A88-48F5-A502-8F6907408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3EAC5-E314-4502-8984-B7A91D8164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753E9-402F-451B-A904-66C1930996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E57A8-153A-4B99-B752-36B37D88C2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63B4B-67F8-4D25-B39E-03FBB2AB9C11}"/>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8" name="Footer Placeholder 7">
            <a:extLst>
              <a:ext uri="{FF2B5EF4-FFF2-40B4-BE49-F238E27FC236}">
                <a16:creationId xmlns:a16="http://schemas.microsoft.com/office/drawing/2014/main" id="{B44C1B0A-6AE3-4FE4-98B6-2C13C0AE4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4F8A9-96E1-4C80-A1E1-8B9D6CF80383}"/>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340280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6442-4616-408C-8D82-540853BD6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790F68-B203-4F9E-9604-5A6E7A837AE0}"/>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4" name="Footer Placeholder 3">
            <a:extLst>
              <a:ext uri="{FF2B5EF4-FFF2-40B4-BE49-F238E27FC236}">
                <a16:creationId xmlns:a16="http://schemas.microsoft.com/office/drawing/2014/main" id="{80E251AC-D494-4DA3-8DFA-BC58314224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6ED767-B003-4B81-8C84-3B688EF5BECF}"/>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220020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924F2-D1F8-4009-9624-59BAA8A5FC9E}"/>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3" name="Footer Placeholder 2">
            <a:extLst>
              <a:ext uri="{FF2B5EF4-FFF2-40B4-BE49-F238E27FC236}">
                <a16:creationId xmlns:a16="http://schemas.microsoft.com/office/drawing/2014/main" id="{D34969EA-A07F-401A-A9F9-9B9DA7B364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6A755-5CB3-4CBA-9982-0A68BD5AEAE1}"/>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3323485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E209-4AF1-45B1-AEF6-760F8D7DA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5061E-ED2D-42E8-995C-4416FF625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BF5AE-73CB-4228-A216-84836CE3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78A51-B8B3-4A2B-97A1-93A114E57413}"/>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6" name="Footer Placeholder 5">
            <a:extLst>
              <a:ext uri="{FF2B5EF4-FFF2-40B4-BE49-F238E27FC236}">
                <a16:creationId xmlns:a16="http://schemas.microsoft.com/office/drawing/2014/main" id="{63C0DF33-0A0E-4763-8899-60D3F9BA7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252CE-4939-490E-BE8C-46B4EC4B7800}"/>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245388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72D1-3451-4195-8B9E-FFAAD3953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DFB5CC-F466-48C1-BA3A-0F81BA78D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CA5F3D-8B52-48E8-A701-2F4FEFCB9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6E521-5FDD-4B3F-B99B-17D21F546BAC}"/>
              </a:ext>
            </a:extLst>
          </p:cNvPr>
          <p:cNvSpPr>
            <a:spLocks noGrp="1"/>
          </p:cNvSpPr>
          <p:nvPr>
            <p:ph type="dt" sz="half" idx="10"/>
          </p:nvPr>
        </p:nvSpPr>
        <p:spPr/>
        <p:txBody>
          <a:bodyPr/>
          <a:lstStyle/>
          <a:p>
            <a:fld id="{1CEFA32E-70F7-4638-AE44-40D81701E9A7}" type="datetimeFigureOut">
              <a:rPr lang="en-US" smtClean="0"/>
              <a:t>12/3/2019</a:t>
            </a:fld>
            <a:endParaRPr lang="en-US"/>
          </a:p>
        </p:txBody>
      </p:sp>
      <p:sp>
        <p:nvSpPr>
          <p:cNvPr id="6" name="Footer Placeholder 5">
            <a:extLst>
              <a:ext uri="{FF2B5EF4-FFF2-40B4-BE49-F238E27FC236}">
                <a16:creationId xmlns:a16="http://schemas.microsoft.com/office/drawing/2014/main" id="{58E48939-1BC4-46FC-BC21-406A5DCDF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0CD15-4900-4F10-A5AD-465F79154BAD}"/>
              </a:ext>
            </a:extLst>
          </p:cNvPr>
          <p:cNvSpPr>
            <a:spLocks noGrp="1"/>
          </p:cNvSpPr>
          <p:nvPr>
            <p:ph type="sldNum" sz="quarter" idx="12"/>
          </p:nvPr>
        </p:nvSpPr>
        <p:spPr/>
        <p:txBody>
          <a:bodyPr/>
          <a:lstStyle/>
          <a:p>
            <a:fld id="{63506A9B-25DF-47A6-84F4-CEA7046A15DC}" type="slidenum">
              <a:rPr lang="en-US" smtClean="0"/>
              <a:t>‹#›</a:t>
            </a:fld>
            <a:endParaRPr lang="en-US"/>
          </a:p>
        </p:txBody>
      </p:sp>
    </p:spTree>
    <p:extLst>
      <p:ext uri="{BB962C8B-B14F-4D97-AF65-F5344CB8AC3E}">
        <p14:creationId xmlns:p14="http://schemas.microsoft.com/office/powerpoint/2010/main" val="16632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F9D5D-BEE1-43E9-901A-6F7B6DE46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CA21BD-980C-4997-94F3-8DC4DB8A2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5DCAD-614F-4225-BA8F-D868B51E5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FA32E-70F7-4638-AE44-40D81701E9A7}" type="datetimeFigureOut">
              <a:rPr lang="en-US" smtClean="0"/>
              <a:t>12/3/2019</a:t>
            </a:fld>
            <a:endParaRPr lang="en-US"/>
          </a:p>
        </p:txBody>
      </p:sp>
      <p:sp>
        <p:nvSpPr>
          <p:cNvPr id="5" name="Footer Placeholder 4">
            <a:extLst>
              <a:ext uri="{FF2B5EF4-FFF2-40B4-BE49-F238E27FC236}">
                <a16:creationId xmlns:a16="http://schemas.microsoft.com/office/drawing/2014/main" id="{2DA8B820-23A4-4F4B-91A3-CBD59F148E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8BC019-AD8A-48EF-929A-1BA3134C4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6A9B-25DF-47A6-84F4-CEA7046A15DC}" type="slidenum">
              <a:rPr lang="en-US" smtClean="0"/>
              <a:t>‹#›</a:t>
            </a:fld>
            <a:endParaRPr lang="en-US"/>
          </a:p>
        </p:txBody>
      </p:sp>
    </p:spTree>
    <p:extLst>
      <p:ext uri="{BB962C8B-B14F-4D97-AF65-F5344CB8AC3E}">
        <p14:creationId xmlns:p14="http://schemas.microsoft.com/office/powerpoint/2010/main" val="27925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4213-7C3E-4658-ADB5-4721C468049F}"/>
              </a:ext>
            </a:extLst>
          </p:cNvPr>
          <p:cNvSpPr>
            <a:spLocks noGrp="1"/>
          </p:cNvSpPr>
          <p:nvPr>
            <p:ph type="ctrTitle"/>
          </p:nvPr>
        </p:nvSpPr>
        <p:spPr/>
        <p:txBody>
          <a:bodyPr/>
          <a:lstStyle/>
          <a:p>
            <a:r>
              <a:rPr lang="en-US" dirty="0"/>
              <a:t>JJ fab/test update</a:t>
            </a:r>
          </a:p>
        </p:txBody>
      </p:sp>
      <p:sp>
        <p:nvSpPr>
          <p:cNvPr id="3" name="Subtitle 2">
            <a:extLst>
              <a:ext uri="{FF2B5EF4-FFF2-40B4-BE49-F238E27FC236}">
                <a16:creationId xmlns:a16="http://schemas.microsoft.com/office/drawing/2014/main" id="{A2851CAD-283F-4CCF-83EC-D3893A5DE3FB}"/>
              </a:ext>
            </a:extLst>
          </p:cNvPr>
          <p:cNvSpPr>
            <a:spLocks noGrp="1"/>
          </p:cNvSpPr>
          <p:nvPr>
            <p:ph type="subTitle" idx="1"/>
          </p:nvPr>
        </p:nvSpPr>
        <p:spPr/>
        <p:txBody>
          <a:bodyPr/>
          <a:lstStyle/>
          <a:p>
            <a:r>
              <a:rPr lang="en-US" dirty="0"/>
              <a:t>20191203</a:t>
            </a:r>
          </a:p>
        </p:txBody>
      </p:sp>
    </p:spTree>
    <p:extLst>
      <p:ext uri="{BB962C8B-B14F-4D97-AF65-F5344CB8AC3E}">
        <p14:creationId xmlns:p14="http://schemas.microsoft.com/office/powerpoint/2010/main" val="249838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1DEEB2-2F15-4CBE-B52B-496ADB520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725"/>
            <a:ext cx="12192000" cy="6178550"/>
          </a:xfrm>
          <a:prstGeom prst="rect">
            <a:avLst/>
          </a:prstGeom>
        </p:spPr>
      </p:pic>
      <p:sp>
        <p:nvSpPr>
          <p:cNvPr id="4" name="TextBox 3">
            <a:extLst>
              <a:ext uri="{FF2B5EF4-FFF2-40B4-BE49-F238E27FC236}">
                <a16:creationId xmlns:a16="http://schemas.microsoft.com/office/drawing/2014/main" id="{320293BD-FBC5-4F1F-8AA3-18CE9EB180F1}"/>
              </a:ext>
            </a:extLst>
          </p:cNvPr>
          <p:cNvSpPr txBox="1"/>
          <p:nvPr/>
        </p:nvSpPr>
        <p:spPr>
          <a:xfrm>
            <a:off x="2360815" y="1895302"/>
            <a:ext cx="4754880" cy="923330"/>
          </a:xfrm>
          <a:prstGeom prst="rect">
            <a:avLst/>
          </a:prstGeom>
          <a:noFill/>
        </p:spPr>
        <p:txBody>
          <a:bodyPr wrap="square" rtlCol="0">
            <a:spAutoFit/>
          </a:bodyPr>
          <a:lstStyle/>
          <a:p>
            <a:r>
              <a:rPr lang="en-US" dirty="0"/>
              <a:t>Here is similar data obtained from die intended to have 100uA </a:t>
            </a:r>
            <a:r>
              <a:rPr lang="en-US" dirty="0" err="1"/>
              <a:t>Ic</a:t>
            </a:r>
            <a:r>
              <a:rPr lang="en-US" dirty="0"/>
              <a:t> junctions. The fact that this and the previous plot are very similar is encouraging.</a:t>
            </a:r>
          </a:p>
        </p:txBody>
      </p:sp>
    </p:spTree>
    <p:extLst>
      <p:ext uri="{BB962C8B-B14F-4D97-AF65-F5344CB8AC3E}">
        <p14:creationId xmlns:p14="http://schemas.microsoft.com/office/powerpoint/2010/main" val="79921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5B8E7-4DEC-4FB7-BC23-90B019AB95B3}"/>
              </a:ext>
            </a:extLst>
          </p:cNvPr>
          <p:cNvSpPr txBox="1"/>
          <p:nvPr/>
        </p:nvSpPr>
        <p:spPr>
          <a:xfrm>
            <a:off x="1246909" y="1911927"/>
            <a:ext cx="9892146" cy="1477328"/>
          </a:xfrm>
          <a:prstGeom prst="rect">
            <a:avLst/>
          </a:prstGeom>
          <a:noFill/>
        </p:spPr>
        <p:txBody>
          <a:bodyPr wrap="square" rtlCol="0">
            <a:spAutoFit/>
          </a:bodyPr>
          <a:lstStyle/>
          <a:p>
            <a:r>
              <a:rPr lang="en-US" dirty="0"/>
              <a:t>These values of </a:t>
            </a:r>
            <a:r>
              <a:rPr lang="en-US" dirty="0" err="1"/>
              <a:t>Jc</a:t>
            </a:r>
            <a:r>
              <a:rPr lang="en-US" dirty="0"/>
              <a:t> are higher than anticipated by a factor of 3.</a:t>
            </a:r>
          </a:p>
          <a:p>
            <a:endParaRPr lang="en-US" dirty="0"/>
          </a:p>
          <a:p>
            <a:r>
              <a:rPr lang="en-US" dirty="0"/>
              <a:t>David said, “I think that before trying to make new wafers you need to measure directly the values of </a:t>
            </a:r>
            <a:r>
              <a:rPr lang="en-US" dirty="0" err="1"/>
              <a:t>Ic</a:t>
            </a:r>
            <a:r>
              <a:rPr lang="en-US" dirty="0"/>
              <a:t> to verify the relation between cold and room temp. The silicon in the target is slightly doped and its resistance will have some temp dependence and completely freeze out only at low temps.”</a:t>
            </a:r>
          </a:p>
        </p:txBody>
      </p:sp>
    </p:spTree>
    <p:extLst>
      <p:ext uri="{BB962C8B-B14F-4D97-AF65-F5344CB8AC3E}">
        <p14:creationId xmlns:p14="http://schemas.microsoft.com/office/powerpoint/2010/main" val="112570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5184371" y="0"/>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Back to chip layout</a:t>
            </a:r>
          </a:p>
        </p:txBody>
      </p:sp>
    </p:spTree>
    <p:extLst>
      <p:ext uri="{BB962C8B-B14F-4D97-AF65-F5344CB8AC3E}">
        <p14:creationId xmlns:p14="http://schemas.microsoft.com/office/powerpoint/2010/main" val="201639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5184371" y="0"/>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Now measure JJs cold</a:t>
            </a:r>
          </a:p>
        </p:txBody>
      </p:sp>
    </p:spTree>
    <p:extLst>
      <p:ext uri="{BB962C8B-B14F-4D97-AF65-F5344CB8AC3E}">
        <p14:creationId xmlns:p14="http://schemas.microsoft.com/office/powerpoint/2010/main" val="2634913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5328458" y="-2884480"/>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Now measure JJs cold</a:t>
            </a:r>
          </a:p>
        </p:txBody>
      </p:sp>
      <p:sp>
        <p:nvSpPr>
          <p:cNvPr id="4" name="TextBox 3">
            <a:extLst>
              <a:ext uri="{FF2B5EF4-FFF2-40B4-BE49-F238E27FC236}">
                <a16:creationId xmlns:a16="http://schemas.microsoft.com/office/drawing/2014/main" id="{DBA51366-1126-4BF7-B7E8-2CE7E15EEF69}"/>
              </a:ext>
            </a:extLst>
          </p:cNvPr>
          <p:cNvSpPr txBox="1"/>
          <p:nvPr/>
        </p:nvSpPr>
        <p:spPr>
          <a:xfrm>
            <a:off x="266007" y="2964069"/>
            <a:ext cx="4031232" cy="369332"/>
          </a:xfrm>
          <a:prstGeom prst="rect">
            <a:avLst/>
          </a:prstGeom>
          <a:noFill/>
        </p:spPr>
        <p:txBody>
          <a:bodyPr wrap="none" rtlCol="0">
            <a:spAutoFit/>
          </a:bodyPr>
          <a:lstStyle/>
          <a:p>
            <a:r>
              <a:rPr lang="en-US" dirty="0"/>
              <a:t>This JJ will have </a:t>
            </a:r>
            <a:r>
              <a:rPr lang="en-US" dirty="0" err="1"/>
              <a:t>Ic</a:t>
            </a:r>
            <a:r>
              <a:rPr lang="en-US" dirty="0"/>
              <a:t> = 40uA if </a:t>
            </a:r>
            <a:r>
              <a:rPr lang="en-US" dirty="0" err="1"/>
              <a:t>Jc</a:t>
            </a:r>
            <a:r>
              <a:rPr lang="en-US" dirty="0"/>
              <a:t> = 2kA/cm</a:t>
            </a:r>
            <a:r>
              <a:rPr lang="en-US" baseline="30000" dirty="0"/>
              <a:t>2</a:t>
            </a:r>
            <a:endParaRPr lang="en-US" dirty="0"/>
          </a:p>
        </p:txBody>
      </p:sp>
      <p:sp>
        <p:nvSpPr>
          <p:cNvPr id="5" name="TextBox 4">
            <a:extLst>
              <a:ext uri="{FF2B5EF4-FFF2-40B4-BE49-F238E27FC236}">
                <a16:creationId xmlns:a16="http://schemas.microsoft.com/office/drawing/2014/main" id="{5617D219-8A0A-413D-A40D-92F3CB33A9E8}"/>
              </a:ext>
            </a:extLst>
          </p:cNvPr>
          <p:cNvSpPr txBox="1"/>
          <p:nvPr/>
        </p:nvSpPr>
        <p:spPr>
          <a:xfrm>
            <a:off x="205093" y="5033357"/>
            <a:ext cx="4153060" cy="369332"/>
          </a:xfrm>
          <a:prstGeom prst="rect">
            <a:avLst/>
          </a:prstGeom>
          <a:noFill/>
        </p:spPr>
        <p:txBody>
          <a:bodyPr wrap="none" rtlCol="0">
            <a:spAutoFit/>
          </a:bodyPr>
          <a:lstStyle/>
          <a:p>
            <a:r>
              <a:rPr lang="en-US" dirty="0"/>
              <a:t>This JJ will have </a:t>
            </a:r>
            <a:r>
              <a:rPr lang="en-US" dirty="0" err="1"/>
              <a:t>Ic</a:t>
            </a:r>
            <a:r>
              <a:rPr lang="en-US" dirty="0"/>
              <a:t> = 40uA if </a:t>
            </a:r>
            <a:r>
              <a:rPr lang="en-US" dirty="0" err="1"/>
              <a:t>Jc</a:t>
            </a:r>
            <a:r>
              <a:rPr lang="en-US" dirty="0"/>
              <a:t> = 1.5kA/cm</a:t>
            </a:r>
            <a:r>
              <a:rPr lang="en-US" baseline="30000" dirty="0"/>
              <a:t>2</a:t>
            </a:r>
            <a:endParaRPr lang="en-US" dirty="0"/>
          </a:p>
        </p:txBody>
      </p:sp>
      <p:sp>
        <p:nvSpPr>
          <p:cNvPr id="6" name="TextBox 5">
            <a:extLst>
              <a:ext uri="{FF2B5EF4-FFF2-40B4-BE49-F238E27FC236}">
                <a16:creationId xmlns:a16="http://schemas.microsoft.com/office/drawing/2014/main" id="{3FF5C67F-1D17-443F-A70E-B5B52F057121}"/>
              </a:ext>
            </a:extLst>
          </p:cNvPr>
          <p:cNvSpPr txBox="1"/>
          <p:nvPr/>
        </p:nvSpPr>
        <p:spPr>
          <a:xfrm>
            <a:off x="3926378" y="6119370"/>
            <a:ext cx="4031232" cy="369332"/>
          </a:xfrm>
          <a:prstGeom prst="rect">
            <a:avLst/>
          </a:prstGeom>
          <a:noFill/>
        </p:spPr>
        <p:txBody>
          <a:bodyPr wrap="none" rtlCol="0">
            <a:spAutoFit/>
          </a:bodyPr>
          <a:lstStyle/>
          <a:p>
            <a:r>
              <a:rPr lang="en-US" dirty="0"/>
              <a:t>This JJ will have </a:t>
            </a:r>
            <a:r>
              <a:rPr lang="en-US" dirty="0" err="1"/>
              <a:t>Ic</a:t>
            </a:r>
            <a:r>
              <a:rPr lang="en-US" dirty="0"/>
              <a:t> = 40uA if </a:t>
            </a:r>
            <a:r>
              <a:rPr lang="en-US" dirty="0" err="1"/>
              <a:t>Jc</a:t>
            </a:r>
            <a:r>
              <a:rPr lang="en-US" dirty="0"/>
              <a:t> = 1kA/cm</a:t>
            </a:r>
            <a:r>
              <a:rPr lang="en-US" baseline="30000" dirty="0"/>
              <a:t>2</a:t>
            </a:r>
            <a:endParaRPr lang="en-US" dirty="0"/>
          </a:p>
        </p:txBody>
      </p:sp>
      <p:sp>
        <p:nvSpPr>
          <p:cNvPr id="7" name="TextBox 6">
            <a:extLst>
              <a:ext uri="{FF2B5EF4-FFF2-40B4-BE49-F238E27FC236}">
                <a16:creationId xmlns:a16="http://schemas.microsoft.com/office/drawing/2014/main" id="{A88737E5-ED3C-4D00-A8E8-B745AEB6AF51}"/>
              </a:ext>
            </a:extLst>
          </p:cNvPr>
          <p:cNvSpPr txBox="1"/>
          <p:nvPr/>
        </p:nvSpPr>
        <p:spPr>
          <a:xfrm>
            <a:off x="8033398" y="6281466"/>
            <a:ext cx="4153060" cy="369332"/>
          </a:xfrm>
          <a:prstGeom prst="rect">
            <a:avLst/>
          </a:prstGeom>
          <a:noFill/>
        </p:spPr>
        <p:txBody>
          <a:bodyPr wrap="none" rtlCol="0">
            <a:spAutoFit/>
          </a:bodyPr>
          <a:lstStyle/>
          <a:p>
            <a:r>
              <a:rPr lang="en-US" dirty="0"/>
              <a:t>This JJ will have </a:t>
            </a:r>
            <a:r>
              <a:rPr lang="en-US" dirty="0" err="1"/>
              <a:t>Ic</a:t>
            </a:r>
            <a:r>
              <a:rPr lang="en-US" dirty="0"/>
              <a:t> = 40uA if </a:t>
            </a:r>
            <a:r>
              <a:rPr lang="en-US" dirty="0" err="1"/>
              <a:t>Jc</a:t>
            </a:r>
            <a:r>
              <a:rPr lang="en-US" dirty="0"/>
              <a:t> = 0.5kA/cm</a:t>
            </a:r>
            <a:r>
              <a:rPr lang="en-US" baseline="30000" dirty="0"/>
              <a:t>2</a:t>
            </a:r>
            <a:endParaRPr lang="en-US" dirty="0"/>
          </a:p>
        </p:txBody>
      </p:sp>
      <p:cxnSp>
        <p:nvCxnSpPr>
          <p:cNvPr id="9" name="Straight Arrow Connector 8">
            <a:extLst>
              <a:ext uri="{FF2B5EF4-FFF2-40B4-BE49-F238E27FC236}">
                <a16:creationId xmlns:a16="http://schemas.microsoft.com/office/drawing/2014/main" id="{04C323EE-A42C-4012-9D78-98433CFAD7A9}"/>
              </a:ext>
            </a:extLst>
          </p:cNvPr>
          <p:cNvCxnSpPr>
            <a:cxnSpLocks/>
            <a:stCxn id="4" idx="3"/>
          </p:cNvCxnSpPr>
          <p:nvPr/>
        </p:nvCxnSpPr>
        <p:spPr>
          <a:xfrm flipV="1">
            <a:off x="4297239" y="2887507"/>
            <a:ext cx="2253190" cy="261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BDEA1B-D8C6-4D00-B016-C669D54C1AA2}"/>
              </a:ext>
            </a:extLst>
          </p:cNvPr>
          <p:cNvCxnSpPr>
            <a:cxnSpLocks/>
            <a:stCxn id="5" idx="3"/>
          </p:cNvCxnSpPr>
          <p:nvPr/>
        </p:nvCxnSpPr>
        <p:spPr>
          <a:xfrm flipV="1">
            <a:off x="4358153" y="3089209"/>
            <a:ext cx="3383524" cy="212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F1CDE4-513E-446A-AFB5-62327F79C349}"/>
              </a:ext>
            </a:extLst>
          </p:cNvPr>
          <p:cNvCxnSpPr>
            <a:cxnSpLocks/>
          </p:cNvCxnSpPr>
          <p:nvPr/>
        </p:nvCxnSpPr>
        <p:spPr>
          <a:xfrm flipV="1">
            <a:off x="4600874" y="3050771"/>
            <a:ext cx="4243868" cy="306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799CE4-50AA-4E2B-8238-AA94F93C6D63}"/>
              </a:ext>
            </a:extLst>
          </p:cNvPr>
          <p:cNvCxnSpPr>
            <a:cxnSpLocks/>
          </p:cNvCxnSpPr>
          <p:nvPr/>
        </p:nvCxnSpPr>
        <p:spPr>
          <a:xfrm flipV="1">
            <a:off x="8757458" y="3112533"/>
            <a:ext cx="1109749" cy="3238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2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3900747" y="-1522121"/>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Now measure JJs cold</a:t>
            </a:r>
          </a:p>
        </p:txBody>
      </p:sp>
      <p:sp>
        <p:nvSpPr>
          <p:cNvPr id="4" name="TextBox 3">
            <a:extLst>
              <a:ext uri="{FF2B5EF4-FFF2-40B4-BE49-F238E27FC236}">
                <a16:creationId xmlns:a16="http://schemas.microsoft.com/office/drawing/2014/main" id="{DBA51366-1126-4BF7-B7E8-2CE7E15EEF69}"/>
              </a:ext>
            </a:extLst>
          </p:cNvPr>
          <p:cNvSpPr txBox="1"/>
          <p:nvPr/>
        </p:nvSpPr>
        <p:spPr>
          <a:xfrm>
            <a:off x="225510" y="5358134"/>
            <a:ext cx="3675237" cy="646331"/>
          </a:xfrm>
          <a:prstGeom prst="rect">
            <a:avLst/>
          </a:prstGeom>
          <a:noFill/>
        </p:spPr>
        <p:txBody>
          <a:bodyPr wrap="none" rtlCol="0">
            <a:spAutoFit/>
          </a:bodyPr>
          <a:lstStyle/>
          <a:p>
            <a:r>
              <a:rPr lang="en-US" dirty="0"/>
              <a:t>These JJs have 1.15 </a:t>
            </a:r>
            <a:r>
              <a:rPr lang="en-US" dirty="0" err="1"/>
              <a:t>sq</a:t>
            </a:r>
            <a:r>
              <a:rPr lang="en-US" dirty="0"/>
              <a:t> shunt resistors</a:t>
            </a:r>
          </a:p>
          <a:p>
            <a:r>
              <a:rPr lang="en-US" dirty="0"/>
              <a:t>(βc = 0.3 if </a:t>
            </a:r>
            <a:r>
              <a:rPr lang="en-US" dirty="0" err="1"/>
              <a:t>Ic</a:t>
            </a:r>
            <a:r>
              <a:rPr lang="en-US" dirty="0"/>
              <a:t> = 40uA)</a:t>
            </a:r>
          </a:p>
        </p:txBody>
      </p:sp>
      <p:sp>
        <p:nvSpPr>
          <p:cNvPr id="7" name="TextBox 6">
            <a:extLst>
              <a:ext uri="{FF2B5EF4-FFF2-40B4-BE49-F238E27FC236}">
                <a16:creationId xmlns:a16="http://schemas.microsoft.com/office/drawing/2014/main" id="{A88737E5-ED3C-4D00-A8E8-B745AEB6AF51}"/>
              </a:ext>
            </a:extLst>
          </p:cNvPr>
          <p:cNvSpPr txBox="1"/>
          <p:nvPr/>
        </p:nvSpPr>
        <p:spPr>
          <a:xfrm>
            <a:off x="7958584" y="6119643"/>
            <a:ext cx="3675237" cy="646331"/>
          </a:xfrm>
          <a:prstGeom prst="rect">
            <a:avLst/>
          </a:prstGeom>
          <a:noFill/>
        </p:spPr>
        <p:txBody>
          <a:bodyPr wrap="none" rtlCol="0">
            <a:spAutoFit/>
          </a:bodyPr>
          <a:lstStyle/>
          <a:p>
            <a:r>
              <a:rPr lang="en-US" dirty="0"/>
              <a:t>These JJs have 2.05 </a:t>
            </a:r>
            <a:r>
              <a:rPr lang="en-US" dirty="0" err="1"/>
              <a:t>sq</a:t>
            </a:r>
            <a:r>
              <a:rPr lang="en-US" dirty="0"/>
              <a:t> shunt resistors</a:t>
            </a:r>
          </a:p>
          <a:p>
            <a:r>
              <a:rPr lang="en-US" dirty="0"/>
              <a:t>(βc = 0.95 if </a:t>
            </a:r>
            <a:r>
              <a:rPr lang="en-US" dirty="0" err="1"/>
              <a:t>Ic</a:t>
            </a:r>
            <a:r>
              <a:rPr lang="en-US" dirty="0"/>
              <a:t> = 40uA)</a:t>
            </a:r>
          </a:p>
        </p:txBody>
      </p:sp>
      <p:cxnSp>
        <p:nvCxnSpPr>
          <p:cNvPr id="9" name="Straight Arrow Connector 8">
            <a:extLst>
              <a:ext uri="{FF2B5EF4-FFF2-40B4-BE49-F238E27FC236}">
                <a16:creationId xmlns:a16="http://schemas.microsoft.com/office/drawing/2014/main" id="{04C323EE-A42C-4012-9D78-98433CFAD7A9}"/>
              </a:ext>
            </a:extLst>
          </p:cNvPr>
          <p:cNvCxnSpPr>
            <a:cxnSpLocks/>
            <a:stCxn id="4" idx="3"/>
          </p:cNvCxnSpPr>
          <p:nvPr/>
        </p:nvCxnSpPr>
        <p:spPr>
          <a:xfrm flipV="1">
            <a:off x="3900747" y="4367000"/>
            <a:ext cx="1220774" cy="13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6799CE4-50AA-4E2B-8238-AA94F93C6D63}"/>
              </a:ext>
            </a:extLst>
          </p:cNvPr>
          <p:cNvCxnSpPr>
            <a:cxnSpLocks/>
            <a:stCxn id="7" idx="0"/>
          </p:cNvCxnSpPr>
          <p:nvPr/>
        </p:nvCxnSpPr>
        <p:spPr>
          <a:xfrm flipH="1" flipV="1">
            <a:off x="9725891" y="3928039"/>
            <a:ext cx="70312" cy="219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710172-EB15-47C8-8D62-65E94A0AB22A}"/>
              </a:ext>
            </a:extLst>
          </p:cNvPr>
          <p:cNvCxnSpPr>
            <a:cxnSpLocks/>
            <a:stCxn id="4" idx="3"/>
          </p:cNvCxnSpPr>
          <p:nvPr/>
        </p:nvCxnSpPr>
        <p:spPr>
          <a:xfrm flipV="1">
            <a:off x="3900747" y="4367000"/>
            <a:ext cx="2305035" cy="13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7FD59A-D796-46E6-B737-D62600027784}"/>
              </a:ext>
            </a:extLst>
          </p:cNvPr>
          <p:cNvCxnSpPr>
            <a:cxnSpLocks/>
            <a:stCxn id="4" idx="3"/>
          </p:cNvCxnSpPr>
          <p:nvPr/>
        </p:nvCxnSpPr>
        <p:spPr>
          <a:xfrm flipV="1">
            <a:off x="3900747" y="4355690"/>
            <a:ext cx="3339828" cy="132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674D036-3FB0-49E0-A93B-7DD8E66C7761}"/>
              </a:ext>
            </a:extLst>
          </p:cNvPr>
          <p:cNvCxnSpPr>
            <a:cxnSpLocks/>
            <a:stCxn id="4" idx="3"/>
          </p:cNvCxnSpPr>
          <p:nvPr/>
        </p:nvCxnSpPr>
        <p:spPr>
          <a:xfrm flipV="1">
            <a:off x="3900747" y="4288472"/>
            <a:ext cx="4610071" cy="139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51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single </a:t>
            </a:r>
            <a:r>
              <a:rPr lang="en-US" dirty="0" err="1"/>
              <a:t>jjs</a:t>
            </a:r>
            <a:r>
              <a:rPr lang="en-US" dirty="0"/>
              <a:t>, 4-wire</a:t>
            </a:r>
          </a:p>
        </p:txBody>
      </p:sp>
      <p:pic>
        <p:nvPicPr>
          <p:cNvPr id="4" name="Picture 3">
            <a:extLst>
              <a:ext uri="{FF2B5EF4-FFF2-40B4-BE49-F238E27FC236}">
                <a16:creationId xmlns:a16="http://schemas.microsoft.com/office/drawing/2014/main" id="{F13CE702-7BC3-47C2-98A4-838B3654344B}"/>
              </a:ext>
            </a:extLst>
          </p:cNvPr>
          <p:cNvPicPr>
            <a:picLocks noChangeAspect="1"/>
          </p:cNvPicPr>
          <p:nvPr/>
        </p:nvPicPr>
        <p:blipFill>
          <a:blip r:embed="rId2"/>
          <a:stretch>
            <a:fillRect/>
          </a:stretch>
        </p:blipFill>
        <p:spPr>
          <a:xfrm>
            <a:off x="4289292" y="0"/>
            <a:ext cx="7902708" cy="6858000"/>
          </a:xfrm>
          <a:prstGeom prst="rect">
            <a:avLst/>
          </a:prstGeom>
        </p:spPr>
      </p:pic>
    </p:spTree>
    <p:extLst>
      <p:ext uri="{BB962C8B-B14F-4D97-AF65-F5344CB8AC3E}">
        <p14:creationId xmlns:p14="http://schemas.microsoft.com/office/powerpoint/2010/main" val="3623546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single </a:t>
            </a:r>
            <a:r>
              <a:rPr lang="en-US" dirty="0" err="1"/>
              <a:t>jjs</a:t>
            </a:r>
            <a:r>
              <a:rPr lang="en-US" dirty="0"/>
              <a:t>, 4-wire</a:t>
            </a:r>
          </a:p>
        </p:txBody>
      </p:sp>
      <p:pic>
        <p:nvPicPr>
          <p:cNvPr id="2" name="Picture 1">
            <a:extLst>
              <a:ext uri="{FF2B5EF4-FFF2-40B4-BE49-F238E27FC236}">
                <a16:creationId xmlns:a16="http://schemas.microsoft.com/office/drawing/2014/main" id="{981B1A4F-907A-4BF9-B176-AA45495CA0FD}"/>
              </a:ext>
            </a:extLst>
          </p:cNvPr>
          <p:cNvPicPr>
            <a:picLocks noChangeAspect="1"/>
          </p:cNvPicPr>
          <p:nvPr/>
        </p:nvPicPr>
        <p:blipFill>
          <a:blip r:embed="rId2"/>
          <a:stretch>
            <a:fillRect/>
          </a:stretch>
        </p:blipFill>
        <p:spPr>
          <a:xfrm>
            <a:off x="6096000" y="195262"/>
            <a:ext cx="5705475" cy="6467475"/>
          </a:xfrm>
          <a:prstGeom prst="rect">
            <a:avLst/>
          </a:prstGeom>
        </p:spPr>
      </p:pic>
    </p:spTree>
    <p:extLst>
      <p:ext uri="{BB962C8B-B14F-4D97-AF65-F5344CB8AC3E}">
        <p14:creationId xmlns:p14="http://schemas.microsoft.com/office/powerpoint/2010/main" val="275966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BAA66-D5D9-445B-A1F8-ACEA362C8C72}"/>
              </a:ext>
            </a:extLst>
          </p:cNvPr>
          <p:cNvSpPr txBox="1"/>
          <p:nvPr/>
        </p:nvSpPr>
        <p:spPr>
          <a:xfrm>
            <a:off x="0" y="2111433"/>
            <a:ext cx="12192000" cy="769441"/>
          </a:xfrm>
          <a:prstGeom prst="rect">
            <a:avLst/>
          </a:prstGeom>
          <a:noFill/>
        </p:spPr>
        <p:txBody>
          <a:bodyPr wrap="square" rtlCol="0">
            <a:spAutoFit/>
          </a:bodyPr>
          <a:lstStyle/>
          <a:p>
            <a:pPr algn="ctr"/>
            <a:r>
              <a:rPr lang="en-US" sz="4400" dirty="0"/>
              <a:t>die 11, </a:t>
            </a:r>
            <a:r>
              <a:rPr lang="en-US" sz="4400" dirty="0" err="1"/>
              <a:t>jj</a:t>
            </a:r>
            <a:r>
              <a:rPr lang="en-US" sz="4400" dirty="0"/>
              <a:t> 4-wire measurements</a:t>
            </a:r>
          </a:p>
        </p:txBody>
      </p:sp>
    </p:spTree>
    <p:extLst>
      <p:ext uri="{BB962C8B-B14F-4D97-AF65-F5344CB8AC3E}">
        <p14:creationId xmlns:p14="http://schemas.microsoft.com/office/powerpoint/2010/main" val="277775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EB8CC-C1CD-422F-8A7B-DA67ED867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338673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5184371" y="0"/>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5078313"/>
          </a:xfrm>
          <a:prstGeom prst="rect">
            <a:avLst/>
          </a:prstGeom>
          <a:noFill/>
        </p:spPr>
        <p:txBody>
          <a:bodyPr wrap="square" rtlCol="0">
            <a:spAutoFit/>
          </a:bodyPr>
          <a:lstStyle/>
          <a:p>
            <a:r>
              <a:rPr lang="en-US" dirty="0"/>
              <a:t>This is the basic chip layout</a:t>
            </a:r>
          </a:p>
          <a:p>
            <a:endParaRPr lang="en-US" dirty="0"/>
          </a:p>
          <a:p>
            <a:r>
              <a:rPr lang="en-US" dirty="0"/>
              <a:t>There are two </a:t>
            </a:r>
            <a:r>
              <a:rPr lang="en-US" dirty="0" err="1"/>
              <a:t>jj</a:t>
            </a:r>
            <a:r>
              <a:rPr lang="en-US" dirty="0"/>
              <a:t> chips: </a:t>
            </a:r>
            <a:r>
              <a:rPr lang="en-US" dirty="0" err="1"/>
              <a:t>jja</a:t>
            </a:r>
            <a:r>
              <a:rPr lang="en-US" dirty="0"/>
              <a:t> and </a:t>
            </a:r>
            <a:r>
              <a:rPr lang="en-US" dirty="0" err="1"/>
              <a:t>jjb</a:t>
            </a:r>
            <a:endParaRPr lang="en-US" dirty="0"/>
          </a:p>
          <a:p>
            <a:endParaRPr lang="en-US" dirty="0"/>
          </a:p>
          <a:p>
            <a:r>
              <a:rPr lang="en-US" dirty="0" err="1"/>
              <a:t>jja</a:t>
            </a:r>
            <a:r>
              <a:rPr lang="en-US" dirty="0"/>
              <a:t> has junctions targeting 40uA </a:t>
            </a:r>
            <a:r>
              <a:rPr lang="en-US" dirty="0" err="1"/>
              <a:t>Ic</a:t>
            </a:r>
            <a:endParaRPr lang="en-US" dirty="0"/>
          </a:p>
          <a:p>
            <a:endParaRPr lang="en-US" dirty="0"/>
          </a:p>
          <a:p>
            <a:r>
              <a:rPr lang="en-US" dirty="0" err="1"/>
              <a:t>jjb</a:t>
            </a:r>
            <a:r>
              <a:rPr lang="en-US" dirty="0"/>
              <a:t> has junctions targeting 100uA </a:t>
            </a:r>
            <a:r>
              <a:rPr lang="en-US" dirty="0" err="1"/>
              <a:t>Ic</a:t>
            </a:r>
            <a:endParaRPr lang="en-US" dirty="0"/>
          </a:p>
          <a:p>
            <a:endParaRPr lang="en-US" dirty="0"/>
          </a:p>
          <a:p>
            <a:r>
              <a:rPr lang="en-US" dirty="0"/>
              <a:t>The </a:t>
            </a:r>
            <a:r>
              <a:rPr lang="en-US" dirty="0" err="1"/>
              <a:t>jj</a:t>
            </a:r>
            <a:r>
              <a:rPr lang="en-US" dirty="0"/>
              <a:t> diameter sweeps were intended to achieve these </a:t>
            </a:r>
            <a:r>
              <a:rPr lang="en-US" dirty="0" err="1"/>
              <a:t>Ic</a:t>
            </a:r>
            <a:r>
              <a:rPr lang="en-US" dirty="0"/>
              <a:t> values for a range of </a:t>
            </a:r>
            <a:r>
              <a:rPr lang="en-US" dirty="0" err="1"/>
              <a:t>Jcs</a:t>
            </a:r>
            <a:r>
              <a:rPr lang="en-US" dirty="0"/>
              <a:t> from 0.5 kA/cm^2 to 2 kA/cm^2</a:t>
            </a:r>
          </a:p>
          <a:p>
            <a:endParaRPr lang="en-US" dirty="0"/>
          </a:p>
          <a:p>
            <a:r>
              <a:rPr lang="en-US" dirty="0"/>
              <a:t>The junctions around the perimeter are shunted for low-temp </a:t>
            </a:r>
            <a:r>
              <a:rPr lang="en-US" dirty="0" err="1"/>
              <a:t>Ic</a:t>
            </a:r>
            <a:r>
              <a:rPr lang="en-US" dirty="0"/>
              <a:t> measurements</a:t>
            </a:r>
          </a:p>
          <a:p>
            <a:endParaRPr lang="en-US" dirty="0"/>
          </a:p>
          <a:p>
            <a:r>
              <a:rPr lang="en-US" dirty="0"/>
              <a:t>The </a:t>
            </a:r>
            <a:r>
              <a:rPr lang="en-US" dirty="0" err="1"/>
              <a:t>jjs</a:t>
            </a:r>
            <a:r>
              <a:rPr lang="en-US" dirty="0"/>
              <a:t> in the block of series arrays in the middle are </a:t>
            </a:r>
            <a:r>
              <a:rPr lang="en-US" dirty="0" err="1"/>
              <a:t>unshunted</a:t>
            </a:r>
            <a:r>
              <a:rPr lang="en-US" dirty="0"/>
              <a:t> for room-temperature Rn measurements</a:t>
            </a:r>
          </a:p>
        </p:txBody>
      </p:sp>
    </p:spTree>
    <p:extLst>
      <p:ext uri="{BB962C8B-B14F-4D97-AF65-F5344CB8AC3E}">
        <p14:creationId xmlns:p14="http://schemas.microsoft.com/office/powerpoint/2010/main" val="211793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51E016-0B87-4FA1-A18A-C481A6A8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284409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14334E-CE53-4FFC-8109-A7F2432B7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296790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12AE9-025F-4821-B117-C749EA8E2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508935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BAA66-D5D9-445B-A1F8-ACEA362C8C72}"/>
              </a:ext>
            </a:extLst>
          </p:cNvPr>
          <p:cNvSpPr txBox="1"/>
          <p:nvPr/>
        </p:nvSpPr>
        <p:spPr>
          <a:xfrm>
            <a:off x="0" y="2111433"/>
            <a:ext cx="12192000" cy="769441"/>
          </a:xfrm>
          <a:prstGeom prst="rect">
            <a:avLst/>
          </a:prstGeom>
          <a:noFill/>
        </p:spPr>
        <p:txBody>
          <a:bodyPr wrap="square" rtlCol="0">
            <a:spAutoFit/>
          </a:bodyPr>
          <a:lstStyle/>
          <a:p>
            <a:pPr algn="ctr"/>
            <a:r>
              <a:rPr lang="en-US" sz="4400" dirty="0"/>
              <a:t>die 15, </a:t>
            </a:r>
            <a:r>
              <a:rPr lang="en-US" sz="4400" dirty="0" err="1"/>
              <a:t>jj</a:t>
            </a:r>
            <a:r>
              <a:rPr lang="en-US" sz="4400" dirty="0"/>
              <a:t> 4-wire measurements</a:t>
            </a:r>
          </a:p>
        </p:txBody>
      </p:sp>
    </p:spTree>
    <p:extLst>
      <p:ext uri="{BB962C8B-B14F-4D97-AF65-F5344CB8AC3E}">
        <p14:creationId xmlns:p14="http://schemas.microsoft.com/office/powerpoint/2010/main" val="401771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950777-141D-4341-9300-5184FF818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403555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E0DBFC-7BFB-4729-900B-A8A741F3E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83665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A157F-ADA7-4C4A-BD4A-BAE412C74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273835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BAA66-D5D9-445B-A1F8-ACEA362C8C72}"/>
              </a:ext>
            </a:extLst>
          </p:cNvPr>
          <p:cNvSpPr txBox="1"/>
          <p:nvPr/>
        </p:nvSpPr>
        <p:spPr>
          <a:xfrm>
            <a:off x="0" y="2111433"/>
            <a:ext cx="12192000" cy="769441"/>
          </a:xfrm>
          <a:prstGeom prst="rect">
            <a:avLst/>
          </a:prstGeom>
          <a:noFill/>
        </p:spPr>
        <p:txBody>
          <a:bodyPr wrap="square" rtlCol="0">
            <a:spAutoFit/>
          </a:bodyPr>
          <a:lstStyle/>
          <a:p>
            <a:pPr algn="ctr"/>
            <a:r>
              <a:rPr lang="en-US" sz="4400" dirty="0"/>
              <a:t>comparing die 11 and 15, </a:t>
            </a:r>
            <a:r>
              <a:rPr lang="en-US" sz="4400" dirty="0" err="1"/>
              <a:t>jj</a:t>
            </a:r>
            <a:r>
              <a:rPr lang="en-US" sz="4400" dirty="0"/>
              <a:t> 4-wire measurements</a:t>
            </a:r>
          </a:p>
        </p:txBody>
      </p:sp>
    </p:spTree>
    <p:extLst>
      <p:ext uri="{BB962C8B-B14F-4D97-AF65-F5344CB8AC3E}">
        <p14:creationId xmlns:p14="http://schemas.microsoft.com/office/powerpoint/2010/main" val="4185643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899874-29B0-4FD3-A770-B1199DF93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322956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856E27-DE7A-401D-ABEF-87442026150A}"/>
              </a:ext>
            </a:extLst>
          </p:cNvPr>
          <p:cNvPicPr>
            <a:picLocks noChangeAspect="1"/>
          </p:cNvPicPr>
          <p:nvPr/>
        </p:nvPicPr>
        <p:blipFill>
          <a:blip r:embed="rId2"/>
          <a:stretch>
            <a:fillRect/>
          </a:stretch>
        </p:blipFill>
        <p:spPr>
          <a:xfrm>
            <a:off x="5334000" y="0"/>
            <a:ext cx="6858000" cy="6858000"/>
          </a:xfrm>
          <a:prstGeom prst="rect">
            <a:avLst/>
          </a:prstGeom>
        </p:spPr>
      </p:pic>
      <p:sp>
        <p:nvSpPr>
          <p:cNvPr id="3" name="TextBox 2">
            <a:extLst>
              <a:ext uri="{FF2B5EF4-FFF2-40B4-BE49-F238E27FC236}">
                <a16:creationId xmlns:a16="http://schemas.microsoft.com/office/drawing/2014/main" id="{DF4068CE-0F0A-438E-A29D-29132093451B}"/>
              </a:ext>
            </a:extLst>
          </p:cNvPr>
          <p:cNvSpPr txBox="1"/>
          <p:nvPr/>
        </p:nvSpPr>
        <p:spPr>
          <a:xfrm>
            <a:off x="149629" y="448887"/>
            <a:ext cx="4871258" cy="369332"/>
          </a:xfrm>
          <a:prstGeom prst="rect">
            <a:avLst/>
          </a:prstGeom>
          <a:noFill/>
        </p:spPr>
        <p:txBody>
          <a:bodyPr wrap="square" rtlCol="0">
            <a:spAutoFit/>
          </a:bodyPr>
          <a:lstStyle/>
          <a:p>
            <a:r>
              <a:rPr lang="en-US" dirty="0"/>
              <a:t>JJ series array tests, shunted, cold</a:t>
            </a:r>
          </a:p>
        </p:txBody>
      </p:sp>
      <p:sp>
        <p:nvSpPr>
          <p:cNvPr id="5" name="Rectangle 4">
            <a:extLst>
              <a:ext uri="{FF2B5EF4-FFF2-40B4-BE49-F238E27FC236}">
                <a16:creationId xmlns:a16="http://schemas.microsoft.com/office/drawing/2014/main" id="{66B03913-48E8-45AE-8E7D-7C613C59A6A5}"/>
              </a:ext>
            </a:extLst>
          </p:cNvPr>
          <p:cNvSpPr/>
          <p:nvPr/>
        </p:nvSpPr>
        <p:spPr>
          <a:xfrm>
            <a:off x="5020887" y="706582"/>
            <a:ext cx="1720735" cy="4530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EEC58E-6C2F-4E21-B7B8-8CD16FAE2194}"/>
              </a:ext>
            </a:extLst>
          </p:cNvPr>
          <p:cNvSpPr/>
          <p:nvPr/>
        </p:nvSpPr>
        <p:spPr>
          <a:xfrm>
            <a:off x="6741622" y="0"/>
            <a:ext cx="4655127" cy="1338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06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F14B89-B788-4619-963B-ED0F224B7724}"/>
              </a:ext>
            </a:extLst>
          </p:cNvPr>
          <p:cNvPicPr>
            <a:picLocks noChangeAspect="1"/>
          </p:cNvPicPr>
          <p:nvPr/>
        </p:nvPicPr>
        <p:blipFill>
          <a:blip r:embed="rId2"/>
          <a:stretch>
            <a:fillRect/>
          </a:stretch>
        </p:blipFill>
        <p:spPr>
          <a:xfrm>
            <a:off x="3122814" y="0"/>
            <a:ext cx="9069185" cy="4283970"/>
          </a:xfrm>
          <a:prstGeom prst="rect">
            <a:avLst/>
          </a:prstGeom>
        </p:spPr>
      </p:pic>
      <p:sp>
        <p:nvSpPr>
          <p:cNvPr id="3" name="TextBox 2">
            <a:extLst>
              <a:ext uri="{FF2B5EF4-FFF2-40B4-BE49-F238E27FC236}">
                <a16:creationId xmlns:a16="http://schemas.microsoft.com/office/drawing/2014/main" id="{60195400-A237-48BC-AA4D-5BF4DA6E8A24}"/>
              </a:ext>
            </a:extLst>
          </p:cNvPr>
          <p:cNvSpPr txBox="1"/>
          <p:nvPr/>
        </p:nvSpPr>
        <p:spPr>
          <a:xfrm>
            <a:off x="1" y="731520"/>
            <a:ext cx="2585258" cy="646331"/>
          </a:xfrm>
          <a:prstGeom prst="rect">
            <a:avLst/>
          </a:prstGeom>
          <a:noFill/>
        </p:spPr>
        <p:txBody>
          <a:bodyPr wrap="square" rtlCol="0">
            <a:spAutoFit/>
          </a:bodyPr>
          <a:lstStyle/>
          <a:p>
            <a:r>
              <a:rPr lang="en-US" dirty="0"/>
              <a:t>Here is the block of </a:t>
            </a:r>
            <a:r>
              <a:rPr lang="en-US" dirty="0" err="1"/>
              <a:t>unshunted</a:t>
            </a:r>
            <a:r>
              <a:rPr lang="en-US" dirty="0"/>
              <a:t> JJ series arrays</a:t>
            </a:r>
          </a:p>
        </p:txBody>
      </p:sp>
      <p:sp>
        <p:nvSpPr>
          <p:cNvPr id="4" name="TextBox 3">
            <a:extLst>
              <a:ext uri="{FF2B5EF4-FFF2-40B4-BE49-F238E27FC236}">
                <a16:creationId xmlns:a16="http://schemas.microsoft.com/office/drawing/2014/main" id="{B9F2CFA0-359E-4E19-8A67-714F44F2C97D}"/>
              </a:ext>
            </a:extLst>
          </p:cNvPr>
          <p:cNvSpPr txBox="1"/>
          <p:nvPr/>
        </p:nvSpPr>
        <p:spPr>
          <a:xfrm>
            <a:off x="2452438" y="3524595"/>
            <a:ext cx="670376" cy="369332"/>
          </a:xfrm>
          <a:prstGeom prst="rect">
            <a:avLst/>
          </a:prstGeom>
          <a:noFill/>
        </p:spPr>
        <p:txBody>
          <a:bodyPr wrap="none" rtlCol="0">
            <a:spAutoFit/>
          </a:bodyPr>
          <a:lstStyle/>
          <a:p>
            <a:r>
              <a:rPr lang="en-US" dirty="0"/>
              <a:t>40 </a:t>
            </a:r>
            <a:r>
              <a:rPr lang="en-US" dirty="0" err="1"/>
              <a:t>jjs</a:t>
            </a:r>
            <a:endParaRPr lang="en-US" dirty="0"/>
          </a:p>
        </p:txBody>
      </p:sp>
      <p:sp>
        <p:nvSpPr>
          <p:cNvPr id="5" name="TextBox 4">
            <a:extLst>
              <a:ext uri="{FF2B5EF4-FFF2-40B4-BE49-F238E27FC236}">
                <a16:creationId xmlns:a16="http://schemas.microsoft.com/office/drawing/2014/main" id="{1F3118B7-57BB-4E30-BB9E-F8F2303EF032}"/>
              </a:ext>
            </a:extLst>
          </p:cNvPr>
          <p:cNvSpPr txBox="1"/>
          <p:nvPr/>
        </p:nvSpPr>
        <p:spPr>
          <a:xfrm>
            <a:off x="2452438" y="2081891"/>
            <a:ext cx="670376" cy="369332"/>
          </a:xfrm>
          <a:prstGeom prst="rect">
            <a:avLst/>
          </a:prstGeom>
          <a:noFill/>
        </p:spPr>
        <p:txBody>
          <a:bodyPr wrap="none" rtlCol="0">
            <a:spAutoFit/>
          </a:bodyPr>
          <a:lstStyle/>
          <a:p>
            <a:r>
              <a:rPr lang="en-US" dirty="0"/>
              <a:t>80 </a:t>
            </a:r>
            <a:r>
              <a:rPr lang="en-US" dirty="0" err="1"/>
              <a:t>jjs</a:t>
            </a:r>
            <a:endParaRPr lang="en-US" dirty="0"/>
          </a:p>
        </p:txBody>
      </p:sp>
      <p:sp>
        <p:nvSpPr>
          <p:cNvPr id="6" name="TextBox 5">
            <a:extLst>
              <a:ext uri="{FF2B5EF4-FFF2-40B4-BE49-F238E27FC236}">
                <a16:creationId xmlns:a16="http://schemas.microsoft.com/office/drawing/2014/main" id="{58CD7A7B-FED1-48D0-B83E-598B6A64E170}"/>
              </a:ext>
            </a:extLst>
          </p:cNvPr>
          <p:cNvSpPr txBox="1"/>
          <p:nvPr/>
        </p:nvSpPr>
        <p:spPr>
          <a:xfrm>
            <a:off x="2335419" y="261403"/>
            <a:ext cx="787395" cy="369332"/>
          </a:xfrm>
          <a:prstGeom prst="rect">
            <a:avLst/>
          </a:prstGeom>
          <a:noFill/>
        </p:spPr>
        <p:txBody>
          <a:bodyPr wrap="none" rtlCol="0">
            <a:spAutoFit/>
          </a:bodyPr>
          <a:lstStyle/>
          <a:p>
            <a:r>
              <a:rPr lang="en-US" dirty="0"/>
              <a:t>160 </a:t>
            </a:r>
            <a:r>
              <a:rPr lang="en-US" dirty="0" err="1"/>
              <a:t>jjs</a:t>
            </a:r>
            <a:endParaRPr lang="en-US" dirty="0"/>
          </a:p>
        </p:txBody>
      </p:sp>
      <p:sp>
        <p:nvSpPr>
          <p:cNvPr id="7" name="TextBox 6">
            <a:extLst>
              <a:ext uri="{FF2B5EF4-FFF2-40B4-BE49-F238E27FC236}">
                <a16:creationId xmlns:a16="http://schemas.microsoft.com/office/drawing/2014/main" id="{FCFA0ED7-85ED-4D6B-9492-7CB037015916}"/>
              </a:ext>
            </a:extLst>
          </p:cNvPr>
          <p:cNvSpPr txBox="1"/>
          <p:nvPr/>
        </p:nvSpPr>
        <p:spPr>
          <a:xfrm>
            <a:off x="2787626" y="4757177"/>
            <a:ext cx="2277688" cy="1200329"/>
          </a:xfrm>
          <a:prstGeom prst="rect">
            <a:avLst/>
          </a:prstGeom>
          <a:noFill/>
        </p:spPr>
        <p:txBody>
          <a:bodyPr wrap="square" rtlCol="0">
            <a:spAutoFit/>
          </a:bodyPr>
          <a:lstStyle/>
          <a:p>
            <a:r>
              <a:rPr lang="en-US" dirty="0" err="1"/>
              <a:t>jjs</a:t>
            </a:r>
            <a:r>
              <a:rPr lang="en-US" dirty="0"/>
              <a:t> in this column would have </a:t>
            </a:r>
            <a:r>
              <a:rPr lang="en-US" dirty="0" err="1"/>
              <a:t>Ic</a:t>
            </a:r>
            <a:r>
              <a:rPr lang="en-US" dirty="0"/>
              <a:t> = 40uA (100uA) on </a:t>
            </a:r>
            <a:r>
              <a:rPr lang="en-US" dirty="0" err="1"/>
              <a:t>jja</a:t>
            </a:r>
            <a:r>
              <a:rPr lang="en-US" dirty="0"/>
              <a:t> (</a:t>
            </a:r>
            <a:r>
              <a:rPr lang="en-US" dirty="0" err="1"/>
              <a:t>jjb</a:t>
            </a:r>
            <a:r>
              <a:rPr lang="en-US" dirty="0"/>
              <a:t>) chips if </a:t>
            </a:r>
            <a:r>
              <a:rPr lang="en-US" dirty="0" err="1"/>
              <a:t>Jc</a:t>
            </a:r>
            <a:r>
              <a:rPr lang="en-US" dirty="0"/>
              <a:t> = 2 kA/cm^2</a:t>
            </a:r>
          </a:p>
        </p:txBody>
      </p:sp>
      <p:cxnSp>
        <p:nvCxnSpPr>
          <p:cNvPr id="9" name="Straight Arrow Connector 8">
            <a:extLst>
              <a:ext uri="{FF2B5EF4-FFF2-40B4-BE49-F238E27FC236}">
                <a16:creationId xmlns:a16="http://schemas.microsoft.com/office/drawing/2014/main" id="{B18FD3D4-0788-42FF-8219-F2666CA86CA6}"/>
              </a:ext>
            </a:extLst>
          </p:cNvPr>
          <p:cNvCxnSpPr/>
          <p:nvPr/>
        </p:nvCxnSpPr>
        <p:spPr>
          <a:xfrm flipV="1">
            <a:off x="3848793" y="4283970"/>
            <a:ext cx="0" cy="371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7D7580A-52C3-456A-92F0-918802EE68BD}"/>
              </a:ext>
            </a:extLst>
          </p:cNvPr>
          <p:cNvSpPr txBox="1"/>
          <p:nvPr/>
        </p:nvSpPr>
        <p:spPr>
          <a:xfrm>
            <a:off x="9914312" y="4757177"/>
            <a:ext cx="2277688" cy="1477328"/>
          </a:xfrm>
          <a:prstGeom prst="rect">
            <a:avLst/>
          </a:prstGeom>
          <a:noFill/>
        </p:spPr>
        <p:txBody>
          <a:bodyPr wrap="square" rtlCol="0">
            <a:spAutoFit/>
          </a:bodyPr>
          <a:lstStyle/>
          <a:p>
            <a:pPr algn="r"/>
            <a:r>
              <a:rPr lang="en-US" dirty="0" err="1"/>
              <a:t>jjs</a:t>
            </a:r>
            <a:r>
              <a:rPr lang="en-US" dirty="0"/>
              <a:t> in this column would have </a:t>
            </a:r>
            <a:r>
              <a:rPr lang="en-US" dirty="0" err="1"/>
              <a:t>Ic</a:t>
            </a:r>
            <a:r>
              <a:rPr lang="en-US" dirty="0"/>
              <a:t> = 40uA (100uA) on </a:t>
            </a:r>
            <a:r>
              <a:rPr lang="en-US" dirty="0" err="1"/>
              <a:t>jja</a:t>
            </a:r>
            <a:r>
              <a:rPr lang="en-US" dirty="0"/>
              <a:t> (</a:t>
            </a:r>
            <a:r>
              <a:rPr lang="en-US" dirty="0" err="1"/>
              <a:t>jjb</a:t>
            </a:r>
            <a:r>
              <a:rPr lang="en-US" dirty="0"/>
              <a:t>) chips if </a:t>
            </a:r>
            <a:r>
              <a:rPr lang="en-US" dirty="0" err="1"/>
              <a:t>Jc</a:t>
            </a:r>
            <a:r>
              <a:rPr lang="en-US" dirty="0"/>
              <a:t> = 0.5 kA/cm^2</a:t>
            </a:r>
          </a:p>
        </p:txBody>
      </p:sp>
      <p:cxnSp>
        <p:nvCxnSpPr>
          <p:cNvPr id="11" name="Straight Arrow Connector 10">
            <a:extLst>
              <a:ext uri="{FF2B5EF4-FFF2-40B4-BE49-F238E27FC236}">
                <a16:creationId xmlns:a16="http://schemas.microsoft.com/office/drawing/2014/main" id="{83BB8159-8F70-47BB-88F9-58E5066A08DD}"/>
              </a:ext>
            </a:extLst>
          </p:cNvPr>
          <p:cNvCxnSpPr/>
          <p:nvPr/>
        </p:nvCxnSpPr>
        <p:spPr>
          <a:xfrm flipV="1">
            <a:off x="11607247" y="4283970"/>
            <a:ext cx="0" cy="371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4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BAA66-D5D9-445B-A1F8-ACEA362C8C72}"/>
              </a:ext>
            </a:extLst>
          </p:cNvPr>
          <p:cNvSpPr txBox="1"/>
          <p:nvPr/>
        </p:nvSpPr>
        <p:spPr>
          <a:xfrm>
            <a:off x="0" y="2111433"/>
            <a:ext cx="12192000" cy="769441"/>
          </a:xfrm>
          <a:prstGeom prst="rect">
            <a:avLst/>
          </a:prstGeom>
          <a:noFill/>
        </p:spPr>
        <p:txBody>
          <a:bodyPr wrap="square" rtlCol="0">
            <a:spAutoFit/>
          </a:bodyPr>
          <a:lstStyle/>
          <a:p>
            <a:pPr algn="ctr"/>
            <a:r>
              <a:rPr lang="en-US" sz="4400" dirty="0"/>
              <a:t>die 11, </a:t>
            </a:r>
            <a:r>
              <a:rPr lang="en-US" sz="4400" dirty="0" err="1"/>
              <a:t>jj</a:t>
            </a:r>
            <a:r>
              <a:rPr lang="en-US" sz="4400" dirty="0"/>
              <a:t> 2-wire series-array measurements</a:t>
            </a:r>
          </a:p>
        </p:txBody>
      </p:sp>
    </p:spTree>
    <p:extLst>
      <p:ext uri="{BB962C8B-B14F-4D97-AF65-F5344CB8AC3E}">
        <p14:creationId xmlns:p14="http://schemas.microsoft.com/office/powerpoint/2010/main" val="2191544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4ED2D9-AA82-4C41-B123-89A3DDE16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9325"/>
            <a:ext cx="12192000" cy="6319350"/>
          </a:xfrm>
          <a:prstGeom prst="rect">
            <a:avLst/>
          </a:prstGeom>
        </p:spPr>
      </p:pic>
    </p:spTree>
    <p:extLst>
      <p:ext uri="{BB962C8B-B14F-4D97-AF65-F5344CB8AC3E}">
        <p14:creationId xmlns:p14="http://schemas.microsoft.com/office/powerpoint/2010/main" val="197261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C2EE0-60F5-46DE-A8E0-F093D46AF636}"/>
              </a:ext>
            </a:extLst>
          </p:cNvPr>
          <p:cNvPicPr>
            <a:picLocks noChangeAspect="1"/>
          </p:cNvPicPr>
          <p:nvPr/>
        </p:nvPicPr>
        <p:blipFill>
          <a:blip r:embed="rId2"/>
          <a:stretch>
            <a:fillRect/>
          </a:stretch>
        </p:blipFill>
        <p:spPr>
          <a:xfrm>
            <a:off x="101658" y="0"/>
            <a:ext cx="4577508" cy="6858000"/>
          </a:xfrm>
          <a:prstGeom prst="rect">
            <a:avLst/>
          </a:prstGeom>
        </p:spPr>
      </p:pic>
      <p:pic>
        <p:nvPicPr>
          <p:cNvPr id="3" name="Picture 2">
            <a:extLst>
              <a:ext uri="{FF2B5EF4-FFF2-40B4-BE49-F238E27FC236}">
                <a16:creationId xmlns:a16="http://schemas.microsoft.com/office/drawing/2014/main" id="{CB9AC849-E604-4C89-816F-477AE09C55F4}"/>
              </a:ext>
            </a:extLst>
          </p:cNvPr>
          <p:cNvPicPr>
            <a:picLocks noChangeAspect="1"/>
          </p:cNvPicPr>
          <p:nvPr/>
        </p:nvPicPr>
        <p:blipFill>
          <a:blip r:embed="rId3"/>
          <a:stretch>
            <a:fillRect/>
          </a:stretch>
        </p:blipFill>
        <p:spPr>
          <a:xfrm>
            <a:off x="4844658" y="0"/>
            <a:ext cx="2857500" cy="6858000"/>
          </a:xfrm>
          <a:prstGeom prst="rect">
            <a:avLst/>
          </a:prstGeom>
        </p:spPr>
      </p:pic>
      <p:pic>
        <p:nvPicPr>
          <p:cNvPr id="4" name="Picture 3">
            <a:extLst>
              <a:ext uri="{FF2B5EF4-FFF2-40B4-BE49-F238E27FC236}">
                <a16:creationId xmlns:a16="http://schemas.microsoft.com/office/drawing/2014/main" id="{4DEB8E45-F860-44FD-BBEE-02576EB9767A}"/>
              </a:ext>
            </a:extLst>
          </p:cNvPr>
          <p:cNvPicPr>
            <a:picLocks noChangeAspect="1"/>
          </p:cNvPicPr>
          <p:nvPr/>
        </p:nvPicPr>
        <p:blipFill>
          <a:blip r:embed="rId4"/>
          <a:stretch>
            <a:fillRect/>
          </a:stretch>
        </p:blipFill>
        <p:spPr>
          <a:xfrm>
            <a:off x="7867650" y="109537"/>
            <a:ext cx="4324350" cy="6638925"/>
          </a:xfrm>
          <a:prstGeom prst="rect">
            <a:avLst/>
          </a:prstGeom>
        </p:spPr>
      </p:pic>
      <p:sp>
        <p:nvSpPr>
          <p:cNvPr id="5" name="TextBox 4">
            <a:extLst>
              <a:ext uri="{FF2B5EF4-FFF2-40B4-BE49-F238E27FC236}">
                <a16:creationId xmlns:a16="http://schemas.microsoft.com/office/drawing/2014/main" id="{6C7FF8EE-82FD-4AB9-AA14-785F33E339F8}"/>
              </a:ext>
            </a:extLst>
          </p:cNvPr>
          <p:cNvSpPr txBox="1"/>
          <p:nvPr/>
        </p:nvSpPr>
        <p:spPr>
          <a:xfrm>
            <a:off x="182880" y="382385"/>
            <a:ext cx="1903614" cy="646331"/>
          </a:xfrm>
          <a:prstGeom prst="rect">
            <a:avLst/>
          </a:prstGeom>
          <a:noFill/>
        </p:spPr>
        <p:txBody>
          <a:bodyPr wrap="square" rtlCol="0">
            <a:spAutoFit/>
          </a:bodyPr>
          <a:lstStyle/>
          <a:p>
            <a:r>
              <a:rPr lang="en-US" dirty="0">
                <a:solidFill>
                  <a:schemeClr val="bg1"/>
                </a:solidFill>
              </a:rPr>
              <a:t>Here is the layout in more detail</a:t>
            </a:r>
          </a:p>
        </p:txBody>
      </p:sp>
    </p:spTree>
    <p:extLst>
      <p:ext uri="{BB962C8B-B14F-4D97-AF65-F5344CB8AC3E}">
        <p14:creationId xmlns:p14="http://schemas.microsoft.com/office/powerpoint/2010/main" val="175725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481C1-28F0-4E9C-A3D3-EEE6115D1381}"/>
              </a:ext>
            </a:extLst>
          </p:cNvPr>
          <p:cNvSpPr txBox="1"/>
          <p:nvPr/>
        </p:nvSpPr>
        <p:spPr>
          <a:xfrm>
            <a:off x="2721032" y="839585"/>
            <a:ext cx="6749935" cy="646331"/>
          </a:xfrm>
          <a:prstGeom prst="rect">
            <a:avLst/>
          </a:prstGeom>
          <a:noFill/>
        </p:spPr>
        <p:txBody>
          <a:bodyPr wrap="square" rtlCol="0">
            <a:spAutoFit/>
          </a:bodyPr>
          <a:lstStyle/>
          <a:p>
            <a:r>
              <a:rPr lang="en-US" dirty="0"/>
              <a:t>Recall that we can relate the junction critical current to the normal-state resistance provided we know the superconducting gap:</a:t>
            </a:r>
          </a:p>
        </p:txBody>
      </p:sp>
      <p:pic>
        <p:nvPicPr>
          <p:cNvPr id="4" name="Picture 3">
            <a:extLst>
              <a:ext uri="{FF2B5EF4-FFF2-40B4-BE49-F238E27FC236}">
                <a16:creationId xmlns:a16="http://schemas.microsoft.com/office/drawing/2014/main" id="{D65A409C-2892-4199-95D6-D0160F370FD4}"/>
              </a:ext>
            </a:extLst>
          </p:cNvPr>
          <p:cNvPicPr>
            <a:picLocks noChangeAspect="1"/>
          </p:cNvPicPr>
          <p:nvPr/>
        </p:nvPicPr>
        <p:blipFill rotWithShape="1">
          <a:blip r:embed="rId2"/>
          <a:srcRect l="5779" t="14218" r="12863" b="13368"/>
          <a:stretch/>
        </p:blipFill>
        <p:spPr>
          <a:xfrm>
            <a:off x="3747653" y="1977398"/>
            <a:ext cx="4696692" cy="1986742"/>
          </a:xfrm>
          <a:prstGeom prst="rect">
            <a:avLst/>
          </a:prstGeom>
        </p:spPr>
      </p:pic>
      <p:sp>
        <p:nvSpPr>
          <p:cNvPr id="5" name="TextBox 4">
            <a:extLst>
              <a:ext uri="{FF2B5EF4-FFF2-40B4-BE49-F238E27FC236}">
                <a16:creationId xmlns:a16="http://schemas.microsoft.com/office/drawing/2014/main" id="{5503A953-5DE7-44F7-A4D7-1A1EA46E6FB4}"/>
              </a:ext>
            </a:extLst>
          </p:cNvPr>
          <p:cNvSpPr txBox="1"/>
          <p:nvPr/>
        </p:nvSpPr>
        <p:spPr>
          <a:xfrm>
            <a:off x="2721032" y="4779819"/>
            <a:ext cx="6749935" cy="646331"/>
          </a:xfrm>
          <a:prstGeom prst="rect">
            <a:avLst/>
          </a:prstGeom>
          <a:noFill/>
        </p:spPr>
        <p:txBody>
          <a:bodyPr wrap="square" rtlCol="0">
            <a:spAutoFit/>
          </a:bodyPr>
          <a:lstStyle/>
          <a:p>
            <a:r>
              <a:rPr lang="en-US" dirty="0"/>
              <a:t>This expression is valid for SIS junctions. I am using 1.278e-22 J for the energy gap of niobium.</a:t>
            </a:r>
          </a:p>
        </p:txBody>
      </p:sp>
    </p:spTree>
    <p:extLst>
      <p:ext uri="{BB962C8B-B14F-4D97-AF65-F5344CB8AC3E}">
        <p14:creationId xmlns:p14="http://schemas.microsoft.com/office/powerpoint/2010/main" val="33551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3387AB-AD16-47CB-92AB-CC4BF4F282A2}"/>
              </a:ext>
            </a:extLst>
          </p:cNvPr>
          <p:cNvPicPr>
            <a:picLocks noChangeAspect="1"/>
          </p:cNvPicPr>
          <p:nvPr/>
        </p:nvPicPr>
        <p:blipFill rotWithShape="1">
          <a:blip r:embed="rId2">
            <a:extLst>
              <a:ext uri="{28A0092B-C50C-407E-A947-70E740481C1C}">
                <a14:useLocalDpi xmlns:a14="http://schemas.microsoft.com/office/drawing/2010/main" val="0"/>
              </a:ext>
            </a:extLst>
          </a:blip>
          <a:srcRect l="7773" r="8023"/>
          <a:stretch/>
        </p:blipFill>
        <p:spPr>
          <a:xfrm>
            <a:off x="1925781" y="339725"/>
            <a:ext cx="10266219" cy="6178550"/>
          </a:xfrm>
          <a:prstGeom prst="rect">
            <a:avLst/>
          </a:prstGeom>
        </p:spPr>
      </p:pic>
      <p:sp>
        <p:nvSpPr>
          <p:cNvPr id="4" name="TextBox 3">
            <a:extLst>
              <a:ext uri="{FF2B5EF4-FFF2-40B4-BE49-F238E27FC236}">
                <a16:creationId xmlns:a16="http://schemas.microsoft.com/office/drawing/2014/main" id="{EF5CD5E8-5759-4C72-9551-B1A25E5E69A4}"/>
              </a:ext>
            </a:extLst>
          </p:cNvPr>
          <p:cNvSpPr txBox="1"/>
          <p:nvPr/>
        </p:nvSpPr>
        <p:spPr>
          <a:xfrm>
            <a:off x="0" y="1028343"/>
            <a:ext cx="1828800" cy="4247317"/>
          </a:xfrm>
          <a:prstGeom prst="rect">
            <a:avLst/>
          </a:prstGeom>
          <a:noFill/>
        </p:spPr>
        <p:txBody>
          <a:bodyPr wrap="square" rtlCol="0">
            <a:spAutoFit/>
          </a:bodyPr>
          <a:lstStyle/>
          <a:p>
            <a:r>
              <a:rPr lang="en-US" dirty="0"/>
              <a:t>Here is the measured resistance minus the series contributions (contact and </a:t>
            </a:r>
            <a:r>
              <a:rPr lang="en-US" dirty="0" err="1"/>
              <a:t>Nb</a:t>
            </a:r>
            <a:r>
              <a:rPr lang="en-US" dirty="0"/>
              <a:t> wiring) divided by the number of JJs in the array. </a:t>
            </a:r>
          </a:p>
          <a:p>
            <a:endParaRPr lang="en-US" dirty="0"/>
          </a:p>
          <a:p>
            <a:r>
              <a:rPr lang="en-US" dirty="0"/>
              <a:t>I took this type of data for five 40uA and five 100uA chips from across the wafer.</a:t>
            </a:r>
          </a:p>
        </p:txBody>
      </p:sp>
      <p:sp>
        <p:nvSpPr>
          <p:cNvPr id="5" name="TextBox 4">
            <a:extLst>
              <a:ext uri="{FF2B5EF4-FFF2-40B4-BE49-F238E27FC236}">
                <a16:creationId xmlns:a16="http://schemas.microsoft.com/office/drawing/2014/main" id="{7655BF96-5C1D-442A-A811-D3EB02915997}"/>
              </a:ext>
            </a:extLst>
          </p:cNvPr>
          <p:cNvSpPr txBox="1"/>
          <p:nvPr/>
        </p:nvSpPr>
        <p:spPr>
          <a:xfrm>
            <a:off x="7390015" y="2111433"/>
            <a:ext cx="2762808" cy="369332"/>
          </a:xfrm>
          <a:prstGeom prst="rect">
            <a:avLst/>
          </a:prstGeom>
          <a:noFill/>
        </p:spPr>
        <p:txBody>
          <a:bodyPr wrap="none" rtlCol="0">
            <a:spAutoFit/>
          </a:bodyPr>
          <a:lstStyle/>
          <a:p>
            <a:r>
              <a:rPr lang="en-US" dirty="0"/>
              <a:t>Junctions targeting 40uA </a:t>
            </a:r>
            <a:r>
              <a:rPr lang="en-US" dirty="0" err="1"/>
              <a:t>Ic</a:t>
            </a:r>
            <a:endParaRPr lang="en-US" dirty="0"/>
          </a:p>
        </p:txBody>
      </p:sp>
      <p:sp>
        <p:nvSpPr>
          <p:cNvPr id="6" name="TextBox 5">
            <a:extLst>
              <a:ext uri="{FF2B5EF4-FFF2-40B4-BE49-F238E27FC236}">
                <a16:creationId xmlns:a16="http://schemas.microsoft.com/office/drawing/2014/main" id="{AC64F455-D802-468F-8A8A-383AF5752ECD}"/>
              </a:ext>
            </a:extLst>
          </p:cNvPr>
          <p:cNvSpPr txBox="1"/>
          <p:nvPr/>
        </p:nvSpPr>
        <p:spPr>
          <a:xfrm>
            <a:off x="3074111" y="4330931"/>
            <a:ext cx="3990109" cy="1200329"/>
          </a:xfrm>
          <a:prstGeom prst="rect">
            <a:avLst/>
          </a:prstGeom>
          <a:noFill/>
        </p:spPr>
        <p:txBody>
          <a:bodyPr wrap="square" rtlCol="0">
            <a:spAutoFit/>
          </a:bodyPr>
          <a:lstStyle/>
          <a:p>
            <a:r>
              <a:rPr lang="en-US" dirty="0"/>
              <a:t>The fact that these curves align so closely indicates the parasitic series resistances have been subtracted appropriately.</a:t>
            </a:r>
          </a:p>
        </p:txBody>
      </p:sp>
    </p:spTree>
    <p:extLst>
      <p:ext uri="{BB962C8B-B14F-4D97-AF65-F5344CB8AC3E}">
        <p14:creationId xmlns:p14="http://schemas.microsoft.com/office/powerpoint/2010/main" val="249497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C31C52-FF1F-4965-B186-5BC883D4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725"/>
            <a:ext cx="12192000" cy="6178550"/>
          </a:xfrm>
          <a:prstGeom prst="rect">
            <a:avLst/>
          </a:prstGeom>
        </p:spPr>
      </p:pic>
      <p:sp>
        <p:nvSpPr>
          <p:cNvPr id="4" name="TextBox 3">
            <a:extLst>
              <a:ext uri="{FF2B5EF4-FFF2-40B4-BE49-F238E27FC236}">
                <a16:creationId xmlns:a16="http://schemas.microsoft.com/office/drawing/2014/main" id="{C96BDA70-9DA9-44CF-BAF1-2918350E4900}"/>
              </a:ext>
            </a:extLst>
          </p:cNvPr>
          <p:cNvSpPr txBox="1"/>
          <p:nvPr/>
        </p:nvSpPr>
        <p:spPr>
          <a:xfrm>
            <a:off x="1795549" y="1778924"/>
            <a:ext cx="4825295" cy="369332"/>
          </a:xfrm>
          <a:prstGeom prst="rect">
            <a:avLst/>
          </a:prstGeom>
          <a:noFill/>
        </p:spPr>
        <p:txBody>
          <a:bodyPr wrap="none" rtlCol="0">
            <a:spAutoFit/>
          </a:bodyPr>
          <a:lstStyle/>
          <a:p>
            <a:r>
              <a:rPr lang="en-US" dirty="0"/>
              <a:t>Here I use the expression to convert from Rn to </a:t>
            </a:r>
            <a:r>
              <a:rPr lang="en-US" dirty="0" err="1"/>
              <a:t>Ic</a:t>
            </a:r>
            <a:endParaRPr lang="en-US" dirty="0"/>
          </a:p>
        </p:txBody>
      </p:sp>
      <p:pic>
        <p:nvPicPr>
          <p:cNvPr id="5" name="Picture 4">
            <a:extLst>
              <a:ext uri="{FF2B5EF4-FFF2-40B4-BE49-F238E27FC236}">
                <a16:creationId xmlns:a16="http://schemas.microsoft.com/office/drawing/2014/main" id="{149DBFA7-7402-4F6A-8440-EA735079E348}"/>
              </a:ext>
            </a:extLst>
          </p:cNvPr>
          <p:cNvPicPr>
            <a:picLocks noChangeAspect="1"/>
          </p:cNvPicPr>
          <p:nvPr/>
        </p:nvPicPr>
        <p:blipFill rotWithShape="1">
          <a:blip r:embed="rId3"/>
          <a:srcRect l="5779" t="14218" r="12863" b="13368"/>
          <a:stretch/>
        </p:blipFill>
        <p:spPr>
          <a:xfrm>
            <a:off x="5933901" y="3716374"/>
            <a:ext cx="4696692" cy="1986742"/>
          </a:xfrm>
          <a:prstGeom prst="rect">
            <a:avLst/>
          </a:prstGeom>
        </p:spPr>
      </p:pic>
    </p:spTree>
    <p:extLst>
      <p:ext uri="{BB962C8B-B14F-4D97-AF65-F5344CB8AC3E}">
        <p14:creationId xmlns:p14="http://schemas.microsoft.com/office/powerpoint/2010/main" val="224014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560CED-DB65-4B84-91BF-1AE3D99691C4}"/>
              </a:ext>
            </a:extLst>
          </p:cNvPr>
          <p:cNvPicPr>
            <a:picLocks noChangeAspect="1"/>
          </p:cNvPicPr>
          <p:nvPr/>
        </p:nvPicPr>
        <p:blipFill>
          <a:blip r:embed="rId2"/>
          <a:stretch>
            <a:fillRect/>
          </a:stretch>
        </p:blipFill>
        <p:spPr>
          <a:xfrm>
            <a:off x="3154990" y="0"/>
            <a:ext cx="5882020" cy="6858000"/>
          </a:xfrm>
          <a:prstGeom prst="rect">
            <a:avLst/>
          </a:prstGeom>
        </p:spPr>
      </p:pic>
      <p:cxnSp>
        <p:nvCxnSpPr>
          <p:cNvPr id="4" name="Straight Connector 3">
            <a:extLst>
              <a:ext uri="{FF2B5EF4-FFF2-40B4-BE49-F238E27FC236}">
                <a16:creationId xmlns:a16="http://schemas.microsoft.com/office/drawing/2014/main" id="{6F71ECD7-DD0C-4B39-B972-61A60E511ACC}"/>
              </a:ext>
            </a:extLst>
          </p:cNvPr>
          <p:cNvCxnSpPr/>
          <p:nvPr/>
        </p:nvCxnSpPr>
        <p:spPr>
          <a:xfrm flipH="1">
            <a:off x="2377440" y="2734887"/>
            <a:ext cx="4472247" cy="7647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869121-35F3-4A40-A2CC-EDBC3784E20A}"/>
              </a:ext>
            </a:extLst>
          </p:cNvPr>
          <p:cNvCxnSpPr/>
          <p:nvPr/>
        </p:nvCxnSpPr>
        <p:spPr>
          <a:xfrm flipH="1">
            <a:off x="2360815" y="3075709"/>
            <a:ext cx="4430683" cy="432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AEE0CF-96E6-4B4F-A6F0-2962387EB928}"/>
              </a:ext>
            </a:extLst>
          </p:cNvPr>
          <p:cNvCxnSpPr/>
          <p:nvPr/>
        </p:nvCxnSpPr>
        <p:spPr>
          <a:xfrm flipH="1" flipV="1">
            <a:off x="2377440" y="3499658"/>
            <a:ext cx="4414058" cy="5070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0BAB83-42D7-4BC6-B4E2-CCE5F67A4290}"/>
              </a:ext>
            </a:extLst>
          </p:cNvPr>
          <p:cNvCxnSpPr/>
          <p:nvPr/>
        </p:nvCxnSpPr>
        <p:spPr>
          <a:xfrm flipH="1" flipV="1">
            <a:off x="2377440" y="3507971"/>
            <a:ext cx="4414058" cy="798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45E9D9-F45B-45F6-8937-F21EF1921AE1}"/>
              </a:ext>
            </a:extLst>
          </p:cNvPr>
          <p:cNvCxnSpPr/>
          <p:nvPr/>
        </p:nvCxnSpPr>
        <p:spPr>
          <a:xfrm flipH="1" flipV="1">
            <a:off x="2377440" y="3507971"/>
            <a:ext cx="4414058" cy="1064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E2EE30-AA5D-4F67-8318-48F32448C92E}"/>
              </a:ext>
            </a:extLst>
          </p:cNvPr>
          <p:cNvCxnSpPr/>
          <p:nvPr/>
        </p:nvCxnSpPr>
        <p:spPr>
          <a:xfrm>
            <a:off x="7207135" y="2718262"/>
            <a:ext cx="3142210" cy="5902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B3410B-0F10-4360-857B-2AB06E9A6117}"/>
              </a:ext>
            </a:extLst>
          </p:cNvPr>
          <p:cNvCxnSpPr/>
          <p:nvPr/>
        </p:nvCxnSpPr>
        <p:spPr>
          <a:xfrm>
            <a:off x="7223760" y="3075709"/>
            <a:ext cx="3133898" cy="2410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833EE7-1422-4336-B90D-DCF17FBCE555}"/>
              </a:ext>
            </a:extLst>
          </p:cNvPr>
          <p:cNvCxnSpPr/>
          <p:nvPr/>
        </p:nvCxnSpPr>
        <p:spPr>
          <a:xfrm flipV="1">
            <a:off x="7207135" y="3308465"/>
            <a:ext cx="3142210" cy="64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39C296F-D9EE-4375-9BAA-E95A0E20EF8F}"/>
              </a:ext>
            </a:extLst>
          </p:cNvPr>
          <p:cNvCxnSpPr/>
          <p:nvPr/>
        </p:nvCxnSpPr>
        <p:spPr>
          <a:xfrm flipV="1">
            <a:off x="7223760" y="3316778"/>
            <a:ext cx="3133898" cy="989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CA82EE9-B18E-46C6-9B0E-0BA26BAB1F67}"/>
              </a:ext>
            </a:extLst>
          </p:cNvPr>
          <p:cNvCxnSpPr/>
          <p:nvPr/>
        </p:nvCxnSpPr>
        <p:spPr>
          <a:xfrm flipV="1">
            <a:off x="7223760" y="3316778"/>
            <a:ext cx="3133898" cy="1255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D1C08A0-7025-4FF8-B97D-390767DC79EE}"/>
              </a:ext>
            </a:extLst>
          </p:cNvPr>
          <p:cNvSpPr txBox="1"/>
          <p:nvPr/>
        </p:nvSpPr>
        <p:spPr>
          <a:xfrm>
            <a:off x="689957" y="2875035"/>
            <a:ext cx="1612669" cy="1477328"/>
          </a:xfrm>
          <a:prstGeom prst="rect">
            <a:avLst/>
          </a:prstGeom>
          <a:noFill/>
        </p:spPr>
        <p:txBody>
          <a:bodyPr wrap="square" rtlCol="0">
            <a:spAutoFit/>
          </a:bodyPr>
          <a:lstStyle/>
          <a:p>
            <a:pPr algn="r"/>
            <a:r>
              <a:rPr lang="en-US" dirty="0"/>
              <a:t>These are the chips with 40uA junctions investigated here</a:t>
            </a:r>
          </a:p>
        </p:txBody>
      </p:sp>
      <p:sp>
        <p:nvSpPr>
          <p:cNvPr id="24" name="TextBox 23">
            <a:extLst>
              <a:ext uri="{FF2B5EF4-FFF2-40B4-BE49-F238E27FC236}">
                <a16:creationId xmlns:a16="http://schemas.microsoft.com/office/drawing/2014/main" id="{0B441D91-1565-4688-96DA-4BCC3CE80C6C}"/>
              </a:ext>
            </a:extLst>
          </p:cNvPr>
          <p:cNvSpPr txBox="1"/>
          <p:nvPr/>
        </p:nvSpPr>
        <p:spPr>
          <a:xfrm>
            <a:off x="10388138" y="2875035"/>
            <a:ext cx="1740131" cy="1477328"/>
          </a:xfrm>
          <a:prstGeom prst="rect">
            <a:avLst/>
          </a:prstGeom>
          <a:noFill/>
        </p:spPr>
        <p:txBody>
          <a:bodyPr wrap="square" rtlCol="0">
            <a:spAutoFit/>
          </a:bodyPr>
          <a:lstStyle/>
          <a:p>
            <a:r>
              <a:rPr lang="en-US" dirty="0"/>
              <a:t>These are the chips with 100uA junctions investigated here</a:t>
            </a:r>
          </a:p>
        </p:txBody>
      </p:sp>
      <p:sp>
        <p:nvSpPr>
          <p:cNvPr id="25" name="TextBox 24">
            <a:extLst>
              <a:ext uri="{FF2B5EF4-FFF2-40B4-BE49-F238E27FC236}">
                <a16:creationId xmlns:a16="http://schemas.microsoft.com/office/drawing/2014/main" id="{9A776CDA-659A-40E3-A341-53992DC0FC6B}"/>
              </a:ext>
            </a:extLst>
          </p:cNvPr>
          <p:cNvSpPr txBox="1"/>
          <p:nvPr/>
        </p:nvSpPr>
        <p:spPr>
          <a:xfrm>
            <a:off x="0" y="24937"/>
            <a:ext cx="3154990" cy="830997"/>
          </a:xfrm>
          <a:prstGeom prst="rect">
            <a:avLst/>
          </a:prstGeom>
          <a:noFill/>
        </p:spPr>
        <p:txBody>
          <a:bodyPr wrap="square" rtlCol="0">
            <a:spAutoFit/>
          </a:bodyPr>
          <a:lstStyle/>
          <a:p>
            <a:r>
              <a:rPr lang="en-US" sz="2400" dirty="0"/>
              <a:t>Investigating cross-wafer variation</a:t>
            </a:r>
          </a:p>
        </p:txBody>
      </p:sp>
    </p:spTree>
    <p:extLst>
      <p:ext uri="{BB962C8B-B14F-4D97-AF65-F5344CB8AC3E}">
        <p14:creationId xmlns:p14="http://schemas.microsoft.com/office/powerpoint/2010/main" val="231517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AD521-99E8-49EC-A970-15216B4C2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725"/>
            <a:ext cx="12192000" cy="6178550"/>
          </a:xfrm>
          <a:prstGeom prst="rect">
            <a:avLst/>
          </a:prstGeom>
        </p:spPr>
      </p:pic>
      <p:sp>
        <p:nvSpPr>
          <p:cNvPr id="4" name="TextBox 3">
            <a:extLst>
              <a:ext uri="{FF2B5EF4-FFF2-40B4-BE49-F238E27FC236}">
                <a16:creationId xmlns:a16="http://schemas.microsoft.com/office/drawing/2014/main" id="{C06D61CD-E0A7-48B8-A037-22018D35FCBC}"/>
              </a:ext>
            </a:extLst>
          </p:cNvPr>
          <p:cNvSpPr txBox="1"/>
          <p:nvPr/>
        </p:nvSpPr>
        <p:spPr>
          <a:xfrm>
            <a:off x="2360815" y="1895302"/>
            <a:ext cx="4754880" cy="646331"/>
          </a:xfrm>
          <a:prstGeom prst="rect">
            <a:avLst/>
          </a:prstGeom>
          <a:noFill/>
        </p:spPr>
        <p:txBody>
          <a:bodyPr wrap="square" rtlCol="0">
            <a:spAutoFit/>
          </a:bodyPr>
          <a:lstStyle/>
          <a:p>
            <a:r>
              <a:rPr lang="en-US" dirty="0"/>
              <a:t>Here is the spatial variation of </a:t>
            </a:r>
            <a:r>
              <a:rPr lang="en-US" dirty="0" err="1"/>
              <a:t>Jc</a:t>
            </a:r>
            <a:r>
              <a:rPr lang="en-US" dirty="0"/>
              <a:t> as measured on five die intended to have 40uA </a:t>
            </a:r>
            <a:r>
              <a:rPr lang="en-US" dirty="0" err="1"/>
              <a:t>Ic</a:t>
            </a:r>
            <a:r>
              <a:rPr lang="en-US" dirty="0"/>
              <a:t> junctions.</a:t>
            </a:r>
          </a:p>
        </p:txBody>
      </p:sp>
    </p:spTree>
    <p:extLst>
      <p:ext uri="{BB962C8B-B14F-4D97-AF65-F5344CB8AC3E}">
        <p14:creationId xmlns:p14="http://schemas.microsoft.com/office/powerpoint/2010/main" val="14702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566</Words>
  <Application>Microsoft Office PowerPoint</Application>
  <PresentationFormat>Widescreen</PresentationFormat>
  <Paragraphs>57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JJ fab/test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 fab/test update</dc:title>
  <dc:creator>Shainline, Jeff (Fed)</dc:creator>
  <cp:lastModifiedBy>Shainline, Jeff (Fed)</cp:lastModifiedBy>
  <cp:revision>5</cp:revision>
  <dcterms:created xsi:type="dcterms:W3CDTF">2019-12-03T20:13:42Z</dcterms:created>
  <dcterms:modified xsi:type="dcterms:W3CDTF">2019-12-03T20:34:09Z</dcterms:modified>
</cp:coreProperties>
</file>