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Roboto" panose="020B0604020202020204" charset="0"/>
      <p:regular r:id="rId34"/>
      <p:bold r:id="rId35"/>
      <p:italic r:id="rId36"/>
      <p:boldItalic r:id="rId37"/>
    </p:embeddedFont>
    <p:embeddedFont>
      <p:font typeface="Roboto Slab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va, Jose A" initials="SJA" lastIdx="4" clrIdx="0">
    <p:extLst>
      <p:ext uri="{19B8F6BF-5375-455C-9EA6-DF929625EA0E}">
        <p15:presenceInfo xmlns:p15="http://schemas.microsoft.com/office/powerpoint/2012/main" userId="Silva, Jose 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859AE7-ADD9-4AE9-8A83-AB23CF0CB2A4}">
  <a:tblStyle styleId="{65859AE7-ADD9-4AE9-8A83-AB23CF0CB2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255C71A-575A-4864-B8D1-A5F7DEEA0F4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53" y="1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1T10:33:11.067" idx="1">
    <p:pos x="10" y="10"/>
    <p:text>That damn blue line in the middle of the slide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1T10:38:33.830" idx="2">
    <p:pos x="10" y="10"/>
    <p:text>Talk through this slower and in more detail, we need to mention who does what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1T10:40:20.562" idx="3">
    <p:pos x="10" y="10"/>
    <p:text>Blurry resolution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1T10:40:39.999" idx="4">
    <p:pos x="10" y="10"/>
    <p:text>Needed to talk about data transmission speed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0fe3b776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0fe3b776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f644b651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f644b651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f644b651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f644b651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8c138e42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8c138e42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f644b651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f644b651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f644b651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f644b651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f644b6515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f644b6515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f644b651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f644b651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f644b6515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f644b6515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f644b6515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f644b6515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f644b651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f644b651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f644b6515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f644b6515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f644b6515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f644b6515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f644b6515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f644b6515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40fe3b776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40fe3b776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f644b6515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f644b6515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f644b6515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f644b6515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f644b6515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f644b6515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f644b6515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f644b6515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f644b6515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f644b6515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f644b6515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f644b6515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f644b651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f644b651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f644b6515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f644b6515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f644b651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f644b651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f644b651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f644b651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f644b651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f644b651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f644b651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f644b651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f644b651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f644b651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f644b651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f644b651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f644b651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f644b651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a.gov/heatislands/climate-change-and-heat-island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460950" y="79550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1.05 Heat Island Mapping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294967295"/>
          </p:nvPr>
        </p:nvSpPr>
        <p:spPr>
          <a:xfrm>
            <a:off x="1633200" y="2348275"/>
            <a:ext cx="5877600" cy="16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Design Review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Sponsor: Texas State Ingram School of Engineering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Faculty Advisor: Dr. Semih Aslan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2275" y="3901875"/>
            <a:ext cx="2081725" cy="11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Subsystem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Owned by Gabriel Montero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9150" y="1271525"/>
            <a:ext cx="5226675" cy="35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73875" y="294300"/>
            <a:ext cx="4909800" cy="5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Subsystem Diagram</a:t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406425" y="840900"/>
            <a:ext cx="4909800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Subsystem owned by: Cameron Muir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116" y="1594003"/>
            <a:ext cx="7533770" cy="26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52008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Subsystem Diagram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87900" y="1368650"/>
            <a:ext cx="83682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Owned by: Jose Silva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275" y="1290250"/>
            <a:ext cx="6033525" cy="34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Chassis Design</a:t>
            </a:r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387900" y="2658725"/>
            <a:ext cx="4755600" cy="20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3D Printed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Dimensions: 87.5 x 77.5 x 41 mm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Friction Fit/Screw Mounting of parts</a:t>
            </a:r>
            <a:endParaRPr sz="1800"/>
          </a:p>
        </p:txBody>
      </p:sp>
      <p:sp>
        <p:nvSpPr>
          <p:cNvPr id="155" name="Google Shape;15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149" y="2062375"/>
            <a:ext cx="3396000" cy="26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6400" y="105249"/>
            <a:ext cx="3063425" cy="23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/>
        </p:nvSpPr>
        <p:spPr>
          <a:xfrm>
            <a:off x="4335950" y="4721075"/>
            <a:ext cx="4203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*Chassis is a work in progress and is not complete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Specific Milestones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165" name="Google Shape;165;p26"/>
          <p:cNvGraphicFramePr/>
          <p:nvPr/>
        </p:nvGraphicFramePr>
        <p:xfrm>
          <a:off x="387900" y="1280175"/>
          <a:ext cx="8368175" cy="3217375"/>
        </p:xfrm>
        <a:graphic>
          <a:graphicData uri="http://schemas.openxmlformats.org/drawingml/2006/table">
            <a:tbl>
              <a:tblPr>
                <a:noFill/>
                <a:tableStyleId>{65859AE7-ADD9-4AE9-8A83-AB23CF0CB2A4}</a:tableStyleId>
              </a:tblPr>
              <a:tblGrid>
                <a:gridCol w="549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Milestone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Start Date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End Date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Preliminary Parts Selection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9/23/20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10/20/20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Materials Ordered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11/11/20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12/2/20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Construction and Testing of D1 Subsystems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11/11/20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12/2/20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Integration of Subsystems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1/25/21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2/29/21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 System Testing 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2/9/21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5/2/21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Senior Design Day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5/2/21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5/3/21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Spec Review</a:t>
            </a: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 Error Handling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Low Battery Level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Unable to connect to Wifi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SD Card Storage Full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SD Card Not Found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Sensor Read Error</a:t>
            </a:r>
            <a:endParaRPr sz="21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 Safety &amp; Security</a:t>
            </a:r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 security issues given the information being collected by the device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Information recorded by the device will be used for public research</a:t>
            </a:r>
            <a:endParaRPr sz="1600"/>
          </a:p>
        </p:txBody>
      </p:sp>
      <p:sp>
        <p:nvSpPr>
          <p:cNvPr id="185" name="Google Shape;18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2.6.1 User Interface</a:t>
            </a:r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Hardware: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Touchscreen Display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Power Button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Software: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Mapping Overlay Web Application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Cloud Storage</a:t>
            </a:r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93" name="Google Shape;193;p30"/>
          <p:cNvGrpSpPr/>
          <p:nvPr/>
        </p:nvGrpSpPr>
        <p:grpSpPr>
          <a:xfrm>
            <a:off x="6428075" y="244425"/>
            <a:ext cx="2561700" cy="1960800"/>
            <a:chOff x="5362975" y="352275"/>
            <a:chExt cx="2561700" cy="1960800"/>
          </a:xfrm>
        </p:grpSpPr>
        <p:sp>
          <p:nvSpPr>
            <p:cNvPr id="194" name="Google Shape;194;p30"/>
            <p:cNvSpPr txBox="1"/>
            <p:nvPr/>
          </p:nvSpPr>
          <p:spPr>
            <a:xfrm>
              <a:off x="5362975" y="352275"/>
              <a:ext cx="2561700" cy="19608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1:25 pm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T: 76 ℉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H: 30 %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" name="Google Shape;195;p30"/>
            <p:cNvSpPr txBox="1"/>
            <p:nvPr/>
          </p:nvSpPr>
          <p:spPr>
            <a:xfrm>
              <a:off x="5591200" y="1239675"/>
              <a:ext cx="2240100" cy="39360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Mapping Overlay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30"/>
            <p:cNvSpPr txBox="1"/>
            <p:nvPr/>
          </p:nvSpPr>
          <p:spPr>
            <a:xfrm>
              <a:off x="5591200" y="1776375"/>
              <a:ext cx="2240100" cy="39360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97" name="Google Shape;197;p30"/>
          <p:cNvPicPr preferRelativeResize="0"/>
          <p:nvPr/>
        </p:nvPicPr>
        <p:blipFill rotWithShape="1">
          <a:blip r:embed="rId3">
            <a:alphaModFix/>
          </a:blip>
          <a:srcRect l="-3029"/>
          <a:stretch/>
        </p:blipFill>
        <p:spPr>
          <a:xfrm>
            <a:off x="4548300" y="2313075"/>
            <a:ext cx="2561700" cy="27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2.6.2 Software Interfaces</a:t>
            </a:r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Arduino IDE - Device code, written in C/C++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AWS Cloud Service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Mapbox Mapping Service - Mapping overlay, written in Javascript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Autodesk Inventor - Chassis Design</a:t>
            </a:r>
            <a:endParaRPr sz="200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We are designing a device to measure the effects of heat islands 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Heat islands are urban areas experiencing warmer temperatures than the surrounding rural areas</a:t>
            </a:r>
            <a:endParaRPr sz="230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2.9 Software Platforms</a:t>
            </a:r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operating system for the Arduino MKR WIFI 1010 will be using Arduino IoT Cloud.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The TFT LCD display will be using Adafruit GFX library for Arduino.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mapping software Mapbox[2] will be used to create the calculations of the data. The software is based in Javascript.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cloud storage software is using Amazon Web Service which will provide a URL compatible with web browsers including: Chrome, Safari, Bing, and Firefox.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211" name="Google Shape;21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2.6.3 Hardware Interfaces</a:t>
            </a:r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TFT LCD with Touchscreen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Arduino MKR Wifi 1010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AM2302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NEO-6M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 SD TF Card Memory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Lithium Ion Polymer Battery</a:t>
            </a:r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2.7 Boundary Conditions &amp; Constraints</a:t>
            </a:r>
            <a:endParaRPr/>
          </a:p>
        </p:txBody>
      </p:sp>
      <p:sp>
        <p:nvSpPr>
          <p:cNvPr id="224" name="Google Shape;224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aphicFrame>
        <p:nvGraphicFramePr>
          <p:cNvPr id="225" name="Google Shape;225;p34"/>
          <p:cNvGraphicFramePr/>
          <p:nvPr/>
        </p:nvGraphicFramePr>
        <p:xfrm>
          <a:off x="1134788" y="137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{1255C71A-575A-4864-B8D1-A5F7DEEA0F48}</a:tableStyleId>
              </a:tblPr>
              <a:tblGrid>
                <a:gridCol w="132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rgbClr val="FFFFFF"/>
                          </a:solidFill>
                        </a:rPr>
                        <a:t>Component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rgbClr val="FFFFFF"/>
                          </a:solidFill>
                        </a:rPr>
                        <a:t>Constraint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rgbClr val="FFFFFF"/>
                          </a:solidFill>
                        </a:rPr>
                        <a:t>Bound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Cost</a:t>
                      </a:r>
                      <a:endParaRPr b="1"/>
                    </a:p>
                  </a:txBody>
                  <a:tcPr marL="63500" marR="63500" marT="63500" marB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Budget</a:t>
                      </a:r>
                      <a:endParaRPr b="1"/>
                    </a:p>
                  </a:txBody>
                  <a:tcPr marL="63500" marR="63500" marT="63500" marB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$100</a:t>
                      </a:r>
                      <a:endParaRPr b="1"/>
                    </a:p>
                  </a:txBody>
                  <a:tcPr marL="63500" marR="63500" marT="63500" marB="635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Chassis</a:t>
                      </a:r>
                      <a:endParaRPr b="1"/>
                    </a:p>
                  </a:txBody>
                  <a:tcPr marL="63500" marR="63500" marT="63500" marB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Design</a:t>
                      </a:r>
                      <a:endParaRPr b="1"/>
                    </a:p>
                  </a:txBody>
                  <a:tcPr marL="63500" marR="63500" marT="63500" marB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5” x 5” x 5”</a:t>
                      </a:r>
                      <a:endParaRPr b="1"/>
                    </a:p>
                  </a:txBody>
                  <a:tcPr marL="63500" marR="63500" marT="63500" marB="635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Weight</a:t>
                      </a:r>
                      <a:endParaRPr b="1"/>
                    </a:p>
                  </a:txBody>
                  <a:tcPr marL="63500" marR="63500" marT="63500" marB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Design</a:t>
                      </a:r>
                      <a:endParaRPr b="1"/>
                    </a:p>
                  </a:txBody>
                  <a:tcPr marL="63500" marR="63500" marT="63500" marB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3 lb</a:t>
                      </a:r>
                      <a:endParaRPr b="1"/>
                    </a:p>
                  </a:txBody>
                  <a:tcPr marL="63500" marR="63500" marT="63500" marB="635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Battery</a:t>
                      </a:r>
                      <a:endParaRPr b="1"/>
                    </a:p>
                  </a:txBody>
                  <a:tcPr marL="63500" marR="63500" marT="63500" marB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Duration</a:t>
                      </a:r>
                      <a:endParaRPr b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3.7V Nominal Voltage</a:t>
                      </a:r>
                      <a:endParaRPr b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2500mAh Current </a:t>
                      </a:r>
                      <a:endParaRPr b="1"/>
                    </a:p>
                  </a:txBody>
                  <a:tcPr marL="63500" marR="63500" marT="63500" marB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4 hours a day</a:t>
                      </a:r>
                      <a:endParaRPr b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3.3V Voltage</a:t>
                      </a:r>
                      <a:endParaRPr b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2500mAh Current </a:t>
                      </a:r>
                      <a:endParaRPr b="1"/>
                    </a:p>
                  </a:txBody>
                  <a:tcPr marL="63500" marR="63500" marT="63500" marB="635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Sensor</a:t>
                      </a:r>
                      <a:endParaRPr b="1"/>
                    </a:p>
                  </a:txBody>
                  <a:tcPr marL="63500" marR="63500" marT="63500" marB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-40 to 80℃ Temperature range</a:t>
                      </a:r>
                      <a:endParaRPr b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0 to 100.0% Humidity</a:t>
                      </a:r>
                      <a:endParaRPr b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3.3V to 5V Voltage</a:t>
                      </a:r>
                      <a:endParaRPr b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2.5mA Current draw</a:t>
                      </a:r>
                      <a:endParaRPr b="1"/>
                    </a:p>
                  </a:txBody>
                  <a:tcPr marL="63500" marR="63500" marT="63500" marB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-20 to 50℃ Temperature range</a:t>
                      </a:r>
                      <a:endParaRPr b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0 to 100.0% Humidity</a:t>
                      </a:r>
                      <a:endParaRPr b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3.3V Voltage</a:t>
                      </a:r>
                      <a:endParaRPr b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2.5mA Current draw</a:t>
                      </a:r>
                      <a:endParaRPr b="1"/>
                    </a:p>
                  </a:txBody>
                  <a:tcPr marL="63500" marR="63500" marT="63500" marB="635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2.7 Boundary Conditions &amp; Constraints Cont.</a:t>
            </a:r>
            <a:endParaRPr/>
          </a:p>
        </p:txBody>
      </p:sp>
      <p:sp>
        <p:nvSpPr>
          <p:cNvPr id="231" name="Google Shape;2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aphicFrame>
        <p:nvGraphicFramePr>
          <p:cNvPr id="232" name="Google Shape;232;p35"/>
          <p:cNvGraphicFramePr/>
          <p:nvPr/>
        </p:nvGraphicFramePr>
        <p:xfrm>
          <a:off x="1134788" y="157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{1255C71A-575A-4864-B8D1-A5F7DEEA0F48}</a:tableStyleId>
              </a:tblPr>
              <a:tblGrid>
                <a:gridCol w="132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rgbClr val="FFFFFF"/>
                          </a:solidFill>
                        </a:rPr>
                        <a:t>Component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rgbClr val="FFFFFF"/>
                          </a:solidFill>
                        </a:rPr>
                        <a:t>Constraint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rgbClr val="FFFFFF"/>
                          </a:solidFill>
                        </a:rPr>
                        <a:t>Bound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Arduino</a:t>
                      </a:r>
                      <a:endParaRPr b="1"/>
                    </a:p>
                  </a:txBody>
                  <a:tcPr marL="63500" marR="63500" marT="63500" marB="6350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 -40 to 85℃ Operating Temperature</a:t>
                      </a:r>
                      <a:endParaRPr sz="1200" b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 3.3V to 5V Voltage</a:t>
                      </a:r>
                      <a:endParaRPr sz="1200" b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 7mA Current per I/O pin</a:t>
                      </a:r>
                      <a:endParaRPr sz="1200" b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 1/2/3 Mbps Data Transfer Speed</a:t>
                      </a:r>
                      <a:endParaRPr sz="1200" b="1"/>
                    </a:p>
                  </a:txBody>
                  <a:tcPr marL="63500" marR="63500" marT="63500" marB="6350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 -20 to 50℃ Operating Temperature</a:t>
                      </a:r>
                      <a:endParaRPr sz="1200" b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 3.3V Voltage</a:t>
                      </a:r>
                      <a:endParaRPr sz="1200" b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 7mA Current per I/O pin</a:t>
                      </a:r>
                      <a:endParaRPr sz="1200" b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 1/2/3 Mbps Data Transfer Speed</a:t>
                      </a:r>
                      <a:endParaRPr sz="1200" b="1"/>
                    </a:p>
                  </a:txBody>
                  <a:tcPr marL="63500" marR="63500" marT="63500" marB="6350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LCD Display</a:t>
                      </a:r>
                      <a:endParaRPr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 Resolution</a:t>
                      </a:r>
                      <a:endParaRPr sz="1200" b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 3.3V to 5V Voltage</a:t>
                      </a:r>
                      <a:endParaRPr sz="1200" b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 150mA Current draw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 240 x 320 pixels</a:t>
                      </a:r>
                      <a:endParaRPr sz="1200" b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 3.3V Voltage</a:t>
                      </a:r>
                      <a:endParaRPr sz="1200" b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 150mA Current draw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MicroSD</a:t>
                      </a:r>
                      <a:endParaRPr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 Capacity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 8 GB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Completion</a:t>
                      </a:r>
                      <a:endParaRPr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 Working Product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 D2 Senior Design Day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2.8 Performance</a:t>
            </a:r>
            <a:endParaRPr/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9" name="Google Shape;23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aphicFrame>
        <p:nvGraphicFramePr>
          <p:cNvPr id="240" name="Google Shape;240;p36"/>
          <p:cNvGraphicFramePr/>
          <p:nvPr/>
        </p:nvGraphicFramePr>
        <p:xfrm>
          <a:off x="100650" y="1306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{65859AE7-ADD9-4AE9-8A83-AB23CF0CB2A4}</a:tableStyleId>
              </a:tblPr>
              <a:tblGrid>
                <a:gridCol w="297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Function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How Tested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Battery Life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3.7V max output, 3.3V Regulated output, 4 Hour minimum battery life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Discharge the battery at maximum current draw and record the time at which performance decreases and eventually powers off.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2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Data Collection- AM 2302 Sensor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Collect and store temperature and humidity values on-board Arduino, 3.3V, 2.5mA current draw, 0.5 Hz sampling rate.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 the device with the sensor connected to the arduino board and extract data to the off-board cloud.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2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Data Collection- NEO-6M GPS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Collect location and store on-board Arduino, 3.3V regulator, 45mA current draw, 1 Hz sampling rate.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 the device with the GPS connected to the arduino board and extract data to the off-board cloud.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2.8 Performance</a:t>
            </a:r>
            <a:endParaRPr/>
          </a:p>
        </p:txBody>
      </p:sp>
      <p:sp>
        <p:nvSpPr>
          <p:cNvPr id="246" name="Google Shape;24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aphicFrame>
        <p:nvGraphicFramePr>
          <p:cNvPr id="247" name="Google Shape;247;p37"/>
          <p:cNvGraphicFramePr/>
          <p:nvPr/>
        </p:nvGraphicFramePr>
        <p:xfrm>
          <a:off x="505250" y="135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{65859AE7-ADD9-4AE9-8A83-AB23CF0CB2A4}</a:tableStyleId>
              </a:tblPr>
              <a:tblGrid>
                <a:gridCol w="26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rgbClr val="FFFFFF"/>
                          </a:solidFill>
                        </a:rPr>
                        <a:t>Function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rgbClr val="FFFFFF"/>
                          </a:solidFill>
                        </a:rPr>
                        <a:t>How Tested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Display</a:t>
                      </a:r>
                      <a:endParaRPr b="1"/>
                    </a:p>
                  </a:txBody>
                  <a:tcPr marL="68575" marR="68575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Display the data recorded, with 2 menu options to reach the mapping overlay and cloud storage. 3.3V regulated voltage, 150mA current draw.</a:t>
                      </a:r>
                      <a:endParaRPr sz="1100"/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Power on the display and provide it with data, and make sure the display provides the desired URL for the map and cloud storage.</a:t>
                      </a:r>
                      <a:endParaRPr sz="1100"/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Map Platforms</a:t>
                      </a:r>
                      <a:endParaRPr b="1"/>
                    </a:p>
                  </a:txBody>
                  <a:tcPr marL="68575" marR="68575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map will be able to be viewed on the following platforms: (a). Web (b). Mobile (includes IOS and Android).</a:t>
                      </a:r>
                      <a:endParaRPr/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When publishing the map, one will use the link given and test it on multiple web browsers and platforms to ensure compatibility</a:t>
                      </a:r>
                      <a:endParaRPr sz="1100"/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Map Refresh Rate</a:t>
                      </a:r>
                      <a:endParaRPr b="1"/>
                    </a:p>
                  </a:txBody>
                  <a:tcPr marL="68575" marR="68575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map will be refreshed with any new data every hour</a:t>
                      </a:r>
                      <a:endParaRPr/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 test this one would create a test .csv file and upload it. Then check if it updates the map every hour. making changes between each hour to see any new data changes.</a:t>
                      </a:r>
                      <a:endParaRPr sz="1100"/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2.10 Service, Support, &amp; Maintenance</a:t>
            </a:r>
            <a:endParaRPr/>
          </a:p>
        </p:txBody>
      </p:sp>
      <p:sp>
        <p:nvSpPr>
          <p:cNvPr id="253" name="Google Shape;253;p3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 - Can provide support through the use of warning messages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Chassis - Can be opened, all components will be installed with screws or friction fit for easy replacement and maintenance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Battery - Detachable (if needed) for replacement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- Any software updates will be made for the user to download via Github</a:t>
            </a:r>
            <a:endParaRPr/>
          </a:p>
        </p:txBody>
      </p:sp>
      <p:sp>
        <p:nvSpPr>
          <p:cNvPr id="254" name="Google Shape;25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2.11 Expandability</a:t>
            </a:r>
            <a:endParaRPr/>
          </a:p>
        </p:txBody>
      </p:sp>
      <p:sp>
        <p:nvSpPr>
          <p:cNvPr id="260" name="Google Shape;260;p3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Chassis Color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Storage Capacity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of devices connected to a cloud service</a:t>
            </a:r>
            <a:endParaRPr/>
          </a:p>
        </p:txBody>
      </p:sp>
      <p:sp>
        <p:nvSpPr>
          <p:cNvPr id="261" name="Google Shape;26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Concerns</a:t>
            </a:r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Low Power Mode of Device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Waterproofing of Display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Costs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Error Handling of Data Transmission</a:t>
            </a:r>
            <a:endParaRPr sz="2000"/>
          </a:p>
        </p:txBody>
      </p:sp>
      <p:sp>
        <p:nvSpPr>
          <p:cNvPr id="268" name="Google Shape;26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Tasks - D2</a:t>
            </a:r>
            <a:endParaRPr/>
          </a:p>
        </p:txBody>
      </p:sp>
      <p:sp>
        <p:nvSpPr>
          <p:cNvPr id="274" name="Google Shape;274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275" name="Google Shape;275;p41"/>
          <p:cNvGraphicFramePr/>
          <p:nvPr/>
        </p:nvGraphicFramePr>
        <p:xfrm>
          <a:off x="387900" y="128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{65859AE7-ADD9-4AE9-8A83-AB23CF0CB2A4}</a:tableStyleId>
              </a:tblPr>
              <a:tblGrid>
                <a:gridCol w="198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Subsystem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Task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 system longevity testing, recharge rate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Collection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 testing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Mapping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Coding mapping overlay calculation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Storage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Coding storage management of data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Display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Design, Implement Testing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past 20 years the EPA has noticed increased heat in 48 states setting new records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Increased temperature can lead to a rise in heat related diseases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Between 1979 to 2010 there’s been an estimated 8,000 deaths contributed to heat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81" name="Google Shape;281;p4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to the following people: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Sponsor: Mr. Lee Hinkle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Faculty Advisor: Dr. Semih Aslan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D2 Team: 2.06</a:t>
            </a:r>
            <a:endParaRPr/>
          </a:p>
        </p:txBody>
      </p:sp>
      <p:sp>
        <p:nvSpPr>
          <p:cNvPr id="282" name="Google Shape;282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283" name="Google Shape;28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6638" y="3368450"/>
            <a:ext cx="2698650" cy="154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5525" y="1262525"/>
            <a:ext cx="1880875" cy="17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report by the Environmental Protection Agency on heat islands and climate change accessed online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https://www.epa.gov/heatislands/climate-change-and-heat-islands</a:t>
            </a:r>
            <a:r>
              <a:rPr lang="en"/>
              <a:t> November 7, 2020</a:t>
            </a:r>
            <a:endParaRPr/>
          </a:p>
        </p:txBody>
      </p:sp>
      <p:sp>
        <p:nvSpPr>
          <p:cNvPr id="291" name="Google Shape;29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 handheld device that can: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Record temperature, humidity, location and time for a min 4 hrs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recorded data on device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location of recorded data on a web application map overlay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 data on local SD card and cloud storage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Stretch goal: record sunlight data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Block Diagram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175" y="1265900"/>
            <a:ext cx="6129636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&amp; Responsibilities</a:t>
            </a:r>
            <a:endParaRPr/>
          </a:p>
        </p:txBody>
      </p:sp>
      <p:graphicFrame>
        <p:nvGraphicFramePr>
          <p:cNvPr id="100" name="Google Shape;100;p18"/>
          <p:cNvGraphicFramePr/>
          <p:nvPr/>
        </p:nvGraphicFramePr>
        <p:xfrm>
          <a:off x="454300" y="1619250"/>
          <a:ext cx="7613550" cy="2276375"/>
        </p:xfrm>
        <a:graphic>
          <a:graphicData uri="http://schemas.openxmlformats.org/drawingml/2006/table">
            <a:tbl>
              <a:tblPr>
                <a:noFill/>
                <a:tableStyleId>{65859AE7-ADD9-4AE9-8A83-AB23CF0CB2A4}</a:tableStyleId>
              </a:tblPr>
              <a:tblGrid>
                <a:gridCol w="12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Member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Role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Jose</a:t>
                      </a:r>
                      <a:endParaRPr sz="1000"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Onboard Display</a:t>
                      </a:r>
                      <a:endParaRPr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Andrew</a:t>
                      </a:r>
                      <a:endParaRPr sz="1000"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 System, Data Collection</a:t>
                      </a:r>
                      <a:endParaRPr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Cameron</a:t>
                      </a:r>
                      <a:endParaRPr sz="1000"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Chassis, Mapping Overlay</a:t>
                      </a:r>
                      <a:endParaRPr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Gabriel</a:t>
                      </a:r>
                      <a:endParaRPr sz="1000"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 and Cloud Storage</a:t>
                      </a:r>
                      <a:endParaRPr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108" name="Google Shape;108;p19"/>
          <p:cNvGraphicFramePr/>
          <p:nvPr/>
        </p:nvGraphicFramePr>
        <p:xfrm>
          <a:off x="387900" y="1280175"/>
          <a:ext cx="8368200" cy="3677000"/>
        </p:xfrm>
        <a:graphic>
          <a:graphicData uri="http://schemas.openxmlformats.org/drawingml/2006/table">
            <a:tbl>
              <a:tblPr>
                <a:noFill/>
                <a:tableStyleId>{65859AE7-ADD9-4AE9-8A83-AB23CF0CB2A4}</a:tableStyleId>
              </a:tblPr>
              <a:tblGrid>
                <a:gridCol w="663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Deliverable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DRI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Collection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Andrew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Battery Power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Andrew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Chassis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Cameron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Mapping Overlay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Cameron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Cloud Storage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Gabriel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 Storage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Gabriel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Touchscreen Display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Subsystem Diagram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Owned by Andrew Flores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950" y="2142237"/>
            <a:ext cx="6843122" cy="24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Subsystem Diagram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Owned by Andrew Flores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600" y="1594025"/>
            <a:ext cx="5662388" cy="29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1246</Words>
  <Application>Microsoft Office PowerPoint</Application>
  <PresentationFormat>On-screen Show (16:9)</PresentationFormat>
  <Paragraphs>270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Roboto</vt:lpstr>
      <vt:lpstr>Roboto Slab</vt:lpstr>
      <vt:lpstr>Marina</vt:lpstr>
      <vt:lpstr>1.05 Heat Island Mapping</vt:lpstr>
      <vt:lpstr>Project Overview</vt:lpstr>
      <vt:lpstr>Problem Statement</vt:lpstr>
      <vt:lpstr>Project Goals</vt:lpstr>
      <vt:lpstr>General Block Diagram</vt:lpstr>
      <vt:lpstr>Roles &amp; Responsibilities</vt:lpstr>
      <vt:lpstr>Project Deliverables</vt:lpstr>
      <vt:lpstr>Power Subsystem Diagram</vt:lpstr>
      <vt:lpstr>Data Collection Subsystem Diagram</vt:lpstr>
      <vt:lpstr>Storage Subsystem</vt:lpstr>
      <vt:lpstr>Mapping Subsystem Diagram</vt:lpstr>
      <vt:lpstr>Display Subsystem Diagram</vt:lpstr>
      <vt:lpstr>Chassis Design</vt:lpstr>
      <vt:lpstr>Project Specific Milestones</vt:lpstr>
      <vt:lpstr>Functional Spec Review</vt:lpstr>
      <vt:lpstr>2.3 Error Handling</vt:lpstr>
      <vt:lpstr>2.4 Safety &amp; Security</vt:lpstr>
      <vt:lpstr>2.6.1 User Interface</vt:lpstr>
      <vt:lpstr>2.6.2 Software Interfaces</vt:lpstr>
      <vt:lpstr>2.9 Software Platforms</vt:lpstr>
      <vt:lpstr>2.6.3 Hardware Interfaces</vt:lpstr>
      <vt:lpstr>2.7 Boundary Conditions &amp; Constraints</vt:lpstr>
      <vt:lpstr>2.7 Boundary Conditions &amp; Constraints Cont.</vt:lpstr>
      <vt:lpstr>2.8 Performance</vt:lpstr>
      <vt:lpstr>2.8 Performance</vt:lpstr>
      <vt:lpstr>2.10 Service, Support, &amp; Maintenance</vt:lpstr>
      <vt:lpstr>2.11 Expandability</vt:lpstr>
      <vt:lpstr>Challenges and Concerns</vt:lpstr>
      <vt:lpstr>Future Tasks - D2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1.05 Heat Island Mapping</dc:title>
  <dc:creator>Jose Silva</dc:creator>
  <cp:lastModifiedBy>Silva, Jose A</cp:lastModifiedBy>
  <cp:revision>2</cp:revision>
  <dcterms:modified xsi:type="dcterms:W3CDTF">2020-11-11T18:14:15Z</dcterms:modified>
</cp:coreProperties>
</file>