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5" r:id="rId5"/>
    <p:sldId id="294" r:id="rId6"/>
    <p:sldId id="316" r:id="rId7"/>
    <p:sldId id="328" r:id="rId8"/>
    <p:sldId id="329" r:id="rId9"/>
    <p:sldId id="330" r:id="rId10"/>
    <p:sldId id="317" r:id="rId11"/>
    <p:sldId id="337" r:id="rId12"/>
    <p:sldId id="327" r:id="rId13"/>
    <p:sldId id="331" r:id="rId14"/>
    <p:sldId id="335" r:id="rId15"/>
    <p:sldId id="332" r:id="rId16"/>
    <p:sldId id="333" r:id="rId17"/>
    <p:sldId id="318" r:id="rId18"/>
    <p:sldId id="338" r:id="rId19"/>
    <p:sldId id="262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964B6-ED3D-4ECF-B376-8DFF380A6422}" v="2" dt="2025-01-13T06:00:45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ída Villamar Gallardo" userId="357b74a2be48bbcd" providerId="LiveId" clId="{E118C183-47B1-46E9-B3E7-7445C0A8272B}"/>
    <pc:docChg chg="undo custSel modSld">
      <pc:chgData name="Aída Villamar Gallardo" userId="357b74a2be48bbcd" providerId="LiveId" clId="{E118C183-47B1-46E9-B3E7-7445C0A8272B}" dt="2024-05-15T02:56:24.059" v="63"/>
      <pc:docMkLst>
        <pc:docMk/>
      </pc:docMkLst>
      <pc:sldChg chg="modSp mod">
        <pc:chgData name="Aída Villamar Gallardo" userId="357b74a2be48bbcd" providerId="LiveId" clId="{E118C183-47B1-46E9-B3E7-7445C0A8272B}" dt="2024-05-15T02:56:18.979" v="62" actId="1076"/>
        <pc:sldMkLst>
          <pc:docMk/>
          <pc:sldMk cId="2776813002" sldId="265"/>
        </pc:sldMkLst>
      </pc:sldChg>
      <pc:sldChg chg="addSp delSp modSp mod">
        <pc:chgData name="Aída Villamar Gallardo" userId="357b74a2be48bbcd" providerId="LiveId" clId="{E118C183-47B1-46E9-B3E7-7445C0A8272B}" dt="2024-05-15T02:56:24.059" v="63"/>
        <pc:sldMkLst>
          <pc:docMk/>
          <pc:sldMk cId="1156060548" sldId="334"/>
        </pc:sldMkLst>
      </pc:sldChg>
    </pc:docChg>
  </pc:docChgLst>
  <pc:docChgLst>
    <pc:chgData name="Aída Villamar Gallardo" userId="357b74a2be48bbcd" providerId="LiveId" clId="{788964B6-ED3D-4ECF-B376-8DFF380A6422}"/>
    <pc:docChg chg="undo custSel modSld">
      <pc:chgData name="Aída Villamar Gallardo" userId="357b74a2be48bbcd" providerId="LiveId" clId="{788964B6-ED3D-4ECF-B376-8DFF380A6422}" dt="2025-01-13T06:01:48.479" v="158" actId="20577"/>
      <pc:docMkLst>
        <pc:docMk/>
      </pc:docMkLst>
      <pc:sldChg chg="addSp delSp modSp mod">
        <pc:chgData name="Aída Villamar Gallardo" userId="357b74a2be48bbcd" providerId="LiveId" clId="{788964B6-ED3D-4ECF-B376-8DFF380A6422}" dt="2025-01-13T06:00:45.079" v="85"/>
        <pc:sldMkLst>
          <pc:docMk/>
          <pc:sldMk cId="304077421" sldId="327"/>
        </pc:sldMkLst>
        <pc:graphicFrameChg chg="add del mod modGraphic">
          <ac:chgData name="Aída Villamar Gallardo" userId="357b74a2be48bbcd" providerId="LiveId" clId="{788964B6-ED3D-4ECF-B376-8DFF380A6422}" dt="2025-01-13T06:00:35.641" v="84" actId="478"/>
          <ac:graphicFrameMkLst>
            <pc:docMk/>
            <pc:sldMk cId="304077421" sldId="327"/>
            <ac:graphicFrameMk id="2" creationId="{B98A3329-3C2E-8F5E-058C-29601356B925}"/>
          </ac:graphicFrameMkLst>
        </pc:graphicFrameChg>
        <pc:graphicFrameChg chg="add mod">
          <ac:chgData name="Aída Villamar Gallardo" userId="357b74a2be48bbcd" providerId="LiveId" clId="{788964B6-ED3D-4ECF-B376-8DFF380A6422}" dt="2025-01-13T06:00:45.079" v="85"/>
          <ac:graphicFrameMkLst>
            <pc:docMk/>
            <pc:sldMk cId="304077421" sldId="327"/>
            <ac:graphicFrameMk id="3" creationId="{BD92A5F3-B5C6-461B-B74B-F572E9FA1519}"/>
          </ac:graphicFrameMkLst>
        </pc:graphicFrameChg>
      </pc:sldChg>
      <pc:sldChg chg="addSp modSp mod">
        <pc:chgData name="Aída Villamar Gallardo" userId="357b74a2be48bbcd" providerId="LiveId" clId="{788964B6-ED3D-4ECF-B376-8DFF380A6422}" dt="2025-01-13T06:00:18.901" v="83" actId="12385"/>
        <pc:sldMkLst>
          <pc:docMk/>
          <pc:sldMk cId="1017353890" sldId="331"/>
        </pc:sldMkLst>
        <pc:graphicFrameChg chg="add mod modGraphic">
          <ac:chgData name="Aída Villamar Gallardo" userId="357b74a2be48bbcd" providerId="LiveId" clId="{788964B6-ED3D-4ECF-B376-8DFF380A6422}" dt="2025-01-13T06:00:18.901" v="83" actId="12385"/>
          <ac:graphicFrameMkLst>
            <pc:docMk/>
            <pc:sldMk cId="1017353890" sldId="331"/>
            <ac:graphicFrameMk id="2" creationId="{26816D39-CFF6-1F31-DCE1-3AF5520D6C74}"/>
          </ac:graphicFrameMkLst>
        </pc:graphicFrameChg>
      </pc:sldChg>
      <pc:sldChg chg="modSp mod">
        <pc:chgData name="Aída Villamar Gallardo" userId="357b74a2be48bbcd" providerId="LiveId" clId="{788964B6-ED3D-4ECF-B376-8DFF380A6422}" dt="2025-01-13T06:01:48.479" v="158" actId="20577"/>
        <pc:sldMkLst>
          <pc:docMk/>
          <pc:sldMk cId="612201530" sldId="335"/>
        </pc:sldMkLst>
        <pc:spChg chg="mod">
          <ac:chgData name="Aída Villamar Gallardo" userId="357b74a2be48bbcd" providerId="LiveId" clId="{788964B6-ED3D-4ECF-B376-8DFF380A6422}" dt="2025-01-13T06:01:48.479" v="158" actId="20577"/>
          <ac:spMkLst>
            <pc:docMk/>
            <pc:sldMk cId="612201530" sldId="335"/>
            <ac:spMk id="7" creationId="{3921C715-32F8-B700-6507-4045B4712F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DE7FC-17D1-49DE-AC2F-03193F2DB9A4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9F8D-912A-4810-886B-A5175ABCD94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43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E6BEA-2D9D-4BF3-947B-64046A75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B83BDC-AB9C-4835-BA0D-CBA60BE1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1B367-8645-4707-83E0-A4599FF4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8F201-F713-43FF-979B-1394BD4A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A397E-E738-4B14-8F51-F8E897CA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696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FFDE-A2C1-499B-A639-35602782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71B62F-B345-45CF-B4BD-AB5CCC35D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C4078-2284-4BF9-A13A-4088098F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10896-E5A3-4BB2-8DC1-7676B28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16239-5399-4940-A830-460029F8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65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EC8224-CF49-4C93-846B-09203D13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27E0DF-2EFF-4316-B7E7-65C2B9B1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4964E-BB80-4A7C-94FB-DF655887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9479E-FE9D-46F1-BAD7-A2F975C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62E92-6BCD-442D-9A31-58AA285D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90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1AD9-93B2-4DC8-ACA4-AE3F12DE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D13CF-2335-46B2-BF84-4A29E4AB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670B3-C5BD-4277-8A83-8D6BC07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E21F1-D248-46AD-9FB6-9A2FF656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BCB31-2324-4F63-8FFF-E48866C6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EE92-C0FC-4139-B836-619382B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08E06-FFFB-422D-B8C7-C8C7A3DF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C7C8-58A2-4AA3-844A-0CFA2F7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0E2F-44FE-47E4-97BC-197F148F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4E5F0-ECF6-422F-8EC9-2E7F63EB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96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EED0-736A-4EA9-91A1-E5D59FCF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082CE-FC93-434B-A1BD-DE77BEC57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9DCA79-E5A9-41DE-B7BF-D31F8C1D6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2AC8D4-19FC-4C3F-86F5-29C00579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6E8219-C0A1-4ACA-AB2C-12D14206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E51D7F-BEE2-472C-B756-294BC006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89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418D6-CB03-4C97-807C-AFFE511B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F5FB5D-6AD0-47EB-B0E9-9CCA3522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10066-CCE7-432B-987F-87C14C1A6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B83986-DDD6-44C1-B4C7-9ECA4F2DD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7DD1F1-16B4-4DA9-BD4B-CF8127BAA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207419-408E-4210-BBA7-B2DD8F6D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2F961-A1E6-4107-B6C5-DA4EFA05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C0DA3-DF72-4576-B0D4-18E86496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06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E8699-AEF1-4D67-A780-33952A29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D30B0-B741-48FF-AD41-6D9B135B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579839-61DE-42D7-8012-7750486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84A444-BD03-42E7-BC79-3366182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81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CA49BD-FDDB-4F93-A16E-83BB112F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32CB1B-DD50-4508-9010-8EC8DB32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A1B60E-97A9-42BF-8D8B-F38FC8F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04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A6D64-9F64-4924-88FC-04A81673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96553-2B43-419B-A003-748AA9AC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19A351-E7FB-4F41-BFFB-D9CBA8E7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C6409-7E60-4ABF-BFFF-40F42B2A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FE4F4-2DB5-4933-8317-25A9C2DF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D562F7-9145-46E7-ADB1-040A7E1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74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2FA45-1276-4F4B-81A7-7497DB8E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7663E3-54C4-45F7-8F34-9D51DBC7F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0A7FD-20B4-430A-AACC-206EA341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79020-4267-47CC-925E-ED612062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9B544A-7536-4BC6-B1F3-EEF532DB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17F95C-B5ED-42E0-AD68-28AAD44E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79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47AEA1-7C5D-49A2-892D-A1EA0C71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AE86C-CD1B-43E0-AAB7-53822C9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E4567-6874-4998-92EC-CFBA75F5D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356F1-9A76-4818-8655-3CBF2C6F4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482DF-EFE1-4EE2-B642-30571E4BD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67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6FA2DCA0-8EEB-2133-A0E8-AC8E1DA5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9" r="9" b="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7E43567-B2ED-9AD0-CD41-BC35B4D35D0A}"/>
              </a:ext>
            </a:extLst>
          </p:cNvPr>
          <p:cNvSpPr/>
          <p:nvPr/>
        </p:nvSpPr>
        <p:spPr>
          <a:xfrm>
            <a:off x="0" y="-1921"/>
            <a:ext cx="12192000" cy="6857999"/>
          </a:xfrm>
          <a:prstGeom prst="rect">
            <a:avLst/>
          </a:prstGeom>
          <a:solidFill>
            <a:srgbClr val="00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C64BF2-4396-3019-E3DE-BF2D2347929D}"/>
              </a:ext>
            </a:extLst>
          </p:cNvPr>
          <p:cNvSpPr txBox="1">
            <a:spLocks/>
          </p:cNvSpPr>
          <p:nvPr/>
        </p:nvSpPr>
        <p:spPr>
          <a:xfrm>
            <a:off x="2071007" y="1806849"/>
            <a:ext cx="7315201" cy="1186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>
                <a:solidFill>
                  <a:schemeClr val="bg1"/>
                </a:solidFill>
                <a:latin typeface="+mn-lt"/>
              </a:rPr>
              <a:t>SGRRHH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7D7B0A-4780-85A8-AFC5-7AA32D3B109E}"/>
              </a:ext>
            </a:extLst>
          </p:cNvPr>
          <p:cNvSpPr txBox="1">
            <a:spLocks/>
          </p:cNvSpPr>
          <p:nvPr/>
        </p:nvSpPr>
        <p:spPr>
          <a:xfrm>
            <a:off x="1551367" y="3064093"/>
            <a:ext cx="8354479" cy="118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solidFill>
                  <a:schemeClr val="bg1"/>
                </a:solidFill>
              </a:rPr>
              <a:t>Proyecto de Titulación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7D96054-C1B1-9C9B-C15A-348ADB20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105" y="240248"/>
            <a:ext cx="3021678" cy="763602"/>
          </a:xfrm>
          <a:prstGeom prst="rect">
            <a:avLst/>
          </a:prstGeom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3931EB5-A13F-2159-C021-4CF79909E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5" y="5687985"/>
            <a:ext cx="2121057" cy="737569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4AC98A-07EE-CD54-40E7-50D85538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78" y="6240888"/>
            <a:ext cx="1259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Enero 2025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693713E-1217-4DF3-8F0B-344B1BE7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41" y="4733878"/>
            <a:ext cx="52532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NOMBRE ESTUDIANTE: </a:t>
            </a:r>
            <a:r>
              <a:rPr lang="es-ES" sz="1600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Jonathan Solano Freire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CARRERA: Técnico en Informática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SEDE: CED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PROFESOR DEL MÓDULO: Nicolás Andrés Sotelo Silva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68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Requerimientos No Funcionales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6816D39-CFF6-1F31-DCE1-3AF5520D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7213"/>
              </p:ext>
            </p:extLst>
          </p:nvPr>
        </p:nvGraphicFramePr>
        <p:xfrm>
          <a:off x="531182" y="1653082"/>
          <a:ext cx="11117968" cy="43253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94825">
                  <a:extLst>
                    <a:ext uri="{9D8B030D-6E8A-4147-A177-3AD203B41FA5}">
                      <a16:colId xmlns:a16="http://schemas.microsoft.com/office/drawing/2014/main" val="3316921318"/>
                    </a:ext>
                  </a:extLst>
                </a:gridCol>
                <a:gridCol w="2002736">
                  <a:extLst>
                    <a:ext uri="{9D8B030D-6E8A-4147-A177-3AD203B41FA5}">
                      <a16:colId xmlns:a16="http://schemas.microsoft.com/office/drawing/2014/main" val="2372827922"/>
                    </a:ext>
                  </a:extLst>
                </a:gridCol>
                <a:gridCol w="7320407">
                  <a:extLst>
                    <a:ext uri="{9D8B030D-6E8A-4147-A177-3AD203B41FA5}">
                      <a16:colId xmlns:a16="http://schemas.microsoft.com/office/drawing/2014/main" val="3808882583"/>
                    </a:ext>
                  </a:extLst>
                </a:gridCol>
              </a:tblGrid>
              <a:tr h="52547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 REQUERIMIENTO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887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RNF-1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Desempeño</a:t>
                      </a:r>
                      <a:endParaRPr lang="es-CL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Tiempo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respuesta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3s,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entorno local y hasta 5 segundos al acceder de forma remota a través de internet.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540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RNF-2</a:t>
                      </a:r>
                      <a:endParaRPr kumimoji="0" lang="es-C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Escalabilidad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Futuras funcionalidades (ejemplo, API REST, notificaciones por correo, integración </a:t>
                      </a:r>
                      <a:r>
                        <a:rPr lang="es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nuevos tipos de documentos o usuarios).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8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RNF-3</a:t>
                      </a:r>
                      <a:endParaRPr kumimoji="0" lang="es-C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Seguridad</a:t>
                      </a:r>
                      <a:endParaRPr lang="es-CL" sz="16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Protocolo HTTPS (SSL), acceso por roles, Validación de datos</a:t>
                      </a:r>
                      <a:r>
                        <a:rPr lang="es-E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CL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90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RNF-4</a:t>
                      </a:r>
                      <a:endParaRPr kumimoji="0" lang="es-C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Disponibilidad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99.5%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enero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diciembre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810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RNF-5</a:t>
                      </a:r>
                      <a:endParaRPr kumimoji="0" lang="es-C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Mantenibilidad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modular y documentado para facilitar futuras mejoras, corrección de errores o ampliaciones del sistema.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43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RNF-6</a:t>
                      </a:r>
                      <a:endParaRPr kumimoji="0" lang="es-C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Usabilidad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Interfaz intuitiva, sin conocimientos técnicos avanzados, diseño responsive, accesible desde PC, notebook o dispositivos móviles.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39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RNF-7</a:t>
                      </a:r>
                      <a:endParaRPr kumimoji="0" lang="es-C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Compatibilidad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Chrome, Firefox, Edge u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mobile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31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RNF-8</a:t>
                      </a:r>
                      <a:endParaRPr kumimoji="0" lang="es-CL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técnico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Resolución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incidentes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48 horas</a:t>
                      </a:r>
                      <a:endParaRPr lang="es-C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78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5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Modelo Relacional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9DAD14-A442-49F2-BABF-AC626C17EAA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64343" y="1908393"/>
            <a:ext cx="8563428" cy="44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0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Aspectos de Implementación</a:t>
            </a:r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82341BE7-DDBD-D724-067C-64CFD695D0B7}"/>
              </a:ext>
            </a:extLst>
          </p:cNvPr>
          <p:cNvSpPr txBox="1"/>
          <p:nvPr/>
        </p:nvSpPr>
        <p:spPr>
          <a:xfrm>
            <a:off x="465868" y="2001104"/>
            <a:ext cx="10373038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17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Arquitectura:</a:t>
            </a:r>
          </a:p>
          <a:p>
            <a:pPr algn="just">
              <a:spcAft>
                <a:spcPts val="600"/>
              </a:spcAft>
            </a:pP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 cliente-servidor modular con separación de </a:t>
            </a:r>
            <a:r>
              <a:rPr lang="es-ES" sz="17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(Node.js + Express) y </a:t>
            </a:r>
            <a:r>
              <a:rPr lang="es-ES" sz="17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(HTML, CSS, JavaScript).</a:t>
            </a:r>
          </a:p>
          <a:p>
            <a:pPr algn="just">
              <a:spcAft>
                <a:spcPts val="600"/>
              </a:spcAft>
            </a:pPr>
            <a:endParaRPr lang="es-ES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s-ES" sz="17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Tecnologías:</a:t>
            </a:r>
          </a:p>
          <a:p>
            <a:pPr algn="just">
              <a:spcAft>
                <a:spcPts val="600"/>
              </a:spcAft>
            </a:pP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Node.js, Express, MySQL, HTML, CSS, JavaScript clásico.</a:t>
            </a:r>
          </a:p>
          <a:p>
            <a:pPr algn="just">
              <a:spcAft>
                <a:spcPts val="600"/>
              </a:spcAft>
            </a:pPr>
            <a:endParaRPr lang="es-ES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s-ES" sz="17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Despliegue:</a:t>
            </a:r>
          </a:p>
          <a:p>
            <a:pPr algn="just">
              <a:spcAft>
                <a:spcPts val="600"/>
              </a:spcAft>
            </a:pP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Ubuntu Server con </a:t>
            </a:r>
            <a:r>
              <a:rPr lang="es-ES" sz="17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como proxy inverso, certificado SSL activo y acceso remoto a través de DDNS (No-IP).</a:t>
            </a:r>
          </a:p>
          <a:p>
            <a:pPr algn="just">
              <a:spcAft>
                <a:spcPts val="600"/>
              </a:spcAft>
            </a:pPr>
            <a:endParaRPr lang="es-ES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s-ES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Aspectos de Implementación</a:t>
            </a:r>
          </a:p>
        </p:txBody>
      </p:sp>
      <p:sp>
        <p:nvSpPr>
          <p:cNvPr id="8" name="CuadroTexto 2">
            <a:extLst>
              <a:ext uri="{FF2B5EF4-FFF2-40B4-BE49-F238E27FC236}">
                <a16:creationId xmlns:a16="http://schemas.microsoft.com/office/drawing/2014/main" id="{E6C85AF3-3BBE-07F1-0EC2-3D6E63F4918D}"/>
              </a:ext>
            </a:extLst>
          </p:cNvPr>
          <p:cNvSpPr txBox="1"/>
          <p:nvPr/>
        </p:nvSpPr>
        <p:spPr>
          <a:xfrm>
            <a:off x="465868" y="2001104"/>
            <a:ext cx="10373038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17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Seguridad:</a:t>
            </a:r>
          </a:p>
          <a:p>
            <a:pPr algn="just">
              <a:spcAft>
                <a:spcPts val="600"/>
              </a:spcAft>
            </a:pP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de acceso por rol, validaciones de datos en </a:t>
            </a:r>
            <a:r>
              <a:rPr lang="es-ES" sz="17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17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paneles separados para cada perfil, transmisión segura mediante HTTPS.</a:t>
            </a:r>
          </a:p>
          <a:p>
            <a:pPr algn="just">
              <a:spcAft>
                <a:spcPts val="600"/>
              </a:spcAft>
            </a:pP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(Como mejora futura: cifrado de contraseñas con </a:t>
            </a:r>
            <a:r>
              <a:rPr lang="es-ES" sz="17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restricción de descargas por autenticación.)</a:t>
            </a:r>
          </a:p>
          <a:p>
            <a:pPr algn="just">
              <a:spcAft>
                <a:spcPts val="600"/>
              </a:spcAft>
            </a:pPr>
            <a:endParaRPr lang="es-ES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s-ES" sz="17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Escalabilidad:</a:t>
            </a:r>
          </a:p>
          <a:p>
            <a:pPr algn="just">
              <a:spcAft>
                <a:spcPts val="600"/>
              </a:spcAft>
            </a:pP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 modular y organizado, preparado para agregar nuevas funcionalidades o integrar una API REST en el futuro.</a:t>
            </a:r>
          </a:p>
          <a:p>
            <a:pPr algn="just">
              <a:spcAft>
                <a:spcPts val="600"/>
              </a:spcAft>
            </a:pPr>
            <a:endParaRPr lang="es-ES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s-ES" sz="17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Herramientas de gestión:</a:t>
            </a:r>
          </a:p>
          <a:p>
            <a:pPr algn="just">
              <a:spcAft>
                <a:spcPts val="600"/>
              </a:spcAft>
            </a:pP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es-ES" sz="17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edición y gestión de código fuente.</a:t>
            </a:r>
            <a:endParaRPr lang="en-US" sz="17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sz="17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0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Conclusiones</a:t>
            </a:r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F868EC0A-E95F-F197-34F5-8F0B4DA52DE1}"/>
              </a:ext>
            </a:extLst>
          </p:cNvPr>
          <p:cNvSpPr txBox="1"/>
          <p:nvPr/>
        </p:nvSpPr>
        <p:spPr>
          <a:xfrm>
            <a:off x="531181" y="1835596"/>
            <a:ext cx="10877047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Reducción de tiempos de gestión: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Procesos que antes tomaban días se resuelven ahora en minutos gracias a la digitalización.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Cero incidentes críticos: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Durante las pruebas no se presentaron errores que afectaran la funcionalidad principal del sistema.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Tecnologías seguras y pertinentes: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 de Node.js, Express, MySQL, </a:t>
            </a:r>
            <a:r>
              <a:rPr lang="es-E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certificados SSL, cumpliendo con los requisitos de seguridad y escalabilidad del proyecto.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Aprendizaje en integración y despliegue: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Experiencia real en integración de </a:t>
            </a:r>
            <a:r>
              <a:rPr lang="es-E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base de datos y servicios de publicación en la nube (Ubuntu Server, DDNS).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para futuras mejoras: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sistema quedó preparado para incorporar nuevas funciones y mejores prácticas, como cifrado de contraseñas, autenticación avanzada y notificaciones automáticas.</a:t>
            </a:r>
            <a:endParaRPr lang="es-CL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s-CL" sz="17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6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8968B-EC12-22F5-0BF4-39A0AFB57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0F626F65-7C43-3720-9A62-B64FF443E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9" r="9" b="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B162348-CE0E-B025-CC91-5FFECC1FBB2C}"/>
              </a:ext>
            </a:extLst>
          </p:cNvPr>
          <p:cNvSpPr/>
          <p:nvPr/>
        </p:nvSpPr>
        <p:spPr>
          <a:xfrm>
            <a:off x="-20" y="-1"/>
            <a:ext cx="12192000" cy="6857999"/>
          </a:xfrm>
          <a:prstGeom prst="rect">
            <a:avLst/>
          </a:prstGeom>
          <a:solidFill>
            <a:srgbClr val="00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1720087-7E3D-8EFA-42BC-B6A26E04934F}"/>
              </a:ext>
            </a:extLst>
          </p:cNvPr>
          <p:cNvSpPr txBox="1">
            <a:spLocks/>
          </p:cNvSpPr>
          <p:nvPr/>
        </p:nvSpPr>
        <p:spPr>
          <a:xfrm>
            <a:off x="2071007" y="1806849"/>
            <a:ext cx="7315201" cy="1186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>
                <a:solidFill>
                  <a:schemeClr val="bg1"/>
                </a:solidFill>
                <a:latin typeface="+mn-lt"/>
              </a:rPr>
              <a:t>NETI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55A0B80-4B01-8600-5C13-93B9DA764405}"/>
              </a:ext>
            </a:extLst>
          </p:cNvPr>
          <p:cNvSpPr txBox="1">
            <a:spLocks/>
          </p:cNvSpPr>
          <p:nvPr/>
        </p:nvSpPr>
        <p:spPr>
          <a:xfrm>
            <a:off x="1551367" y="3064093"/>
            <a:ext cx="8354479" cy="118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solidFill>
                  <a:schemeClr val="bg1"/>
                </a:solidFill>
              </a:rPr>
              <a:t>Proyecto de Titulación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39188B5-F640-5A7C-6294-BD2950EE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105" y="240248"/>
            <a:ext cx="3021678" cy="763602"/>
          </a:xfrm>
          <a:prstGeom prst="rect">
            <a:avLst/>
          </a:prstGeom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C166CD4E-282D-410E-F27D-8C3A00DDD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5" y="5687985"/>
            <a:ext cx="2121057" cy="737569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D1CAAD-1465-F2E4-9EC3-8FBE0CAC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41" y="4733878"/>
            <a:ext cx="52532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NOMBRE ESTUDIANTE: </a:t>
            </a:r>
            <a:r>
              <a:rPr lang="es-ES" sz="1600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Jonathan Solano Freire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CARRERA: Técnico en Informática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SEDE: CED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PROFESOR DEL MÓDULO: Nicolás Andrés Sotelo Silva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423700-8F2C-3CA6-9EFC-EA6D8634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008" y="6240888"/>
            <a:ext cx="12472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err="1">
                <a:solidFill>
                  <a:schemeClr val="bg1"/>
                </a:solidFill>
                <a:cs typeface="Arial" pitchFamily="34" charset="0"/>
              </a:rPr>
              <a:t>Mayo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2025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882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A413A8DE-395B-1347-1A7E-D8B166528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07104" y="502919"/>
            <a:ext cx="1311205" cy="2008655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CAB045D-58B4-B34E-1A5D-541C1204E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5504" y="4632959"/>
            <a:ext cx="1311205" cy="200865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F791906-35AA-8711-CFF8-BD7822A9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21" y="5751646"/>
            <a:ext cx="2121057" cy="737569"/>
          </a:xfrm>
          <a:prstGeom prst="rect">
            <a:avLst/>
          </a:prstGeom>
          <a:ln w="3175">
            <a:miter lim="400000"/>
          </a:ln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478811A-A8DC-9F86-05E9-E2844C2FF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8491" y="2299527"/>
            <a:ext cx="6455666" cy="16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2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EE6EC2-D40D-435B-BF2D-13E33B0AEB31}"/>
              </a:ext>
            </a:extLst>
          </p:cNvPr>
          <p:cNvSpPr txBox="1"/>
          <p:nvPr/>
        </p:nvSpPr>
        <p:spPr>
          <a:xfrm>
            <a:off x="2845496" y="3244334"/>
            <a:ext cx="66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SGRRHH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istema de Gestión de Recursos Humanos </a:t>
            </a:r>
            <a:endParaRPr lang="es-C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88C537-2766-4BC3-AD43-7AC43C6C1806}"/>
              </a:ext>
            </a:extLst>
          </p:cNvPr>
          <p:cNvSpPr txBox="1"/>
          <p:nvPr/>
        </p:nvSpPr>
        <p:spPr>
          <a:xfrm>
            <a:off x="7211833" y="5072932"/>
            <a:ext cx="41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Jonathan Enrique Solano Freire</a:t>
            </a:r>
            <a:endParaRPr lang="es-CL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D5F4FB-75D7-ED2E-D023-A91DA644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76" y="521916"/>
            <a:ext cx="7489448" cy="2330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/>
              <a:t>Introducción</a:t>
            </a:r>
            <a:endParaRPr lang="es-CL" b="1" dirty="0"/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5BDAE1F1-50E2-6F34-2D76-9C2225091C64}"/>
              </a:ext>
            </a:extLst>
          </p:cNvPr>
          <p:cNvSpPr txBox="1"/>
          <p:nvPr/>
        </p:nvSpPr>
        <p:spPr>
          <a:xfrm>
            <a:off x="531182" y="1908393"/>
            <a:ext cx="1037303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sistema SGRRHH es una aplicación web desarrollada para digitalizar y optimizar la gestión interna de recursos humanos en pequeñas y medianas empresas. Permite un manejo eficiente de solicitudes de vacaciones y días administrativos, así como la administración actualizada de certificados laborales, liquidaciones de sueldo y el saldo de días disponibles para cada trabajador.</a:t>
            </a:r>
          </a:p>
          <a:p>
            <a:pPr algn="just">
              <a:spcAft>
                <a:spcPts val="10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esta presentación se abarcarán: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Problemática y contexto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Solución propuesta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Objetivos, alcances y limitantes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Requerimientos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Aspectos técnicos</a:t>
            </a:r>
          </a:p>
        </p:txBody>
      </p:sp>
    </p:spTree>
    <p:extLst>
      <p:ext uri="{BB962C8B-B14F-4D97-AF65-F5344CB8AC3E}">
        <p14:creationId xmlns:p14="http://schemas.microsoft.com/office/powerpoint/2010/main" val="332592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Situación Actual</a:t>
            </a:r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8C34EEBA-A610-A2F0-48A3-D6C4854EB4F1}"/>
              </a:ext>
            </a:extLst>
          </p:cNvPr>
          <p:cNvSpPr txBox="1"/>
          <p:nvPr/>
        </p:nvSpPr>
        <p:spPr>
          <a:xfrm>
            <a:off x="531182" y="1908393"/>
            <a:ext cx="10373038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Actualmente, en muchas pequeñas y medianas empresas, la gestión de permisos, certificados y liquidaciones se realiza de manera manual (correo, papel, planillas), lo que genera errores, pérdida de documentos, retrasos en la respuesta y falta de trazabilidad.</a:t>
            </a:r>
          </a:p>
          <a:p>
            <a:pPr algn="just">
              <a:spcAft>
                <a:spcPts val="1000"/>
              </a:spcAft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trabajadores tienen dificultades para acceder a su información y los encargados de RRHH deben invertir tiempo en procesos repetitivos.</a:t>
            </a:r>
            <a:endParaRPr lang="es-CL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0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Alternativa de Solución</a:t>
            </a:r>
          </a:p>
        </p:txBody>
      </p:sp>
      <p:sp>
        <p:nvSpPr>
          <p:cNvPr id="8" name="CuadroTexto 2">
            <a:extLst>
              <a:ext uri="{FF2B5EF4-FFF2-40B4-BE49-F238E27FC236}">
                <a16:creationId xmlns:a16="http://schemas.microsoft.com/office/drawing/2014/main" id="{0B1F6B0C-2A84-C9DD-8C57-1AB2A988BF9D}"/>
              </a:ext>
            </a:extLst>
          </p:cNvPr>
          <p:cNvSpPr txBox="1"/>
          <p:nvPr/>
        </p:nvSpPr>
        <p:spPr>
          <a:xfrm>
            <a:off x="531182" y="1739729"/>
            <a:ext cx="10373038" cy="333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propone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desarrolló de una aplicación web que permite: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Solicitud y gestión de permisos laborales (vacaciones, días administrativos)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Carga y descarga de certificados laborales y liquidaciones en formato PDF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Paneles diferenciados para trabajadores y RRHH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Registro, edición y eliminación de trabajadores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Visualización de saldos de días disponibles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Paneles diferenciados </a:t>
            </a: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r</a:t>
            </a: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oles:</a:t>
            </a:r>
          </a:p>
          <a:p>
            <a:pPr marL="742950" lvl="1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Trabajador: </a:t>
            </a: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solicita permisos y consulta documentos</a:t>
            </a:r>
          </a:p>
          <a:p>
            <a:pPr marL="742950" lvl="1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RRHH: </a:t>
            </a: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 trabajadores, aprueba/rechaza solicitudes, carga documentos PDF.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Alternativa de Solución</a:t>
            </a:r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678E9860-4912-E463-52DF-D7D9823D276A}"/>
              </a:ext>
            </a:extLst>
          </p:cNvPr>
          <p:cNvSpPr txBox="1"/>
          <p:nvPr/>
        </p:nvSpPr>
        <p:spPr>
          <a:xfrm>
            <a:off x="465868" y="2001104"/>
            <a:ext cx="1037303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Factibilidad </a:t>
            </a:r>
            <a:r>
              <a:rPr lang="en-US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técnica</a:t>
            </a:r>
            <a:endParaRPr lang="en-US" sz="16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Backend: Node.js + Express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de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MySQL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Frontend: HTML, CSS, JavaScript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Despliegue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Ubuntu Server con Nginx, SSL y DDNS (No-IP)</a:t>
            </a:r>
          </a:p>
          <a:p>
            <a:pPr algn="just">
              <a:spcAft>
                <a:spcPts val="600"/>
              </a:spcAft>
            </a:pPr>
            <a:r>
              <a:rPr lang="es-CL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Factibilidad operativa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Desarrollo e implementación a cargo de Jonathan Solano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mínima requerida gracias a la interfaz intuitiva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modular y escalable, preparado para futuras mejoras como API REST, validación avanzada o integración con </a:t>
            </a:r>
            <a:r>
              <a:rPr lang="es-ES" sz="16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nube.</a:t>
            </a:r>
            <a:endParaRPr lang="es-CL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s-CL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6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Descripción del Sistema de Información</a:t>
            </a:r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417CFFB0-EA2D-8AA0-7622-91607B7A54F6}"/>
              </a:ext>
            </a:extLst>
          </p:cNvPr>
          <p:cNvSpPr txBox="1"/>
          <p:nvPr/>
        </p:nvSpPr>
        <p:spPr>
          <a:xfrm>
            <a:off x="531181" y="2001104"/>
            <a:ext cx="11258047" cy="32470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7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</a:t>
            </a:r>
            <a:r>
              <a:rPr lang="es-CL" sz="17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pPr algn="just">
              <a:spcAft>
                <a:spcPts val="600"/>
              </a:spcAft>
            </a:pPr>
            <a:r>
              <a:rPr lang="es-ES" sz="1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Diseñar y desarrollar un sistema web funcional para RRHH, que permita digitalizar la gestión de solicitudes, certificados y liquidaciones, mejorando la eficiencia y trazabilidad interna.</a:t>
            </a:r>
          </a:p>
          <a:p>
            <a:pPr algn="just">
              <a:spcAft>
                <a:spcPts val="600"/>
              </a:spcAft>
            </a:pPr>
            <a:endParaRPr lang="es-CL" sz="17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s-CL" sz="17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 e</a:t>
            </a:r>
            <a:r>
              <a:rPr lang="es-CL" sz="17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specíficos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Centralizar la administración de usuarios y accesos por rol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Permitir solicitudes automáticas de permisos laborales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Administrar certificados laborales y liquidaciones en formato digital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Reducir tiempos de gestión y errores administrativos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Facilitar el acceso seguro a la información para trabajadores y RRHH</a:t>
            </a:r>
            <a:endParaRPr lang="es-CL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9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D4664-A451-CE94-805A-EA7FA41F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CE0145FB-20C2-F1D6-AAA7-876AFD3ED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B763954-A91E-0E72-1108-A80CAE9AA0A6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11B6AD0-7CE7-56F1-9E82-66C19AC4F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95B10C27-FDFD-052D-ACF0-EC7B01DF8D12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Descripción del Sistema de Información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F693CD-BEC7-1937-B3CC-D8EF843C2021}"/>
              </a:ext>
            </a:extLst>
          </p:cNvPr>
          <p:cNvSpPr txBox="1"/>
          <p:nvPr/>
        </p:nvSpPr>
        <p:spPr>
          <a:xfrm>
            <a:off x="465868" y="2001104"/>
            <a:ext cx="10433453" cy="32470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Alcances</a:t>
            </a:r>
            <a:endParaRPr lang="en-US" sz="16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Solicitudes de permisos laborales (vacaciones, día administrativo)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Gestión de certificados y liquidaciones en PDF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Paneles separados para trabajadores y RRHH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Visualización de saldos de días disponibles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accesible vía navegador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CL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ímites</a:t>
            </a:r>
            <a:endParaRPr lang="es-CL" sz="16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reemplaza sistemas de nómina o asistencia externos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contempla notificaciones automáticas por correo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Seguridad básica; mejoras previstas para producción.</a:t>
            </a:r>
            <a:endParaRPr lang="es-CL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6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Requerimientos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D92A5F3-B5C6-461B-B74B-F572E9FA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28814"/>
              </p:ext>
            </p:extLst>
          </p:nvPr>
        </p:nvGraphicFramePr>
        <p:xfrm>
          <a:off x="1885003" y="2199093"/>
          <a:ext cx="8421993" cy="27505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0913">
                  <a:extLst>
                    <a:ext uri="{9D8B030D-6E8A-4147-A177-3AD203B41FA5}">
                      <a16:colId xmlns:a16="http://schemas.microsoft.com/office/drawing/2014/main" val="3316921318"/>
                    </a:ext>
                  </a:extLst>
                </a:gridCol>
                <a:gridCol w="6971080">
                  <a:extLst>
                    <a:ext uri="{9D8B030D-6E8A-4147-A177-3AD203B41FA5}">
                      <a16:colId xmlns:a16="http://schemas.microsoft.com/office/drawing/2014/main" val="2372827922"/>
                    </a:ext>
                  </a:extLst>
                </a:gridCol>
              </a:tblGrid>
              <a:tr h="52547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 REQUERIMIENTO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87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RF-1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Inicio de sesión por rol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0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RF-2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Envío y gestión de solicitudes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RF-3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Subida y descarga de documentos PDF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RF-4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Administración de trabajadores, solicitudes, certificados y liquidaciones.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0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RF-5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dirty="0"/>
                        <a:t>Visualización automática de saldos en días (</a:t>
                      </a:r>
                      <a:r>
                        <a:rPr lang="es-CL" dirty="0" err="1"/>
                        <a:t>adm</a:t>
                      </a:r>
                      <a:r>
                        <a:rPr lang="es-CL" dirty="0"/>
                        <a:t>, vacaciones)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3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RF-6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Filtros de búsqueda y consulta por fechas, tipo, estado.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97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77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2BF554D0E05547ABD9A3E06B57AE99" ma:contentTypeVersion="8" ma:contentTypeDescription="Create a new document." ma:contentTypeScope="" ma:versionID="1f2540f5498c6a48300fbcee9aab225b">
  <xsd:schema xmlns:xsd="http://www.w3.org/2001/XMLSchema" xmlns:xs="http://www.w3.org/2001/XMLSchema" xmlns:p="http://schemas.microsoft.com/office/2006/metadata/properties" xmlns:ns3="2af75790-831c-46f2-bc59-a75ef625ca76" targetNamespace="http://schemas.microsoft.com/office/2006/metadata/properties" ma:root="true" ma:fieldsID="3157228da61959dfe565e864d48f592f" ns3:_="">
    <xsd:import namespace="2af75790-831c-46f2-bc59-a75ef625ca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75790-831c-46f2-bc59-a75ef625c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9934BC-E6E4-45A3-9386-9C7935B1FB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f75790-831c-46f2-bc59-a75ef625ca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99C00A-B1E2-4B95-8259-BE52BFDFB5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8AA106-8602-4AAC-AB13-E0E9982B4F22}">
  <ds:schemaRefs>
    <ds:schemaRef ds:uri="http://purl.org/dc/terms/"/>
    <ds:schemaRef ds:uri="http://schemas.microsoft.com/office/2006/metadata/properties"/>
    <ds:schemaRef ds:uri="2af75790-831c-46f2-bc59-a75ef625ca76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1002</Words>
  <Application>Microsoft Office PowerPoint</Application>
  <PresentationFormat>Panorámica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Escuela</dc:title>
  <dc:creator>Ignacio Navarrete</dc:creator>
  <cp:lastModifiedBy>sack solano</cp:lastModifiedBy>
  <cp:revision>148</cp:revision>
  <dcterms:created xsi:type="dcterms:W3CDTF">2019-08-09T13:48:41Z</dcterms:created>
  <dcterms:modified xsi:type="dcterms:W3CDTF">2025-05-18T01:13:26Z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0x010100222BF554D0E05547ABD9A3E06B57AE99</vt:lpwstr>
  </property>
</Properties>
</file>