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9" r:id="rId2"/>
    <p:sldId id="262" r:id="rId3"/>
    <p:sldId id="286" r:id="rId4"/>
    <p:sldId id="287" r:id="rId5"/>
    <p:sldId id="288" r:id="rId6"/>
    <p:sldId id="289" r:id="rId7"/>
    <p:sldId id="290" r:id="rId8"/>
    <p:sldId id="308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2" r:id="rId20"/>
    <p:sldId id="301" r:id="rId21"/>
    <p:sldId id="303" r:id="rId22"/>
    <p:sldId id="304" r:id="rId23"/>
    <p:sldId id="305" r:id="rId24"/>
    <p:sldId id="306" r:id="rId25"/>
    <p:sldId id="319" r:id="rId26"/>
    <p:sldId id="320" r:id="rId27"/>
    <p:sldId id="307" r:id="rId28"/>
    <p:sldId id="309" r:id="rId29"/>
    <p:sldId id="311" r:id="rId30"/>
    <p:sldId id="310" r:id="rId31"/>
    <p:sldId id="321" r:id="rId32"/>
    <p:sldId id="322" r:id="rId33"/>
    <p:sldId id="312" r:id="rId34"/>
    <p:sldId id="323" r:id="rId35"/>
    <p:sldId id="313" r:id="rId36"/>
    <p:sldId id="314" r:id="rId37"/>
    <p:sldId id="315" r:id="rId38"/>
    <p:sldId id="316" r:id="rId39"/>
    <p:sldId id="317" r:id="rId40"/>
    <p:sldId id="318" r:id="rId41"/>
    <p:sldId id="275" r:id="rId42"/>
    <p:sldId id="276" r:id="rId43"/>
    <p:sldId id="27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2"/>
          </p14:sldIdLst>
        </p14:section>
        <p14:section name="Structure Of Unit Tests" id="{6D9936A3-3945-4757-BC8B-B5C252D8E036}">
          <p14:sldIdLst>
            <p14:sldId id="286"/>
            <p14:sldId id="287"/>
            <p14:sldId id="288"/>
            <p14:sldId id="289"/>
            <p14:sldId id="290"/>
          </p14:sldIdLst>
        </p14:section>
        <p14:section name="Types Of Unit Tests" id="{24E0122C-39B5-4791-85FF-623EB3EB663D}">
          <p14:sldIdLst>
            <p14:sldId id="308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2"/>
            <p14:sldId id="301"/>
            <p14:sldId id="303"/>
            <p14:sldId id="304"/>
            <p14:sldId id="305"/>
            <p14:sldId id="306"/>
            <p14:sldId id="319"/>
            <p14:sldId id="320"/>
          </p14:sldIdLst>
        </p14:section>
        <p14:section name="File Structure Of Unit Tests" id="{836C22C6-E149-414C-B8F2-6964B557A037}">
          <p14:sldIdLst>
            <p14:sldId id="307"/>
            <p14:sldId id="309"/>
            <p14:sldId id="311"/>
            <p14:sldId id="310"/>
            <p14:sldId id="321"/>
            <p14:sldId id="322"/>
            <p14:sldId id="312"/>
            <p14:sldId id="323"/>
          </p14:sldIdLst>
        </p14:section>
        <p14:section name="Helper Methods" id="{AECA7022-C893-4CD0-8A05-7CE55687EA4B}">
          <p14:sldIdLst>
            <p14:sldId id="313"/>
            <p14:sldId id="314"/>
          </p14:sldIdLst>
        </p14:section>
        <p14:section name="Resharper Templates" id="{FD200B36-9925-42C7-B476-F40B92FEE9C0}">
          <p14:sldIdLst>
            <p14:sldId id="315"/>
            <p14:sldId id="316"/>
            <p14:sldId id="317"/>
            <p14:sldId id="318"/>
          </p14:sldIdLst>
        </p14:section>
        <p14:section name="Conclusion and Summary" id="{790CEF5B-569A-4C2F-BED5-750B08C0E5AD}">
          <p14:sldIdLst>
            <p14:sldId id="275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83977" autoAdjust="0"/>
  </p:normalViewPr>
  <p:slideViewPr>
    <p:cSldViewPr>
      <p:cViewPr varScale="1">
        <p:scale>
          <a:sx n="112" d="100"/>
          <a:sy n="112" d="100"/>
        </p:scale>
        <p:origin x="-1152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dirty="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/>
            <a:t>Types Of Unit Tests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dirty="0" smtClean="0"/>
            <a:t>4</a:t>
          </a:r>
          <a:endParaRPr lang="en-US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2400" dirty="0" smtClean="0"/>
            <a:t>Helper Methods and Abstract Base Classes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smtClean="0"/>
            <a:t>Structure Of Unit Tests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0A84958D-5523-40C6-8DE0-CEA9E3B7BB6B}">
      <dgm:prSet phldrT="[Text]" custT="1"/>
      <dgm:spPr/>
      <dgm:t>
        <a:bodyPr/>
        <a:lstStyle/>
        <a:p>
          <a:r>
            <a:rPr lang="en-US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5</a:t>
          </a:r>
          <a:endParaRPr lang="en-US" sz="4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424FCAB-1A21-4648-B72A-E9A169364CD2}" type="parTrans" cxnId="{9847F9AB-A727-4570-956A-229ABE2A8AFF}">
      <dgm:prSet/>
      <dgm:spPr/>
      <dgm:t>
        <a:bodyPr/>
        <a:lstStyle/>
        <a:p>
          <a:endParaRPr lang="en-US"/>
        </a:p>
      </dgm:t>
    </dgm:pt>
    <dgm:pt modelId="{F885132F-E9DF-4AFD-BEC7-6630D3B529DD}" type="sibTrans" cxnId="{9847F9AB-A727-4570-956A-229ABE2A8AFF}">
      <dgm:prSet/>
      <dgm:spPr/>
      <dgm:t>
        <a:bodyPr/>
        <a:lstStyle/>
        <a:p>
          <a:endParaRPr lang="en-US"/>
        </a:p>
      </dgm:t>
    </dgm:pt>
    <dgm:pt modelId="{ABEA93CD-B3ED-42B6-8412-62D7863DF3B8}">
      <dgm:prSet phldrT="[Text]" custT="1"/>
      <dgm:spPr>
        <a:effectLst>
          <a:outerShdw blurRad="40000" dist="23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sz="3200" dirty="0" smtClean="0"/>
            <a:t>Resharper Templates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5232B8B-DC57-464F-9736-99555ECE784F}" type="parTrans" cxnId="{67F0599E-BE9B-4756-9E25-4B20102E286A}">
      <dgm:prSet/>
      <dgm:spPr/>
      <dgm:t>
        <a:bodyPr/>
        <a:lstStyle/>
        <a:p>
          <a:endParaRPr lang="en-US"/>
        </a:p>
      </dgm:t>
    </dgm:pt>
    <dgm:pt modelId="{0AF35FC2-AFD3-4F63-819A-7DD1215EA7D8}" type="sibTrans" cxnId="{67F0599E-BE9B-4756-9E25-4B20102E286A}">
      <dgm:prSet/>
      <dgm:spPr/>
      <dgm:t>
        <a:bodyPr/>
        <a:lstStyle/>
        <a:p>
          <a:endParaRPr lang="en-US"/>
        </a:p>
      </dgm:t>
    </dgm:pt>
    <dgm:pt modelId="{92CA2F54-9F6E-46D1-A677-C19D93A8E30E}">
      <dgm:prSet phldrT="[Text]" custT="1"/>
      <dgm:spPr/>
      <dgm:t>
        <a:bodyPr/>
        <a:lstStyle/>
        <a:p>
          <a:r>
            <a:rPr lang="en-US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</a:t>
          </a:r>
          <a:endParaRPr lang="en-US" sz="4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242B625-2A1D-4967-A12C-DDF57AB6E752}" type="parTrans" cxnId="{E91C5294-3279-4347-A169-DDC169F0875E}">
      <dgm:prSet/>
      <dgm:spPr/>
      <dgm:t>
        <a:bodyPr/>
        <a:lstStyle/>
        <a:p>
          <a:endParaRPr lang="en-US"/>
        </a:p>
      </dgm:t>
    </dgm:pt>
    <dgm:pt modelId="{462A44B4-7BB2-4E91-AEC9-2736916FC416}" type="sibTrans" cxnId="{E91C5294-3279-4347-A169-DDC169F0875E}">
      <dgm:prSet/>
      <dgm:spPr/>
      <dgm:t>
        <a:bodyPr/>
        <a:lstStyle/>
        <a:p>
          <a:endParaRPr lang="en-US"/>
        </a:p>
      </dgm:t>
    </dgm:pt>
    <dgm:pt modelId="{DC552FD6-B868-4B1B-BC51-1681BFF4FF22}">
      <dgm:prSet phldrT="[Text]" custT="1"/>
      <dgm:spPr/>
      <dgm:t>
        <a:bodyPr/>
        <a:lstStyle/>
        <a:p>
          <a:r>
            <a:rPr lang="en-US" sz="2800" dirty="0" smtClean="0">
              <a:effectLst/>
            </a:rPr>
            <a:t>File Structure Of Unit Tests</a:t>
          </a:r>
          <a:endParaRPr lang="en-US" sz="2800" dirty="0">
            <a:effectLst/>
          </a:endParaRPr>
        </a:p>
      </dgm:t>
    </dgm:pt>
    <dgm:pt modelId="{793201C6-AF73-4832-9A2C-3BA69F8C347A}" type="parTrans" cxnId="{95C818A4-FA1D-45DE-AAE3-EC05EAD73D28}">
      <dgm:prSet/>
      <dgm:spPr/>
      <dgm:t>
        <a:bodyPr/>
        <a:lstStyle/>
        <a:p>
          <a:endParaRPr lang="en-US"/>
        </a:p>
      </dgm:t>
    </dgm:pt>
    <dgm:pt modelId="{2FCC567F-E5DC-4F3E-8A6E-DFFFC55429FD}" type="sibTrans" cxnId="{95C818A4-FA1D-45DE-AAE3-EC05EAD73D28}">
      <dgm:prSet/>
      <dgm:spPr/>
      <dgm:t>
        <a:bodyPr/>
        <a:lstStyle/>
        <a:p>
          <a:endParaRPr lang="en-US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5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5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5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5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E3C1D257-6390-4886-8573-4853A14E6C3D}" type="pres">
      <dgm:prSet presAssocID="{92CA2F54-9F6E-46D1-A677-C19D93A8E30E}" presName="linNode" presStyleCnt="0"/>
      <dgm:spPr/>
    </dgm:pt>
    <dgm:pt modelId="{D99A2751-FD31-46C0-B101-823FD1553186}" type="pres">
      <dgm:prSet presAssocID="{92CA2F54-9F6E-46D1-A677-C19D93A8E30E}" presName="parentText" presStyleLbl="node1" presStyleIdx="2" presStyleCnt="5" custScaleX="773692" custScaleY="9307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9A0B13-F0A6-4F35-A490-09B4768FBEAE}" type="pres">
      <dgm:prSet presAssocID="{92CA2F54-9F6E-46D1-A677-C19D93A8E30E}" presName="descendantText" presStyleLbl="alignAccFollowNode1" presStyleIdx="2" presStyleCnt="5" custScaleX="2000000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41C1FDCF-0F21-4ABA-84CD-C05D2EF67F1B}" type="pres">
      <dgm:prSet presAssocID="{462A44B4-7BB2-4E91-AEC9-2736916FC416}" presName="sp" presStyleCnt="0"/>
      <dgm:spPr/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3" presStyleCnt="5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3" presStyleCnt="5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BEF6F2F-2F26-4B94-926D-6E8DFCB7B1F0}" type="pres">
      <dgm:prSet presAssocID="{88B75C29-8054-417D-BCE3-878A55118F6D}" presName="sp" presStyleCnt="0"/>
      <dgm:spPr/>
    </dgm:pt>
    <dgm:pt modelId="{DEFD5903-B6E5-4A53-81BF-5107C2658E2C}" type="pres">
      <dgm:prSet presAssocID="{0A84958D-5523-40C6-8DE0-CEA9E3B7BB6B}" presName="linNode" presStyleCnt="0"/>
      <dgm:spPr/>
    </dgm:pt>
    <dgm:pt modelId="{DE503135-79E2-4FEE-A566-2C3B58400A1B}" type="pres">
      <dgm:prSet presAssocID="{0A84958D-5523-40C6-8DE0-CEA9E3B7BB6B}" presName="parentText" presStyleLbl="node1" presStyleIdx="4" presStyleCnt="5" custScaleX="51442" custScaleY="974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76E9B-DA28-4062-A031-9E3D16859644}" type="pres">
      <dgm:prSet presAssocID="{0A84958D-5523-40C6-8DE0-CEA9E3B7BB6B}" presName="descendantText" presStyleLbl="alignAccFollowNode1" presStyleIdx="4" presStyleCnt="5" custScaleX="13307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077B78D-FCDC-4519-8416-DC357ACD5043}" srcId="{F6FEADD9-F67D-41F5-BA4C-3C84956E7F46}" destId="{D1776C8F-2B10-4075-8DF7-7F65AB725ED5}" srcOrd="3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4C1C2213-0DA3-4515-97ED-3A6439B66EA1}" type="presOf" srcId="{DC552FD6-B868-4B1B-BC51-1681BFF4FF22}" destId="{849A0B13-F0A6-4F35-A490-09B4768FBEAE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61F6199F-0ED7-4496-854C-82A8C6DCC5F1}" type="presOf" srcId="{92CA2F54-9F6E-46D1-A677-C19D93A8E30E}" destId="{D99A2751-FD31-46C0-B101-823FD1553186}" srcOrd="0" destOrd="0" presId="urn:microsoft.com/office/officeart/2005/8/layout/vList5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B60498DB-CBA9-4A5A-B1D5-2C7F79D08628}" type="presOf" srcId="{0A84958D-5523-40C6-8DE0-CEA9E3B7BB6B}" destId="{DE503135-79E2-4FEE-A566-2C3B58400A1B}" srcOrd="0" destOrd="0" presId="urn:microsoft.com/office/officeart/2005/8/layout/vList5"/>
    <dgm:cxn modelId="{95C818A4-FA1D-45DE-AAE3-EC05EAD73D28}" srcId="{92CA2F54-9F6E-46D1-A677-C19D93A8E30E}" destId="{DC552FD6-B868-4B1B-BC51-1681BFF4FF22}" srcOrd="0" destOrd="0" parTransId="{793201C6-AF73-4832-9A2C-3BA69F8C347A}" sibTransId="{2FCC567F-E5DC-4F3E-8A6E-DFFFC55429FD}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67F0599E-BE9B-4756-9E25-4B20102E286A}" srcId="{0A84958D-5523-40C6-8DE0-CEA9E3B7BB6B}" destId="{ABEA93CD-B3ED-42B6-8412-62D7863DF3B8}" srcOrd="0" destOrd="0" parTransId="{D5232B8B-DC57-464F-9736-99555ECE784F}" sibTransId="{0AF35FC2-AFD3-4F63-819A-7DD1215EA7D8}"/>
    <dgm:cxn modelId="{9847F9AB-A727-4570-956A-229ABE2A8AFF}" srcId="{F6FEADD9-F67D-41F5-BA4C-3C84956E7F46}" destId="{0A84958D-5523-40C6-8DE0-CEA9E3B7BB6B}" srcOrd="4" destOrd="0" parTransId="{0424FCAB-1A21-4648-B72A-E9A169364CD2}" sibTransId="{F885132F-E9DF-4AFD-BEC7-6630D3B529DD}"/>
    <dgm:cxn modelId="{E91C5294-3279-4347-A169-DDC169F0875E}" srcId="{F6FEADD9-F67D-41F5-BA4C-3C84956E7F46}" destId="{92CA2F54-9F6E-46D1-A677-C19D93A8E30E}" srcOrd="2" destOrd="0" parTransId="{0242B625-2A1D-4967-A12C-DDF57AB6E752}" sibTransId="{462A44B4-7BB2-4E91-AEC9-2736916FC416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4D6F524B-2990-4275-B6E3-678BB6A4880F}" type="presOf" srcId="{ABEA93CD-B3ED-42B6-8412-62D7863DF3B8}" destId="{AB876E9B-DA28-4062-A031-9E3D16859644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0641C460-B1E5-4402-94F6-2BF9A2D523EE}" type="presParOf" srcId="{AAE7A1E6-6847-453D-B55B-8A82BF138C1D}" destId="{E3C1D257-6390-4886-8573-4853A14E6C3D}" srcOrd="4" destOrd="0" presId="urn:microsoft.com/office/officeart/2005/8/layout/vList5"/>
    <dgm:cxn modelId="{5BB4D42D-AD23-4129-A36B-09608E60B1B3}" type="presParOf" srcId="{E3C1D257-6390-4886-8573-4853A14E6C3D}" destId="{D99A2751-FD31-46C0-B101-823FD1553186}" srcOrd="0" destOrd="0" presId="urn:microsoft.com/office/officeart/2005/8/layout/vList5"/>
    <dgm:cxn modelId="{EAAAFFF4-CA10-4EAB-B515-FFADA89EC184}" type="presParOf" srcId="{E3C1D257-6390-4886-8573-4853A14E6C3D}" destId="{849A0B13-F0A6-4F35-A490-09B4768FBEAE}" srcOrd="1" destOrd="0" presId="urn:microsoft.com/office/officeart/2005/8/layout/vList5"/>
    <dgm:cxn modelId="{F3C331EF-5CE3-4D36-B818-DAF431D95D69}" type="presParOf" srcId="{AAE7A1E6-6847-453D-B55B-8A82BF138C1D}" destId="{41C1FDCF-0F21-4ABA-84CD-C05D2EF67F1B}" srcOrd="5" destOrd="0" presId="urn:microsoft.com/office/officeart/2005/8/layout/vList5"/>
    <dgm:cxn modelId="{FD2A22C3-24B0-4E4D-A3BC-79528D3FBC48}" type="presParOf" srcId="{AAE7A1E6-6847-453D-B55B-8A82BF138C1D}" destId="{477213BE-9E91-4950-8451-7F60796F47F4}" srcOrd="6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  <dgm:cxn modelId="{09597BC8-88D1-4862-9415-9EA6A3101AD2}" type="presParOf" srcId="{AAE7A1E6-6847-453D-B55B-8A82BF138C1D}" destId="{EBEF6F2F-2F26-4B94-926D-6E8DFCB7B1F0}" srcOrd="7" destOrd="0" presId="urn:microsoft.com/office/officeart/2005/8/layout/vList5"/>
    <dgm:cxn modelId="{3BE666F6-C586-4D3B-88E9-FE4ED2D6C274}" type="presParOf" srcId="{AAE7A1E6-6847-453D-B55B-8A82BF138C1D}" destId="{DEFD5903-B6E5-4A53-81BF-5107C2658E2C}" srcOrd="8" destOrd="0" presId="urn:microsoft.com/office/officeart/2005/8/layout/vList5"/>
    <dgm:cxn modelId="{67017AB9-13FA-4CEC-A106-3A0C0D6F9D8B}" type="presParOf" srcId="{DEFD5903-B6E5-4A53-81BF-5107C2658E2C}" destId="{DE503135-79E2-4FEE-A566-2C3B58400A1B}" srcOrd="0" destOrd="0" presId="urn:microsoft.com/office/officeart/2005/8/layout/vList5"/>
    <dgm:cxn modelId="{A7BE56B8-633D-4E13-B864-E124CC7B21A0}" type="presParOf" srcId="{DEFD5903-B6E5-4A53-81BF-5107C2658E2C}" destId="{AB876E9B-DA28-4062-A031-9E3D1685964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732361" y="-2408605"/>
          <a:ext cx="704224" cy="569920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Structure Of Unit Tests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234873" y="88883"/>
        <a:ext cx="5699201" cy="704224"/>
      </dsp:txXfrm>
    </dsp:sp>
    <dsp:sp modelId="{7E429971-BC57-430F-BB25-C0574E5E39E3}">
      <dsp:nvSpPr>
        <dsp:cNvPr id="0" name=""/>
        <dsp:cNvSpPr/>
      </dsp:nvSpPr>
      <dsp:spPr>
        <a:xfrm>
          <a:off x="124" y="0"/>
          <a:ext cx="1234748" cy="88028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1</a:t>
          </a:r>
          <a:endParaRPr lang="en-US" sz="4400" kern="1200" dirty="0"/>
        </a:p>
      </dsp:txBody>
      <dsp:txXfrm>
        <a:off x="43096" y="42972"/>
        <a:ext cx="1148804" cy="794337"/>
      </dsp:txXfrm>
    </dsp:sp>
    <dsp:sp modelId="{B37A5355-225B-4C6F-AED7-6C620F99EECC}">
      <dsp:nvSpPr>
        <dsp:cNvPr id="0" name=""/>
        <dsp:cNvSpPr/>
      </dsp:nvSpPr>
      <dsp:spPr>
        <a:xfrm rot="5400000">
          <a:off x="3732361" y="-1484310"/>
          <a:ext cx="704224" cy="5699201"/>
        </a:xfrm>
        <a:prstGeom prst="rect">
          <a:avLst/>
        </a:prstGeom>
        <a:solidFill>
          <a:schemeClr val="accent3">
            <a:tint val="40000"/>
            <a:alpha val="90000"/>
            <a:hueOff val="2679213"/>
            <a:satOff val="-3448"/>
            <a:lumOff val="-269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2679213"/>
              <a:satOff val="-3448"/>
              <a:lumOff val="-26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Types Of Unit Tests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234873" y="1013178"/>
        <a:ext cx="5699201" cy="704224"/>
      </dsp:txXfrm>
    </dsp:sp>
    <dsp:sp modelId="{C04276DC-EE64-470A-B8BC-09067B8045FA}">
      <dsp:nvSpPr>
        <dsp:cNvPr id="0" name=""/>
        <dsp:cNvSpPr/>
      </dsp:nvSpPr>
      <dsp:spPr>
        <a:xfrm>
          <a:off x="124" y="925149"/>
          <a:ext cx="1234748" cy="880281"/>
        </a:xfrm>
        <a:prstGeom prst="roundRect">
          <a:avLst/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shade val="51000"/>
                <a:satMod val="130000"/>
              </a:schemeClr>
            </a:gs>
            <a:gs pos="80000">
              <a:schemeClr val="accent3">
                <a:hueOff val="2812566"/>
                <a:satOff val="-4220"/>
                <a:lumOff val="-686"/>
                <a:alphaOff val="0"/>
                <a:shade val="93000"/>
                <a:satMod val="13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2</a:t>
          </a:r>
          <a:endParaRPr lang="en-US" sz="4400" kern="1200" dirty="0"/>
        </a:p>
      </dsp:txBody>
      <dsp:txXfrm>
        <a:off x="43096" y="968121"/>
        <a:ext cx="1148804" cy="794337"/>
      </dsp:txXfrm>
    </dsp:sp>
    <dsp:sp modelId="{849A0B13-F0A6-4F35-A490-09B4768FBEAE}">
      <dsp:nvSpPr>
        <dsp:cNvPr id="0" name=""/>
        <dsp:cNvSpPr/>
      </dsp:nvSpPr>
      <dsp:spPr>
        <a:xfrm rot="5400000">
          <a:off x="3729877" y="-584981"/>
          <a:ext cx="704224" cy="5688210"/>
        </a:xfrm>
        <a:prstGeom prst="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effectLst/>
            </a:rPr>
            <a:t>File Structure Of Unit Tests</a:t>
          </a:r>
          <a:endParaRPr lang="en-US" sz="2800" kern="1200" dirty="0">
            <a:effectLst/>
          </a:endParaRPr>
        </a:p>
      </dsp:txBody>
      <dsp:txXfrm rot="-5400000">
        <a:off x="1237884" y="1907012"/>
        <a:ext cx="5688210" cy="704224"/>
      </dsp:txXfrm>
    </dsp:sp>
    <dsp:sp modelId="{D99A2751-FD31-46C0-B101-823FD1553186}">
      <dsp:nvSpPr>
        <dsp:cNvPr id="0" name=""/>
        <dsp:cNvSpPr/>
      </dsp:nvSpPr>
      <dsp:spPr>
        <a:xfrm>
          <a:off x="124" y="1849445"/>
          <a:ext cx="1237759" cy="819356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</a:t>
          </a:r>
          <a:endParaRPr lang="en-US" sz="4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0122" y="1889443"/>
        <a:ext cx="1157763" cy="739360"/>
      </dsp:txXfrm>
    </dsp:sp>
    <dsp:sp modelId="{C7C3E6FD-D83F-4BDA-907E-B5EE041DA931}">
      <dsp:nvSpPr>
        <dsp:cNvPr id="0" name=""/>
        <dsp:cNvSpPr/>
      </dsp:nvSpPr>
      <dsp:spPr>
        <a:xfrm rot="5400000">
          <a:off x="3732361" y="303355"/>
          <a:ext cx="704224" cy="5699201"/>
        </a:xfrm>
        <a:prstGeom prst="rect">
          <a:avLst/>
        </a:prstGeom>
        <a:solidFill>
          <a:schemeClr val="accent3">
            <a:tint val="40000"/>
            <a:alpha val="90000"/>
            <a:hueOff val="8037640"/>
            <a:satOff val="-10345"/>
            <a:lumOff val="-806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8037640"/>
              <a:satOff val="-10345"/>
              <a:lumOff val="-80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Helper Methods and Abstract Base Classes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234873" y="2800843"/>
        <a:ext cx="5699201" cy="704224"/>
      </dsp:txXfrm>
    </dsp:sp>
    <dsp:sp modelId="{F5034101-5B7D-4FE7-B47A-5A48CF39606B}">
      <dsp:nvSpPr>
        <dsp:cNvPr id="0" name=""/>
        <dsp:cNvSpPr/>
      </dsp:nvSpPr>
      <dsp:spPr>
        <a:xfrm>
          <a:off x="124" y="2712816"/>
          <a:ext cx="1234748" cy="880281"/>
        </a:xfrm>
        <a:prstGeom prst="roundRect">
          <a:avLst/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shade val="51000"/>
                <a:satMod val="130000"/>
              </a:schemeClr>
            </a:gs>
            <a:gs pos="80000">
              <a:schemeClr val="accent3">
                <a:hueOff val="8437698"/>
                <a:satOff val="-12660"/>
                <a:lumOff val="-2059"/>
                <a:alphaOff val="0"/>
                <a:shade val="93000"/>
                <a:satMod val="13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4</a:t>
          </a:r>
          <a:endParaRPr lang="en-US" sz="4400" kern="1200" dirty="0"/>
        </a:p>
      </dsp:txBody>
      <dsp:txXfrm>
        <a:off x="43096" y="2755788"/>
        <a:ext cx="1148804" cy="794337"/>
      </dsp:txXfrm>
    </dsp:sp>
    <dsp:sp modelId="{AB876E9B-DA28-4062-A031-9E3D16859644}">
      <dsp:nvSpPr>
        <dsp:cNvPr id="0" name=""/>
        <dsp:cNvSpPr/>
      </dsp:nvSpPr>
      <dsp:spPr>
        <a:xfrm rot="5400000">
          <a:off x="3731929" y="1219863"/>
          <a:ext cx="704224" cy="5692329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Resharper Templates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237877" y="3713915"/>
        <a:ext cx="5692329" cy="704224"/>
      </dsp:txXfrm>
    </dsp:sp>
    <dsp:sp modelId="{DE503135-79E2-4FEE-A566-2C3B58400A1B}">
      <dsp:nvSpPr>
        <dsp:cNvPr id="0" name=""/>
        <dsp:cNvSpPr/>
      </dsp:nvSpPr>
      <dsp:spPr>
        <a:xfrm>
          <a:off x="124" y="3637111"/>
          <a:ext cx="1237752" cy="857833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5</a:t>
          </a:r>
          <a:endParaRPr lang="en-US" sz="4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000" y="3678987"/>
        <a:ext cx="1154000" cy="774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4/12/2011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39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4/12/2011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Arrange:</a:t>
            </a:r>
            <a:r>
              <a:rPr lang="en-US" baseline="0" dirty="0" smtClean="0"/>
              <a:t> Part of the setup is done in the base class</a:t>
            </a:r>
          </a:p>
          <a:p>
            <a:r>
              <a:rPr lang="en-US" baseline="0" dirty="0" smtClean="0"/>
              <a:t>Act: Where the method is called (The controller method, or ensure persistence, remove, etc.)</a:t>
            </a:r>
          </a:p>
          <a:p>
            <a:r>
              <a:rPr lang="en-US" baseline="0" dirty="0" smtClean="0"/>
              <a:t>Assert: True unit tests have only one assert per unit test, but I find that too restrictive. Even the Unit Tests generated for the Account Controller in </a:t>
            </a:r>
            <a:r>
              <a:rPr lang="en-US" baseline="0" dirty="0" err="1" smtClean="0"/>
              <a:t>MVC3</a:t>
            </a:r>
            <a:r>
              <a:rPr lang="en-US" baseline="0" dirty="0" smtClean="0"/>
              <a:t> assert more than 1 thing per test.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recommend that each of these sections be wrapped with a region identifying it.</a:t>
            </a:r>
          </a:p>
          <a:p>
            <a:r>
              <a:rPr lang="en-US" baseline="0" dirty="0" smtClean="0"/>
              <a:t>If you use the </a:t>
            </a:r>
            <a:r>
              <a:rPr lang="en-US" baseline="0" dirty="0" err="1" smtClean="0"/>
              <a:t>resharper</a:t>
            </a:r>
            <a:r>
              <a:rPr lang="en-US" baseline="0" dirty="0" smtClean="0"/>
              <a:t> test runner, you can go to the exact assert that failed.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89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tests both check that the attributes are as expected and that the public methods have not been added or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24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presentation?</a:t>
            </a:r>
          </a:p>
          <a:p>
            <a:endParaRPr lang="en-US" dirty="0" smtClean="0"/>
          </a:p>
          <a:p>
            <a:r>
              <a:rPr lang="en-US" dirty="0" smtClean="0"/>
              <a:t>Save your presentation to a video for easy distribution (To create a video, click the File tab, and then click Share.  Under File Types, click Create a Video.)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42</a:t>
            </a:fld>
            <a:endParaRPr lang="en-US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43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4/12/2011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4/12/2011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4/12/2011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4/12/2011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4/12/2011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4/12/2011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4/12/2011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4/12/2011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How To Write Unit 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>
                <a:latin typeface="+mn-lt"/>
              </a:rPr>
              <a:t>Jason Sylvestre</a:t>
            </a:r>
          </a:p>
          <a:p>
            <a:r>
              <a:rPr lang="en-US" dirty="0">
                <a:latin typeface="+mn-lt"/>
              </a:rPr>
              <a:t>College of Agricultural &amp; Environmental </a:t>
            </a:r>
            <a:r>
              <a:rPr lang="en-US" dirty="0" smtClean="0">
                <a:latin typeface="+mn-lt"/>
              </a:rPr>
              <a:t>Sciences</a:t>
            </a:r>
          </a:p>
          <a:p>
            <a:r>
              <a:rPr lang="en-US" sz="2400" dirty="0" smtClean="0">
                <a:latin typeface="+mn-lt"/>
              </a:rPr>
              <a:t>April 15, 2011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Database actions</a:t>
            </a:r>
          </a:p>
          <a:p>
            <a:r>
              <a:rPr lang="en-US" dirty="0" smtClean="0"/>
              <a:t>Done on an in memory SQL Lite database created from the mapping file.</a:t>
            </a:r>
          </a:p>
          <a:p>
            <a:r>
              <a:rPr lang="en-US" dirty="0" smtClean="0"/>
              <a:t>This is done by using </a:t>
            </a:r>
            <a:r>
              <a:rPr lang="en-US" dirty="0" err="1" smtClean="0"/>
              <a:t>UCDArch’s</a:t>
            </a:r>
            <a:r>
              <a:rPr lang="en-US" dirty="0" smtClean="0"/>
              <a:t> base class </a:t>
            </a:r>
            <a:r>
              <a:rPr lang="en-US" dirty="0"/>
              <a:t>in testing “: </a:t>
            </a:r>
            <a:r>
              <a:rPr lang="en-US" dirty="0" err="1"/>
              <a:t>FluentRepositoryTestBase</a:t>
            </a:r>
            <a:r>
              <a:rPr lang="en-US" dirty="0"/>
              <a:t>&lt;</a:t>
            </a:r>
            <a:r>
              <a:rPr lang="en-US" dirty="0" err="1"/>
              <a:t>TMap</a:t>
            </a:r>
            <a:r>
              <a:rPr lang="en-US" dirty="0"/>
              <a:t>&gt; where T : </a:t>
            </a:r>
            <a:r>
              <a:rPr lang="en-US" dirty="0" err="1"/>
              <a:t>DomainObjectWithTypedId</a:t>
            </a:r>
            <a:r>
              <a:rPr lang="en-US" dirty="0"/>
              <a:t>&lt;</a:t>
            </a:r>
            <a:r>
              <a:rPr lang="en-US" dirty="0" err="1"/>
              <a:t>IdT</a:t>
            </a:r>
            <a:r>
              <a:rPr lang="en-US" dirty="0"/>
              <a:t>&gt; ”</a:t>
            </a:r>
          </a:p>
        </p:txBody>
      </p:sp>
    </p:spTree>
    <p:extLst>
      <p:ext uri="{BB962C8B-B14F-4D97-AF65-F5344CB8AC3E}">
        <p14:creationId xmlns:p14="http://schemas.microsoft.com/office/powerpoint/2010/main" val="2420870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Repository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CRUD Tests (if you use my base class and </a:t>
            </a:r>
            <a:r>
              <a:rPr lang="en-US" dirty="0" err="1" smtClean="0"/>
              <a:t>resharper</a:t>
            </a:r>
            <a:r>
              <a:rPr lang="en-US" dirty="0" smtClean="0"/>
              <a:t> template, these are done with minimal coding)</a:t>
            </a:r>
          </a:p>
          <a:p>
            <a:r>
              <a:rPr lang="en-US" dirty="0" smtClean="0"/>
              <a:t>Invalid Boundary Tests</a:t>
            </a:r>
          </a:p>
          <a:p>
            <a:pPr lvl="1"/>
            <a:r>
              <a:rPr lang="en-US" dirty="0" smtClean="0"/>
              <a:t>Too Long, Too Short</a:t>
            </a:r>
          </a:p>
          <a:p>
            <a:pPr lvl="1"/>
            <a:r>
              <a:rPr lang="en-US" dirty="0" smtClean="0"/>
              <a:t>Not Null</a:t>
            </a:r>
          </a:p>
          <a:p>
            <a:pPr lvl="1"/>
            <a:r>
              <a:rPr lang="en-US" dirty="0" smtClean="0"/>
              <a:t>Required</a:t>
            </a:r>
          </a:p>
          <a:p>
            <a:pPr lvl="1"/>
            <a:r>
              <a:rPr lang="en-US" dirty="0" smtClean="0"/>
              <a:t>Exceptions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32533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Repository </a:t>
            </a:r>
            <a:r>
              <a:rPr lang="en-US" dirty="0" smtClean="0"/>
              <a:t>Tests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 Boundary Tests</a:t>
            </a:r>
          </a:p>
          <a:p>
            <a:pPr lvl="1"/>
            <a:r>
              <a:rPr lang="en-US" dirty="0" smtClean="0"/>
              <a:t>Maximum and minimum length</a:t>
            </a:r>
          </a:p>
          <a:p>
            <a:pPr lvl="1"/>
            <a:r>
              <a:rPr lang="en-US" dirty="0" smtClean="0"/>
              <a:t>Null, empty, or spaces only when allowed</a:t>
            </a:r>
          </a:p>
          <a:p>
            <a:r>
              <a:rPr lang="en-US" dirty="0" smtClean="0"/>
              <a:t>Constructor Tests</a:t>
            </a:r>
          </a:p>
          <a:p>
            <a:r>
              <a:rPr lang="en-US" dirty="0" smtClean="0"/>
              <a:t>Fluent Mapping Tests</a:t>
            </a:r>
          </a:p>
          <a:p>
            <a:r>
              <a:rPr lang="en-US" dirty="0" smtClean="0"/>
              <a:t>Reflection Tests</a:t>
            </a:r>
          </a:p>
          <a:p>
            <a:pPr lvl="1"/>
            <a:r>
              <a:rPr lang="en-US" dirty="0" smtClean="0"/>
              <a:t>Ensure code coverage of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802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Repository Test layout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62100"/>
            <a:ext cx="7924801" cy="462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9851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Mapping Example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752600"/>
            <a:ext cx="788179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5686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Reflection of the Database Example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95" y="1752600"/>
            <a:ext cx="82395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8785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Tests</a:t>
            </a:r>
          </a:p>
          <a:p>
            <a:r>
              <a:rPr lang="en-US" dirty="0" smtClean="0"/>
              <a:t>Boundary Tests of all public methods</a:t>
            </a:r>
          </a:p>
          <a:p>
            <a:r>
              <a:rPr lang="en-US" dirty="0" smtClean="0"/>
              <a:t>Reflection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994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Tests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908536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7262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Boundary Tests of all public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Sorry, no auto generated tests (But I do have helpers)</a:t>
            </a:r>
          </a:p>
          <a:p>
            <a:r>
              <a:rPr lang="en-US" dirty="0" smtClean="0"/>
              <a:t>Setup the data (Fake)</a:t>
            </a:r>
          </a:p>
          <a:p>
            <a:r>
              <a:rPr lang="en-US" dirty="0" smtClean="0"/>
              <a:t>Mock methods</a:t>
            </a:r>
          </a:p>
          <a:p>
            <a:pPr lvl="1"/>
            <a:r>
              <a:rPr lang="en-US" dirty="0" smtClean="0"/>
              <a:t>Repository, Interfaced methods</a:t>
            </a:r>
          </a:p>
          <a:p>
            <a:pPr lvl="1"/>
            <a:r>
              <a:rPr lang="en-US" dirty="0" smtClean="0"/>
              <a:t>Assert that they were or were not called</a:t>
            </a:r>
          </a:p>
          <a:p>
            <a:pPr lvl="1"/>
            <a:r>
              <a:rPr lang="en-US" dirty="0" smtClean="0"/>
              <a:t>Check that the parameters passed were what was expected</a:t>
            </a:r>
          </a:p>
          <a:p>
            <a:r>
              <a:rPr lang="en-US" dirty="0" smtClean="0"/>
              <a:t>Check that a view was rendered or was redirected</a:t>
            </a:r>
          </a:p>
          <a:p>
            <a:r>
              <a:rPr lang="en-US" dirty="0" smtClean="0"/>
              <a:t>Check Controller Message and </a:t>
            </a:r>
            <a:r>
              <a:rPr lang="en-US" dirty="0" err="1" smtClean="0"/>
              <a:t>ModelState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863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A Controller Method Test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7162800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1350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44029071"/>
              </p:ext>
            </p:extLst>
          </p:nvPr>
        </p:nvGraphicFramePr>
        <p:xfrm>
          <a:off x="1295400" y="1600200"/>
          <a:ext cx="6934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/>
              <a:t>Writing Unit Tests Using UCDArch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99A2751-FD31-46C0-B101-823FD15531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D99A2751-FD31-46C0-B101-823FD15531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49A0B13-F0A6-4F35-A490-09B4768FBE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849A0B13-F0A6-4F35-A490-09B4768FBE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E503135-79E2-4FEE-A566-2C3B58400A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graphicEl>
                                              <a:dgm id="{DE503135-79E2-4FEE-A566-2C3B58400A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B876E9B-DA28-4062-A031-9E3D16859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graphicEl>
                                              <a:dgm id="{AB876E9B-DA28-4062-A031-9E3D168596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Reflection </a:t>
            </a:r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Tests existence of attributes which are not called in the unit tests</a:t>
            </a:r>
          </a:p>
          <a:p>
            <a:r>
              <a:rPr lang="en-US" dirty="0" smtClean="0"/>
              <a:t>Uses reflection</a:t>
            </a:r>
          </a:p>
          <a:p>
            <a:r>
              <a:rPr lang="en-US" dirty="0" smtClean="0"/>
              <a:t>Ensures code coverage</a:t>
            </a:r>
          </a:p>
          <a:p>
            <a:pPr lvl="1"/>
            <a:r>
              <a:rPr lang="en-US" dirty="0" smtClean="0"/>
              <a:t>I only add the method to this section once I have done Mapping and Boundary Tests</a:t>
            </a:r>
          </a:p>
          <a:p>
            <a:r>
              <a:rPr lang="en-US" dirty="0" smtClean="0"/>
              <a:t>Two Main Areas</a:t>
            </a:r>
          </a:p>
          <a:p>
            <a:pPr lvl="1"/>
            <a:r>
              <a:rPr lang="en-US" dirty="0" smtClean="0"/>
              <a:t>Controller Class</a:t>
            </a:r>
          </a:p>
          <a:p>
            <a:pPr lvl="1"/>
            <a:r>
              <a:rPr lang="en-US" dirty="0" smtClean="0"/>
              <a:t>Controller Methods</a:t>
            </a:r>
          </a:p>
        </p:txBody>
      </p:sp>
    </p:spTree>
    <p:extLst>
      <p:ext uri="{BB962C8B-B14F-4D97-AF65-F5344CB8AC3E}">
        <p14:creationId xmlns:p14="http://schemas.microsoft.com/office/powerpoint/2010/main" val="16483876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077200" cy="1066800"/>
          </a:xfrm>
        </p:spPr>
        <p:txBody>
          <a:bodyPr/>
          <a:lstStyle/>
          <a:p>
            <a:r>
              <a:rPr lang="en-US" dirty="0" smtClean="0"/>
              <a:t>Controller Class Tests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470535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953000"/>
            <a:ext cx="79438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24200"/>
            <a:ext cx="452437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350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Method Tests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82581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86200"/>
            <a:ext cx="51816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6484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Method </a:t>
            </a:r>
            <a:r>
              <a:rPr lang="en-US" dirty="0" smtClean="0"/>
              <a:t>Tests Cont.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70104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4311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Method Tests Cont.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295400"/>
            <a:ext cx="82010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9" y="4038600"/>
            <a:ext cx="8010524" cy="2695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260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these need to be run within the structure of a Controller test</a:t>
            </a:r>
          </a:p>
          <a:p>
            <a:r>
              <a:rPr lang="en-US" dirty="0" smtClean="0"/>
              <a:t>Check that expected parameters are passed</a:t>
            </a:r>
          </a:p>
          <a:p>
            <a:r>
              <a:rPr lang="en-US" dirty="0" smtClean="0"/>
              <a:t>Check that any actions or return values are what is expected</a:t>
            </a:r>
          </a:p>
          <a:p>
            <a:r>
              <a:rPr lang="en-US" dirty="0" smtClean="0"/>
              <a:t>Even if you don’t write tests for your interfaces, you just have one place to review the logic.</a:t>
            </a:r>
          </a:p>
        </p:txBody>
      </p:sp>
    </p:spTree>
    <p:extLst>
      <p:ext uri="{BB962C8B-B14F-4D97-AF65-F5344CB8AC3E}">
        <p14:creationId xmlns:p14="http://schemas.microsoft.com/office/powerpoint/2010/main" val="1460307893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Tests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671512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79333"/>
            <a:ext cx="7571096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311510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 Of 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857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 Of Unit Tests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Project.Tests</a:t>
            </a:r>
            <a:endParaRPr lang="en-US" dirty="0" smtClean="0"/>
          </a:p>
          <a:p>
            <a:pPr lvl="1"/>
            <a:r>
              <a:rPr lang="en-US" dirty="0" err="1" smtClean="0"/>
              <a:t>ControllerTests</a:t>
            </a:r>
            <a:endParaRPr lang="en-US" dirty="0" smtClean="0"/>
          </a:p>
          <a:p>
            <a:pPr lvl="1"/>
            <a:r>
              <a:rPr lang="en-US" dirty="0" smtClean="0"/>
              <a:t>Core</a:t>
            </a:r>
          </a:p>
          <a:p>
            <a:pPr lvl="1"/>
            <a:r>
              <a:rPr lang="en-US" dirty="0" err="1" smtClean="0"/>
              <a:t>InterfaceTests</a:t>
            </a:r>
            <a:endParaRPr lang="en-US" dirty="0" smtClean="0"/>
          </a:p>
          <a:p>
            <a:pPr lvl="1"/>
            <a:r>
              <a:rPr lang="en-US" dirty="0" err="1" smtClean="0"/>
              <a:t>MiscTests</a:t>
            </a:r>
            <a:endParaRPr lang="en-US" dirty="0" smtClean="0"/>
          </a:p>
          <a:p>
            <a:pPr lvl="1"/>
            <a:r>
              <a:rPr lang="en-US" dirty="0" err="1" smtClean="0"/>
              <a:t>RepositoryTests</a:t>
            </a:r>
            <a:endParaRPr lang="en-US" dirty="0" smtClean="0"/>
          </a:p>
          <a:p>
            <a:pPr lvl="1"/>
            <a:r>
              <a:rPr lang="en-US" dirty="0" err="1" smtClean="0"/>
              <a:t>ViewModelTests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646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ControllerTests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Controller1Tests</a:t>
            </a:r>
            <a:r>
              <a:rPr lang="en-US" dirty="0" smtClean="0"/>
              <a:t> (Partial Classes)</a:t>
            </a:r>
          </a:p>
          <a:p>
            <a:pPr lvl="1"/>
            <a:r>
              <a:rPr lang="en-US" dirty="0" err="1" smtClean="0"/>
              <a:t>Controller1TestsInit.cs</a:t>
            </a:r>
            <a:endParaRPr lang="en-US" dirty="0" smtClean="0"/>
          </a:p>
          <a:p>
            <a:pPr lvl="1"/>
            <a:r>
              <a:rPr lang="en-US" dirty="0" err="1" smtClean="0"/>
              <a:t>Controller1TestsMapping.cs</a:t>
            </a:r>
            <a:endParaRPr lang="en-US" dirty="0" smtClean="0"/>
          </a:p>
          <a:p>
            <a:pPr lvl="1"/>
            <a:r>
              <a:rPr lang="en-US" dirty="0" err="1" smtClean="0"/>
              <a:t>Controller1TestsPart01.cs</a:t>
            </a:r>
            <a:endParaRPr lang="en-US" dirty="0" smtClean="0"/>
          </a:p>
          <a:p>
            <a:pPr lvl="1"/>
            <a:r>
              <a:rPr lang="en-US" dirty="0" err="1" smtClean="0"/>
              <a:t>Controller1TestsPart02.cs</a:t>
            </a:r>
            <a:endParaRPr lang="en-US" dirty="0" smtClean="0"/>
          </a:p>
          <a:p>
            <a:pPr lvl="1"/>
            <a:r>
              <a:rPr lang="en-US" dirty="0" err="1" smtClean="0"/>
              <a:t>Controller1TestsReflection.cs</a:t>
            </a:r>
            <a:endParaRPr lang="en-US" dirty="0" smtClean="0"/>
          </a:p>
          <a:p>
            <a:r>
              <a:rPr lang="en-US" dirty="0" err="1" smtClean="0"/>
              <a:t>Controller2Tests.cs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101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80988" lvl="0" indent="-280988"/>
            <a:r>
              <a:rPr lang="en-US" sz="5400" dirty="0"/>
              <a:t>Structure Of Unit Tests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Extensions</a:t>
            </a:r>
          </a:p>
          <a:p>
            <a:pPr lvl="1"/>
            <a:r>
              <a:rPr lang="en-US" dirty="0" err="1"/>
              <a:t>AssertExtensions.cs</a:t>
            </a:r>
            <a:endParaRPr lang="en-US" dirty="0"/>
          </a:p>
          <a:p>
            <a:pPr lvl="1"/>
            <a:r>
              <a:rPr lang="en-US" dirty="0" err="1"/>
              <a:t>RouteTestingExtensions.cs</a:t>
            </a:r>
            <a:endParaRPr lang="en-US" dirty="0"/>
          </a:p>
          <a:p>
            <a:pPr lvl="1"/>
            <a:r>
              <a:rPr lang="en-US" dirty="0" err="1"/>
              <a:t>StringExtensions.cs</a:t>
            </a:r>
            <a:endParaRPr lang="en-US" dirty="0"/>
          </a:p>
          <a:p>
            <a:r>
              <a:rPr lang="en-US" dirty="0" smtClean="0"/>
              <a:t>Helpers</a:t>
            </a:r>
          </a:p>
          <a:p>
            <a:pPr lvl="1"/>
            <a:r>
              <a:rPr lang="en-US" dirty="0" err="1" smtClean="0"/>
              <a:t>AttributeAndFieldValidation.cs</a:t>
            </a:r>
            <a:endParaRPr lang="en-US" dirty="0" smtClean="0"/>
          </a:p>
          <a:p>
            <a:pPr lvl="1"/>
            <a:r>
              <a:rPr lang="en-US" dirty="0" err="1" smtClean="0"/>
              <a:t>ControllerRecordFakes.cs</a:t>
            </a:r>
            <a:endParaRPr lang="en-US" dirty="0" smtClean="0"/>
          </a:p>
          <a:p>
            <a:pPr lvl="1"/>
            <a:r>
              <a:rPr lang="en-US" dirty="0" err="1" smtClean="0"/>
              <a:t>CreateValidEntities.cs</a:t>
            </a:r>
            <a:endParaRPr lang="en-US" dirty="0" smtClean="0"/>
          </a:p>
          <a:p>
            <a:pPr lvl="1"/>
            <a:r>
              <a:rPr lang="en-US" dirty="0" err="1" smtClean="0"/>
              <a:t>NameAndType.cs</a:t>
            </a:r>
            <a:endParaRPr lang="en-US" dirty="0" smtClean="0"/>
          </a:p>
          <a:p>
            <a:pPr lvl="1"/>
            <a:r>
              <a:rPr lang="en-US" dirty="0" err="1" smtClean="0"/>
              <a:t>SpecificGuid.cs</a:t>
            </a:r>
            <a:endParaRPr lang="en-US" dirty="0"/>
          </a:p>
          <a:p>
            <a:r>
              <a:rPr lang="en-US" dirty="0" err="1"/>
              <a:t>AbstractRepositoryTests.cs</a:t>
            </a:r>
            <a:r>
              <a:rPr lang="en-US" dirty="0"/>
              <a:t> (until moved to UCDArch)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49806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InterfaceName</a:t>
            </a:r>
            <a:r>
              <a:rPr lang="en-US" dirty="0" smtClean="0"/>
              <a:t>&gt;</a:t>
            </a:r>
            <a:r>
              <a:rPr lang="en-US" dirty="0" err="1" smtClean="0"/>
              <a:t>Tests.cs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80511"/>
      </p:ext>
    </p:extLst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r>
              <a:rPr lang="en-US" dirty="0" smtClean="0"/>
              <a:t>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that Role Attributes work as expected.</a:t>
            </a:r>
          </a:p>
          <a:p>
            <a:r>
              <a:rPr lang="en-US" dirty="0" smtClean="0"/>
              <a:t>Other Tests that don’t really fall in other categories</a:t>
            </a:r>
          </a:p>
        </p:txBody>
      </p:sp>
    </p:spTree>
    <p:extLst>
      <p:ext uri="{BB962C8B-B14F-4D97-AF65-F5344CB8AC3E}">
        <p14:creationId xmlns:p14="http://schemas.microsoft.com/office/powerpoint/2010/main" val="1230454238"/>
      </p:ext>
    </p:extLst>
  </p:cSld>
  <p:clrMapOvr>
    <a:masterClrMapping/>
  </p:clrMapOvr>
  <p:transition spd="slow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RepositoryTests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SmallRepository1Tests.cs</a:t>
            </a:r>
            <a:endParaRPr lang="en-US" dirty="0" smtClean="0"/>
          </a:p>
          <a:p>
            <a:r>
              <a:rPr lang="en-US" dirty="0" err="1" smtClean="0"/>
              <a:t>LargeRepository2Tests</a:t>
            </a:r>
            <a:r>
              <a:rPr lang="en-US" dirty="0" smtClean="0"/>
              <a:t> (partial Classes)</a:t>
            </a:r>
          </a:p>
          <a:p>
            <a:pPr lvl="1"/>
            <a:r>
              <a:rPr lang="en-US" dirty="0" err="1" smtClean="0"/>
              <a:t>LargeRepository2TestsInit.cs</a:t>
            </a:r>
            <a:endParaRPr lang="en-US" dirty="0" smtClean="0"/>
          </a:p>
          <a:p>
            <a:pPr lvl="1"/>
            <a:r>
              <a:rPr lang="en-US" dirty="0" err="1" smtClean="0"/>
              <a:t>LargeRepository2TestsConstructor.cs</a:t>
            </a:r>
            <a:endParaRPr lang="en-US" dirty="0" smtClean="0"/>
          </a:p>
          <a:p>
            <a:pPr lvl="1"/>
            <a:r>
              <a:rPr lang="en-US" dirty="0" err="1" smtClean="0"/>
              <a:t>LargeRepository2TestsFluentMapping.cs</a:t>
            </a:r>
            <a:endParaRPr lang="en-US" dirty="0" smtClean="0"/>
          </a:p>
          <a:p>
            <a:pPr lvl="1"/>
            <a:r>
              <a:rPr lang="en-US" dirty="0" err="1" smtClean="0"/>
              <a:t>LargeRepository2TestsPart01.cs</a:t>
            </a:r>
            <a:endParaRPr lang="en-US" dirty="0" smtClean="0"/>
          </a:p>
          <a:p>
            <a:pPr lvl="1"/>
            <a:r>
              <a:rPr lang="en-US" dirty="0" err="1" smtClean="0"/>
              <a:t>LargeRepository2TestsPart02.cs</a:t>
            </a:r>
            <a:endParaRPr lang="en-US" dirty="0" smtClean="0"/>
          </a:p>
          <a:p>
            <a:pPr lvl="1"/>
            <a:r>
              <a:rPr lang="en-US" dirty="0" err="1" smtClean="0"/>
              <a:t>LargeRepository2TestsReflection.cs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7690"/>
      </p:ext>
    </p:extLst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ViewModel</a:t>
            </a:r>
            <a:r>
              <a:rPr lang="en-US" dirty="0" smtClean="0"/>
              <a:t>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I’d suggest only having </a:t>
            </a:r>
            <a:r>
              <a:rPr lang="en-US" dirty="0" err="1" smtClean="0"/>
              <a:t>ViewModel</a:t>
            </a:r>
            <a:r>
              <a:rPr lang="en-US" dirty="0" smtClean="0"/>
              <a:t> Tests if the logic is particularly convoluted.</a:t>
            </a:r>
          </a:p>
          <a:p>
            <a:r>
              <a:rPr lang="en-US" dirty="0" smtClean="0"/>
              <a:t>These tests can usually be integrated into the </a:t>
            </a:r>
            <a:r>
              <a:rPr lang="en-US" smtClean="0"/>
              <a:t>controller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61942"/>
      </p:ext>
    </p:extLst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5503"/>
      </p:ext>
    </p:extLst>
  </p:cSld>
  <p:clrMapOvr>
    <a:masterClrMapping/>
  </p:clrMapOvr>
  <p:transition spd="slow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UCDArch.Testing</a:t>
            </a:r>
            <a:r>
              <a:rPr lang="en-US" dirty="0" smtClean="0"/>
              <a:t>. More may be moved there</a:t>
            </a:r>
          </a:p>
          <a:p>
            <a:pPr lvl="1"/>
            <a:r>
              <a:rPr lang="en-US" dirty="0" err="1" smtClean="0"/>
              <a:t>ControllerRecordFakes.cs</a:t>
            </a:r>
            <a:endParaRPr lang="en-US" dirty="0" smtClean="0"/>
          </a:p>
          <a:p>
            <a:pPr lvl="1"/>
            <a:r>
              <a:rPr lang="en-US" dirty="0" err="1" smtClean="0"/>
              <a:t>FakeHttpPostedFileBase.cs</a:t>
            </a:r>
            <a:endParaRPr lang="en-US" dirty="0" smtClean="0"/>
          </a:p>
          <a:p>
            <a:pPr lvl="1"/>
            <a:r>
              <a:rPr lang="en-US" dirty="0" err="1" smtClean="0"/>
              <a:t>FakeIdentityAndFiles.cs</a:t>
            </a:r>
            <a:endParaRPr lang="en-US" dirty="0" smtClean="0"/>
          </a:p>
          <a:p>
            <a:r>
              <a:rPr lang="en-US" dirty="0" err="1" smtClean="0"/>
              <a:t>AttributeAndFieldValidation.cs</a:t>
            </a:r>
            <a:endParaRPr lang="en-US" dirty="0" smtClean="0"/>
          </a:p>
          <a:p>
            <a:r>
              <a:rPr lang="en-US" dirty="0" err="1" smtClean="0"/>
              <a:t>CreateValidEntities.cs</a:t>
            </a:r>
            <a:endParaRPr lang="en-US" dirty="0" smtClean="0"/>
          </a:p>
          <a:p>
            <a:r>
              <a:rPr lang="en-US" dirty="0" err="1" smtClean="0"/>
              <a:t>NameAndType.cs</a:t>
            </a:r>
            <a:endParaRPr lang="en-US" dirty="0" smtClean="0"/>
          </a:p>
          <a:p>
            <a:r>
              <a:rPr lang="en-US" dirty="0" err="1"/>
              <a:t>SpecificGuid.cs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81919"/>
      </p:ext>
    </p:extLst>
  </p:cSld>
  <p:clrMapOvr>
    <a:masterClrMapping/>
  </p:clrMapOvr>
  <p:transition spd="slow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Resharper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65374"/>
      </p:ext>
    </p:extLst>
  </p:cSld>
  <p:clrMapOvr>
    <a:masterClrMapping/>
  </p:clrMapOvr>
  <p:transition spd="slow"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Resharper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Files or Code, prompting values to be replaced</a:t>
            </a:r>
          </a:p>
          <a:p>
            <a:r>
              <a:rPr lang="en-US" dirty="0" smtClean="0"/>
              <a:t>My templates start with Jason so I can find them easily. If you use mine, feel free to rename or edit them.</a:t>
            </a:r>
          </a:p>
          <a:p>
            <a:r>
              <a:rPr lang="en-US" dirty="0" smtClean="0"/>
              <a:t>Two main Types of Templates</a:t>
            </a:r>
          </a:p>
          <a:p>
            <a:pPr lvl="1"/>
            <a:r>
              <a:rPr lang="en-US" dirty="0" err="1" smtClean="0"/>
              <a:t>FileTemplates</a:t>
            </a:r>
            <a:endParaRPr lang="en-US" dirty="0" smtClean="0"/>
          </a:p>
          <a:p>
            <a:pPr lvl="1"/>
            <a:r>
              <a:rPr lang="en-US" dirty="0" err="1" smtClean="0"/>
              <a:t>LiveTemplates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2364141"/>
      </p:ext>
    </p:extLst>
  </p:cSld>
  <p:clrMapOvr>
    <a:masterClrMapping/>
  </p:clrMapOvr>
  <p:transition spd="slow"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JasonControllerTest</a:t>
            </a:r>
            <a:endParaRPr lang="en-US" dirty="0"/>
          </a:p>
          <a:p>
            <a:pPr lvl="1"/>
            <a:r>
              <a:rPr lang="en-US" dirty="0"/>
              <a:t>Creates a simple file with examples for Controller tests</a:t>
            </a:r>
          </a:p>
          <a:p>
            <a:r>
              <a:rPr lang="en-US" dirty="0" err="1"/>
              <a:t>JasonRepositoryTest</a:t>
            </a:r>
            <a:endParaRPr lang="en-US" dirty="0"/>
          </a:p>
          <a:p>
            <a:pPr lvl="1"/>
            <a:r>
              <a:rPr lang="en-US" dirty="0"/>
              <a:t>Creates a repository test file using the Abstract base class</a:t>
            </a:r>
          </a:p>
          <a:p>
            <a:pPr lvl="1"/>
            <a:r>
              <a:rPr lang="en-US" dirty="0" smtClean="0"/>
              <a:t>Initializes data, does CRUD tests.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66771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Unit Tests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Arrange</a:t>
            </a:r>
          </a:p>
          <a:p>
            <a:pPr lvl="1"/>
            <a:r>
              <a:rPr lang="en-US" dirty="0" smtClean="0"/>
              <a:t>Setup data specific to that test</a:t>
            </a:r>
          </a:p>
          <a:p>
            <a:pPr lvl="1"/>
            <a:r>
              <a:rPr lang="en-US" dirty="0" smtClean="0"/>
              <a:t>Call Methods to setup common values</a:t>
            </a:r>
          </a:p>
          <a:p>
            <a:pPr lvl="1"/>
            <a:r>
              <a:rPr lang="en-US" dirty="0" smtClean="0"/>
              <a:t>Mock and Fake </a:t>
            </a:r>
          </a:p>
          <a:p>
            <a:r>
              <a:rPr lang="en-US" dirty="0" smtClean="0"/>
              <a:t>Act</a:t>
            </a:r>
          </a:p>
          <a:p>
            <a:r>
              <a:rPr lang="en-US" dirty="0" smtClean="0"/>
              <a:t>Assert</a:t>
            </a:r>
          </a:p>
          <a:p>
            <a:pPr lvl="1"/>
            <a:r>
              <a:rPr lang="en-US" dirty="0" smtClean="0"/>
              <a:t>Check for expected values</a:t>
            </a:r>
          </a:p>
          <a:p>
            <a:pPr lvl="1"/>
            <a:r>
              <a:rPr lang="en-US" dirty="0" smtClean="0"/>
              <a:t>Check that specific mocked methods were called</a:t>
            </a:r>
          </a:p>
          <a:p>
            <a:pPr lvl="1"/>
            <a:r>
              <a:rPr lang="en-US" dirty="0" smtClean="0"/>
              <a:t>Get and check parameters passed to mocked methods</a:t>
            </a:r>
          </a:p>
          <a:p>
            <a:pPr lvl="1"/>
            <a:r>
              <a:rPr lang="en-US" dirty="0" smtClean="0"/>
              <a:t>Inconclusive check. Fails locally, but not on the builder.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662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JasonBoolTests</a:t>
            </a:r>
            <a:endParaRPr lang="en-US" dirty="0" smtClean="0"/>
          </a:p>
          <a:p>
            <a:pPr lvl="1"/>
            <a:r>
              <a:rPr lang="en-US" dirty="0" smtClean="0"/>
              <a:t>Creates two tests, code for reflection in comment</a:t>
            </a:r>
          </a:p>
          <a:p>
            <a:r>
              <a:rPr lang="en-US" dirty="0" err="1" smtClean="0"/>
              <a:t>JasonCheckRequire</a:t>
            </a:r>
            <a:endParaRPr lang="en-US" dirty="0" smtClean="0"/>
          </a:p>
          <a:p>
            <a:pPr lvl="1"/>
            <a:r>
              <a:rPr lang="en-US" dirty="0" smtClean="0"/>
              <a:t>Single Test with expected Exception</a:t>
            </a:r>
          </a:p>
          <a:p>
            <a:r>
              <a:rPr lang="en-US" dirty="0" err="1" smtClean="0"/>
              <a:t>JasonDateTests</a:t>
            </a:r>
            <a:endParaRPr lang="en-US" dirty="0" smtClean="0"/>
          </a:p>
          <a:p>
            <a:pPr lvl="1"/>
            <a:r>
              <a:rPr lang="en-US" dirty="0" smtClean="0"/>
              <a:t>Three Tests, past current, future. No </a:t>
            </a:r>
            <a:r>
              <a:rPr lang="en-US" dirty="0" err="1" smtClean="0"/>
              <a:t>Nullable</a:t>
            </a:r>
            <a:r>
              <a:rPr lang="en-US" dirty="0" smtClean="0"/>
              <a:t>. Code for Reflection</a:t>
            </a:r>
          </a:p>
          <a:p>
            <a:r>
              <a:rPr lang="en-US" dirty="0" smtClean="0"/>
              <a:t>Evict</a:t>
            </a:r>
          </a:p>
          <a:p>
            <a:pPr lvl="1"/>
            <a:r>
              <a:rPr lang="en-US" dirty="0" smtClean="0"/>
              <a:t>Code to evict entity.</a:t>
            </a:r>
          </a:p>
          <a:p>
            <a:r>
              <a:rPr lang="en-US" dirty="0" err="1" smtClean="0"/>
              <a:t>JasonGetArguments</a:t>
            </a:r>
            <a:endParaRPr lang="en-US" dirty="0" smtClean="0"/>
          </a:p>
          <a:p>
            <a:pPr lvl="1"/>
            <a:r>
              <a:rPr lang="en-US" dirty="0" smtClean="0"/>
              <a:t>Code to get the arguments for Repository Entity </a:t>
            </a:r>
            <a:r>
              <a:rPr lang="en-US" dirty="0" err="1" smtClean="0"/>
              <a:t>EnsurePersistent</a:t>
            </a:r>
            <a:r>
              <a:rPr lang="en-US" dirty="0" smtClean="0"/>
              <a:t>. Needs </a:t>
            </a:r>
            <a:r>
              <a:rPr lang="en-US" dirty="0" err="1" smtClean="0"/>
              <a:t>tweeking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JasonStringTests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JasonStringTestsLengthOnly</a:t>
            </a:r>
            <a:endParaRPr lang="en-US" dirty="0" smtClean="0"/>
          </a:p>
          <a:p>
            <a:pPr lvl="1"/>
            <a:r>
              <a:rPr lang="en-US" dirty="0" smtClean="0"/>
              <a:t>A bunch of string tests. Needs a little </a:t>
            </a:r>
            <a:r>
              <a:rPr lang="en-US" dirty="0" err="1" smtClean="0"/>
              <a:t>tweeking</a:t>
            </a:r>
            <a:r>
              <a:rPr lang="en-US" dirty="0" smtClean="0"/>
              <a:t> sometimes. Code for Reflection</a:t>
            </a:r>
          </a:p>
        </p:txBody>
      </p:sp>
    </p:spTree>
    <p:extLst>
      <p:ext uri="{BB962C8B-B14F-4D97-AF65-F5344CB8AC3E}">
        <p14:creationId xmlns:p14="http://schemas.microsoft.com/office/powerpoint/2010/main" val="255104650"/>
      </p:ext>
    </p:extLst>
  </p:cSld>
  <p:clrMapOvr>
    <a:masterClrMapping/>
  </p:clrMapOvr>
  <p:transition spd="slow">
    <p:wipe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basic structure for Unit Tests that I have been using.</a:t>
            </a:r>
          </a:p>
          <a:p>
            <a:r>
              <a:rPr lang="en-US" dirty="0" smtClean="0"/>
              <a:t>It continues to evolve.</a:t>
            </a:r>
          </a:p>
          <a:p>
            <a:r>
              <a:rPr lang="en-US" dirty="0" smtClean="0"/>
              <a:t>If you come up with other ways to get better coverage, less fragile tests, or other improvements please share.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Resources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 Art of Unit Testing</a:t>
            </a:r>
            <a:br>
              <a:rPr lang="en-US" dirty="0" smtClean="0"/>
            </a:br>
            <a:r>
              <a:rPr lang="en-US" u="sng" dirty="0">
                <a:solidFill>
                  <a:schemeClr val="tx2"/>
                </a:solidFill>
              </a:rPr>
              <a:t>http://artofunittesting.com/</a:t>
            </a: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This slide deck and related resources:</a:t>
            </a:r>
            <a:br>
              <a:rPr lang="en-US" dirty="0" smtClean="0"/>
            </a:br>
            <a:r>
              <a:rPr lang="en-US" u="sng" dirty="0">
                <a:solidFill>
                  <a:schemeClr val="tx2"/>
                </a:solidFill>
              </a:rPr>
              <a:t>https://github.com/jSylvestre/ResharperTemplates</a:t>
            </a:r>
            <a:endParaRPr lang="en-US" u="sng" dirty="0" smtClean="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of a simple unit test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355" y="1295399"/>
            <a:ext cx="6705600" cy="5185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7711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of an Expected Exception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399"/>
            <a:ext cx="6195782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7292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Expected Exception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671638"/>
            <a:ext cx="8000999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5517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098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 Tests</a:t>
            </a:r>
          </a:p>
          <a:p>
            <a:r>
              <a:rPr lang="en-US" dirty="0" smtClean="0"/>
              <a:t>Controller Tests</a:t>
            </a:r>
          </a:p>
          <a:p>
            <a:r>
              <a:rPr lang="en-US" dirty="0" smtClean="0"/>
              <a:t>Interface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385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1148</Words>
  <Application>Microsoft Office PowerPoint</Application>
  <PresentationFormat>On-screen Show (4:3)</PresentationFormat>
  <Paragraphs>222</Paragraphs>
  <Slides>43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Training</vt:lpstr>
      <vt:lpstr>How To Write Unit Tests</vt:lpstr>
      <vt:lpstr>Writing Unit Tests Using UCDArch </vt:lpstr>
      <vt:lpstr>Structure Of Unit Tests</vt:lpstr>
      <vt:lpstr>Structure Of Unit Tests</vt:lpstr>
      <vt:lpstr>Sample of a simple unit test</vt:lpstr>
      <vt:lpstr>Sample of an Expected Exception</vt:lpstr>
      <vt:lpstr>Another Expected Exception</vt:lpstr>
      <vt:lpstr>Types Of Unit Tests</vt:lpstr>
      <vt:lpstr>Types Of Unit Tests</vt:lpstr>
      <vt:lpstr>Repository Tests</vt:lpstr>
      <vt:lpstr>Types of Repository Tests</vt:lpstr>
      <vt:lpstr>Types of Repository Tests Cont.</vt:lpstr>
      <vt:lpstr>Example of Repository Test layout</vt:lpstr>
      <vt:lpstr>Fluent Mapping Example</vt:lpstr>
      <vt:lpstr>Reflection of the Database Example</vt:lpstr>
      <vt:lpstr>Controller Tests</vt:lpstr>
      <vt:lpstr>Mapping Tests</vt:lpstr>
      <vt:lpstr>Boundary Tests of all public methods</vt:lpstr>
      <vt:lpstr>Example Of A Controller Method Test</vt:lpstr>
      <vt:lpstr>Reflection Tests</vt:lpstr>
      <vt:lpstr>Controller Class Tests</vt:lpstr>
      <vt:lpstr>Controller Method Tests</vt:lpstr>
      <vt:lpstr>Controller Method Tests Cont.</vt:lpstr>
      <vt:lpstr>Controller Method Tests Cont.</vt:lpstr>
      <vt:lpstr>Interface Tests</vt:lpstr>
      <vt:lpstr>Interface Tests Example</vt:lpstr>
      <vt:lpstr>File Structure Of Unit Tests</vt:lpstr>
      <vt:lpstr>File Structure Of Unit Tests</vt:lpstr>
      <vt:lpstr>ControllerTests</vt:lpstr>
      <vt:lpstr>Core</vt:lpstr>
      <vt:lpstr>Interface Tests</vt:lpstr>
      <vt:lpstr>Misc Tests</vt:lpstr>
      <vt:lpstr>RepositoryTests</vt:lpstr>
      <vt:lpstr>ViewModel Tests</vt:lpstr>
      <vt:lpstr>Helper Methods</vt:lpstr>
      <vt:lpstr>Helper Methods</vt:lpstr>
      <vt:lpstr>Resharper Templates</vt:lpstr>
      <vt:lpstr>Resharper Templates</vt:lpstr>
      <vt:lpstr>File Templates</vt:lpstr>
      <vt:lpstr>Live Templates</vt:lpstr>
      <vt:lpstr>Summary</vt:lpstr>
      <vt:lpstr>Resources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2011-04-12T14:28:43Z</dcterms:created>
  <dcterms:modified xsi:type="dcterms:W3CDTF">2011-04-12T21:35:01Z</dcterms:modified>
</cp:coreProperties>
</file>