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5"/>
  </p:notesMasterIdLst>
  <p:handoutMasterIdLst>
    <p:handoutMasterId r:id="rId46"/>
  </p:handoutMasterIdLst>
  <p:sldIdLst>
    <p:sldId id="259" r:id="rId2"/>
    <p:sldId id="262" r:id="rId3"/>
    <p:sldId id="286" r:id="rId4"/>
    <p:sldId id="287" r:id="rId5"/>
    <p:sldId id="288" r:id="rId6"/>
    <p:sldId id="289" r:id="rId7"/>
    <p:sldId id="290" r:id="rId8"/>
    <p:sldId id="308" r:id="rId9"/>
    <p:sldId id="291" r:id="rId10"/>
    <p:sldId id="292" r:id="rId11"/>
    <p:sldId id="293" r:id="rId12"/>
    <p:sldId id="294" r:id="rId13"/>
    <p:sldId id="295" r:id="rId14"/>
    <p:sldId id="296" r:id="rId15"/>
    <p:sldId id="297" r:id="rId16"/>
    <p:sldId id="298" r:id="rId17"/>
    <p:sldId id="299" r:id="rId18"/>
    <p:sldId id="300" r:id="rId19"/>
    <p:sldId id="302" r:id="rId20"/>
    <p:sldId id="301" r:id="rId21"/>
    <p:sldId id="303" r:id="rId22"/>
    <p:sldId id="304" r:id="rId23"/>
    <p:sldId id="305" r:id="rId24"/>
    <p:sldId id="306" r:id="rId25"/>
    <p:sldId id="319" r:id="rId26"/>
    <p:sldId id="320" r:id="rId27"/>
    <p:sldId id="307" r:id="rId28"/>
    <p:sldId id="309" r:id="rId29"/>
    <p:sldId id="311" r:id="rId30"/>
    <p:sldId id="310" r:id="rId31"/>
    <p:sldId id="321" r:id="rId32"/>
    <p:sldId id="322" r:id="rId33"/>
    <p:sldId id="312" r:id="rId34"/>
    <p:sldId id="323" r:id="rId35"/>
    <p:sldId id="313" r:id="rId36"/>
    <p:sldId id="314" r:id="rId37"/>
    <p:sldId id="315" r:id="rId38"/>
    <p:sldId id="316" r:id="rId39"/>
    <p:sldId id="317" r:id="rId40"/>
    <p:sldId id="318" r:id="rId41"/>
    <p:sldId id="275" r:id="rId42"/>
    <p:sldId id="276" r:id="rId43"/>
    <p:sldId id="27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2"/>
          </p14:sldIdLst>
        </p14:section>
        <p14:section name="Structure Of Unit Tests" id="{6D9936A3-3945-4757-BC8B-B5C252D8E036}">
          <p14:sldIdLst>
            <p14:sldId id="286"/>
            <p14:sldId id="287"/>
            <p14:sldId id="288"/>
            <p14:sldId id="289"/>
            <p14:sldId id="290"/>
          </p14:sldIdLst>
        </p14:section>
        <p14:section name="Types Of Unit Tests" id="{24E0122C-39B5-4791-85FF-623EB3EB663D}">
          <p14:sldIdLst>
            <p14:sldId id="308"/>
            <p14:sldId id="291"/>
            <p14:sldId id="292"/>
            <p14:sldId id="293"/>
            <p14:sldId id="294"/>
            <p14:sldId id="295"/>
            <p14:sldId id="296"/>
            <p14:sldId id="297"/>
            <p14:sldId id="298"/>
            <p14:sldId id="299"/>
            <p14:sldId id="300"/>
            <p14:sldId id="302"/>
            <p14:sldId id="301"/>
            <p14:sldId id="303"/>
            <p14:sldId id="304"/>
            <p14:sldId id="305"/>
            <p14:sldId id="306"/>
            <p14:sldId id="319"/>
            <p14:sldId id="320"/>
          </p14:sldIdLst>
        </p14:section>
        <p14:section name="File Structure Of Unit Tests" id="{836C22C6-E149-414C-B8F2-6964B557A037}">
          <p14:sldIdLst>
            <p14:sldId id="307"/>
            <p14:sldId id="309"/>
            <p14:sldId id="311"/>
            <p14:sldId id="310"/>
            <p14:sldId id="321"/>
            <p14:sldId id="322"/>
            <p14:sldId id="312"/>
            <p14:sldId id="323"/>
          </p14:sldIdLst>
        </p14:section>
        <p14:section name="Helper Methods" id="{AECA7022-C893-4CD0-8A05-7CE55687EA4B}">
          <p14:sldIdLst>
            <p14:sldId id="313"/>
            <p14:sldId id="314"/>
          </p14:sldIdLst>
        </p14:section>
        <p14:section name="Resharper Templates" id="{FD200B36-9925-42C7-B476-F40B92FEE9C0}">
          <p14:sldIdLst>
            <p14:sldId id="315"/>
            <p14:sldId id="316"/>
            <p14:sldId id="317"/>
            <p14:sldId id="318"/>
          </p14:sldIdLst>
        </p14:section>
        <p14:section name="Conclusion and Summary" id="{790CEF5B-569A-4C2F-BED5-750B08C0E5AD}">
          <p14:sldIdLst>
            <p14:sldId id="275"/>
            <p14:sldId id="276"/>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1" autoAdjust="0"/>
    <p:restoredTop sz="73945" autoAdjust="0"/>
  </p:normalViewPr>
  <p:slideViewPr>
    <p:cSldViewPr>
      <p:cViewPr varScale="1">
        <p:scale>
          <a:sx n="81" d="100"/>
          <a:sy n="81" d="100"/>
        </p:scale>
        <p:origin x="-816" y="-84"/>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4" d="100"/>
          <a:sy n="84" d="100"/>
        </p:scale>
        <p:origin x="-196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dirty="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3200" dirty="0" smtClean="0"/>
            <a:t>Types Of Unit Tests</a:t>
          </a:r>
          <a:endParaRPr lang="en-US"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4400" dirty="0" smtClean="0"/>
            <a:t>4</a:t>
          </a:r>
          <a:endParaRPr lang="en-US" sz="44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2400" dirty="0" smtClean="0"/>
            <a:t>Helper Methods and Abstract Base Classes</a:t>
          </a:r>
          <a:endParaRPr lang="en-US" sz="24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3200" dirty="0" smtClean="0"/>
            <a:t>Structure Of Unit Tests</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0A84958D-5523-40C6-8DE0-CEA9E3B7BB6B}">
      <dgm:prSet phldrT="[Text]" custT="1"/>
      <dgm:spPr/>
      <dgm:t>
        <a:bodyPr/>
        <a:lstStyle/>
        <a:p>
          <a:r>
            <a:rPr lang="en-US" sz="4400" dirty="0" smtClean="0">
              <a:effectLst>
                <a:outerShdw blurRad="38100" dist="38100" dir="2700000" algn="tl">
                  <a:srgbClr val="000000">
                    <a:alpha val="43137"/>
                  </a:srgbClr>
                </a:outerShdw>
              </a:effectLst>
            </a:rPr>
            <a:t>5</a:t>
          </a:r>
          <a:endParaRPr lang="en-US" sz="4400" dirty="0">
            <a:effectLst>
              <a:outerShdw blurRad="38100" dist="38100" dir="2700000" algn="tl">
                <a:srgbClr val="000000">
                  <a:alpha val="43137"/>
                </a:srgbClr>
              </a:outerShdw>
            </a:effectLst>
          </a:endParaRPr>
        </a:p>
      </dgm:t>
    </dgm:pt>
    <dgm:pt modelId="{0424FCAB-1A21-4648-B72A-E9A169364CD2}" type="parTrans" cxnId="{9847F9AB-A727-4570-956A-229ABE2A8AFF}">
      <dgm:prSet/>
      <dgm:spPr/>
      <dgm:t>
        <a:bodyPr/>
        <a:lstStyle/>
        <a:p>
          <a:endParaRPr lang="en-US"/>
        </a:p>
      </dgm:t>
    </dgm:pt>
    <dgm:pt modelId="{F885132F-E9DF-4AFD-BEC7-6630D3B529DD}" type="sibTrans" cxnId="{9847F9AB-A727-4570-956A-229ABE2A8AFF}">
      <dgm:prSet/>
      <dgm:spPr/>
      <dgm:t>
        <a:bodyPr/>
        <a:lstStyle/>
        <a:p>
          <a:endParaRPr lang="en-US"/>
        </a:p>
      </dgm:t>
    </dgm:pt>
    <dgm:pt modelId="{ABEA93CD-B3ED-42B6-8412-62D7863DF3B8}">
      <dgm:prSet phldrT="[Text]" custT="1"/>
      <dgm:spPr>
        <a:effectLst>
          <a:outerShdw blurRad="40000" dist="23000" rotWithShape="0">
            <a:srgbClr val="000000">
              <a:alpha val="35000"/>
            </a:srgbClr>
          </a:outerShdw>
        </a:effectLst>
      </dgm:spPr>
      <dgm:t>
        <a:bodyPr/>
        <a:lstStyle/>
        <a:p>
          <a:r>
            <a:rPr lang="en-US" sz="3200" dirty="0" smtClean="0"/>
            <a:t>Resharper Templates</a:t>
          </a:r>
          <a:endParaRPr lang="en-US" sz="3200" dirty="0">
            <a:effectLst>
              <a:outerShdw blurRad="38100" dist="38100" dir="2700000" algn="tl">
                <a:srgbClr val="000000">
                  <a:alpha val="43137"/>
                </a:srgbClr>
              </a:outerShdw>
            </a:effectLst>
          </a:endParaRPr>
        </a:p>
      </dgm:t>
    </dgm:pt>
    <dgm:pt modelId="{D5232B8B-DC57-464F-9736-99555ECE784F}" type="parTrans" cxnId="{67F0599E-BE9B-4756-9E25-4B20102E286A}">
      <dgm:prSet/>
      <dgm:spPr/>
      <dgm:t>
        <a:bodyPr/>
        <a:lstStyle/>
        <a:p>
          <a:endParaRPr lang="en-US"/>
        </a:p>
      </dgm:t>
    </dgm:pt>
    <dgm:pt modelId="{0AF35FC2-AFD3-4F63-819A-7DD1215EA7D8}" type="sibTrans" cxnId="{67F0599E-BE9B-4756-9E25-4B20102E286A}">
      <dgm:prSet/>
      <dgm:spPr/>
      <dgm:t>
        <a:bodyPr/>
        <a:lstStyle/>
        <a:p>
          <a:endParaRPr lang="en-US"/>
        </a:p>
      </dgm:t>
    </dgm:pt>
    <dgm:pt modelId="{92CA2F54-9F6E-46D1-A677-C19D93A8E30E}">
      <dgm:prSet phldrT="[Text]" custT="1"/>
      <dgm:spPr/>
      <dgm:t>
        <a:bodyPr/>
        <a:lstStyle/>
        <a:p>
          <a:r>
            <a:rPr lang="en-US" sz="4400" dirty="0" smtClean="0">
              <a:effectLst>
                <a:outerShdw blurRad="38100" dist="38100" dir="2700000" algn="tl">
                  <a:srgbClr val="000000">
                    <a:alpha val="43137"/>
                  </a:srgbClr>
                </a:outerShdw>
              </a:effectLst>
            </a:rPr>
            <a:t>3</a:t>
          </a:r>
          <a:endParaRPr lang="en-US" sz="4400" dirty="0">
            <a:effectLst>
              <a:outerShdw blurRad="38100" dist="38100" dir="2700000" algn="tl">
                <a:srgbClr val="000000">
                  <a:alpha val="43137"/>
                </a:srgbClr>
              </a:outerShdw>
            </a:effectLst>
          </a:endParaRPr>
        </a:p>
      </dgm:t>
    </dgm:pt>
    <dgm:pt modelId="{0242B625-2A1D-4967-A12C-DDF57AB6E752}" type="parTrans" cxnId="{E91C5294-3279-4347-A169-DDC169F0875E}">
      <dgm:prSet/>
      <dgm:spPr/>
      <dgm:t>
        <a:bodyPr/>
        <a:lstStyle/>
        <a:p>
          <a:endParaRPr lang="en-US"/>
        </a:p>
      </dgm:t>
    </dgm:pt>
    <dgm:pt modelId="{462A44B4-7BB2-4E91-AEC9-2736916FC416}" type="sibTrans" cxnId="{E91C5294-3279-4347-A169-DDC169F0875E}">
      <dgm:prSet/>
      <dgm:spPr/>
      <dgm:t>
        <a:bodyPr/>
        <a:lstStyle/>
        <a:p>
          <a:endParaRPr lang="en-US"/>
        </a:p>
      </dgm:t>
    </dgm:pt>
    <dgm:pt modelId="{DC552FD6-B868-4B1B-BC51-1681BFF4FF22}">
      <dgm:prSet phldrT="[Text]" custT="1"/>
      <dgm:spPr/>
      <dgm:t>
        <a:bodyPr/>
        <a:lstStyle/>
        <a:p>
          <a:r>
            <a:rPr lang="en-US" sz="2800" dirty="0" smtClean="0">
              <a:effectLst/>
            </a:rPr>
            <a:t>File Structure Of Unit Tests</a:t>
          </a:r>
          <a:endParaRPr lang="en-US" sz="2800" dirty="0">
            <a:effectLst/>
          </a:endParaRPr>
        </a:p>
      </dgm:t>
    </dgm:pt>
    <dgm:pt modelId="{793201C6-AF73-4832-9A2C-3BA69F8C347A}" type="parTrans" cxnId="{95C818A4-FA1D-45DE-AAE3-EC05EAD73D28}">
      <dgm:prSet/>
      <dgm:spPr/>
      <dgm:t>
        <a:bodyPr/>
        <a:lstStyle/>
        <a:p>
          <a:endParaRPr lang="en-US"/>
        </a:p>
      </dgm:t>
    </dgm:pt>
    <dgm:pt modelId="{2FCC567F-E5DC-4F3E-8A6E-DFFFC55429FD}" type="sibTrans" cxnId="{95C818A4-FA1D-45DE-AAE3-EC05EAD73D28}">
      <dgm:prSet/>
      <dgm:spPr/>
      <dgm:t>
        <a:bodyPr/>
        <a:lstStyle/>
        <a:p>
          <a:endParaRPr lang="en-US"/>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5"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5"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5">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5" custScaleX="259632">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E3C1D257-6390-4886-8573-4853A14E6C3D}" type="pres">
      <dgm:prSet presAssocID="{92CA2F54-9F6E-46D1-A677-C19D93A8E30E}" presName="linNode" presStyleCnt="0"/>
      <dgm:spPr/>
    </dgm:pt>
    <dgm:pt modelId="{D99A2751-FD31-46C0-B101-823FD1553186}" type="pres">
      <dgm:prSet presAssocID="{92CA2F54-9F6E-46D1-A677-C19D93A8E30E}" presName="parentText" presStyleLbl="node1" presStyleIdx="2" presStyleCnt="5" custScaleX="773692" custScaleY="93079">
        <dgm:presLayoutVars>
          <dgm:chMax val="1"/>
          <dgm:bulletEnabled val="1"/>
        </dgm:presLayoutVars>
      </dgm:prSet>
      <dgm:spPr/>
      <dgm:t>
        <a:bodyPr/>
        <a:lstStyle/>
        <a:p>
          <a:endParaRPr lang="en-US"/>
        </a:p>
      </dgm:t>
    </dgm:pt>
    <dgm:pt modelId="{849A0B13-F0A6-4F35-A490-09B4768FBEAE}" type="pres">
      <dgm:prSet presAssocID="{92CA2F54-9F6E-46D1-A677-C19D93A8E30E}" presName="descendantText" presStyleLbl="alignAccFollowNode1" presStyleIdx="2" presStyleCnt="5" custScaleX="2000000">
        <dgm:presLayoutVars>
          <dgm:bulletEnabled val="1"/>
        </dgm:presLayoutVars>
      </dgm:prSet>
      <dgm:spPr>
        <a:prstGeom prst="rect">
          <a:avLst/>
        </a:prstGeom>
      </dgm:spPr>
      <dgm:t>
        <a:bodyPr/>
        <a:lstStyle/>
        <a:p>
          <a:endParaRPr lang="en-US"/>
        </a:p>
      </dgm:t>
    </dgm:pt>
    <dgm:pt modelId="{41C1FDCF-0F21-4ABA-84CD-C05D2EF67F1B}" type="pres">
      <dgm:prSet presAssocID="{462A44B4-7BB2-4E91-AEC9-2736916FC416}" presName="sp" presStyleCnt="0"/>
      <dgm:spPr/>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3" presStyleCnt="5">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3" presStyleCnt="5" custScaleX="259632">
        <dgm:presLayoutVars>
          <dgm:bulletEnabled val="1"/>
        </dgm:presLayoutVars>
      </dgm:prSet>
      <dgm:spPr>
        <a:prstGeom prst="rect">
          <a:avLst/>
        </a:prstGeom>
      </dgm:spPr>
      <dgm:t>
        <a:bodyPr/>
        <a:lstStyle/>
        <a:p>
          <a:endParaRPr lang="en-US"/>
        </a:p>
      </dgm:t>
    </dgm:pt>
    <dgm:pt modelId="{EBEF6F2F-2F26-4B94-926D-6E8DFCB7B1F0}" type="pres">
      <dgm:prSet presAssocID="{88B75C29-8054-417D-BCE3-878A55118F6D}" presName="sp" presStyleCnt="0"/>
      <dgm:spPr/>
    </dgm:pt>
    <dgm:pt modelId="{DEFD5903-B6E5-4A53-81BF-5107C2658E2C}" type="pres">
      <dgm:prSet presAssocID="{0A84958D-5523-40C6-8DE0-CEA9E3B7BB6B}" presName="linNode" presStyleCnt="0"/>
      <dgm:spPr/>
    </dgm:pt>
    <dgm:pt modelId="{DE503135-79E2-4FEE-A566-2C3B58400A1B}" type="pres">
      <dgm:prSet presAssocID="{0A84958D-5523-40C6-8DE0-CEA9E3B7BB6B}" presName="parentText" presStyleLbl="node1" presStyleIdx="4" presStyleCnt="5" custScaleX="51442" custScaleY="97450">
        <dgm:presLayoutVars>
          <dgm:chMax val="1"/>
          <dgm:bulletEnabled val="1"/>
        </dgm:presLayoutVars>
      </dgm:prSet>
      <dgm:spPr/>
      <dgm:t>
        <a:bodyPr/>
        <a:lstStyle/>
        <a:p>
          <a:endParaRPr lang="en-US"/>
        </a:p>
      </dgm:t>
    </dgm:pt>
    <dgm:pt modelId="{AB876E9B-DA28-4062-A031-9E3D16859644}" type="pres">
      <dgm:prSet presAssocID="{0A84958D-5523-40C6-8DE0-CEA9E3B7BB6B}" presName="descendantText" presStyleLbl="alignAccFollowNode1" presStyleIdx="4" presStyleCnt="5" custScaleX="133075">
        <dgm:presLayoutVars>
          <dgm:bulletEnabled val="1"/>
        </dgm:presLayoutVars>
      </dgm:prSet>
      <dgm:spPr>
        <a:prstGeom prst="rect">
          <a:avLst/>
        </a:prstGeom>
      </dgm:spPr>
      <dgm:t>
        <a:bodyPr/>
        <a:lstStyle/>
        <a:p>
          <a:endParaRPr lang="en-US"/>
        </a:p>
      </dgm:t>
    </dgm:pt>
  </dgm:ptLst>
  <dgm:cxnLst>
    <dgm:cxn modelId="{7077B78D-FCDC-4519-8416-DC357ACD5043}" srcId="{F6FEADD9-F67D-41F5-BA4C-3C84956E7F46}" destId="{D1776C8F-2B10-4075-8DF7-7F65AB725ED5}" srcOrd="3"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4C1C2213-0DA3-4515-97ED-3A6439B66EA1}" type="presOf" srcId="{DC552FD6-B868-4B1B-BC51-1681BFF4FF22}" destId="{849A0B13-F0A6-4F35-A490-09B4768FBEAE}"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61F6199F-0ED7-4496-854C-82A8C6DCC5F1}" type="presOf" srcId="{92CA2F54-9F6E-46D1-A677-C19D93A8E30E}" destId="{D99A2751-FD31-46C0-B101-823FD1553186}" srcOrd="0" destOrd="0" presId="urn:microsoft.com/office/officeart/2005/8/layout/vList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B60498DB-CBA9-4A5A-B1D5-2C7F79D08628}" type="presOf" srcId="{0A84958D-5523-40C6-8DE0-CEA9E3B7BB6B}" destId="{DE503135-79E2-4FEE-A566-2C3B58400A1B}" srcOrd="0" destOrd="0" presId="urn:microsoft.com/office/officeart/2005/8/layout/vList5"/>
    <dgm:cxn modelId="{95C818A4-FA1D-45DE-AAE3-EC05EAD73D28}" srcId="{92CA2F54-9F6E-46D1-A677-C19D93A8E30E}" destId="{DC552FD6-B868-4B1B-BC51-1681BFF4FF22}" srcOrd="0" destOrd="0" parTransId="{793201C6-AF73-4832-9A2C-3BA69F8C347A}" sibTransId="{2FCC567F-E5DC-4F3E-8A6E-DFFFC55429FD}"/>
    <dgm:cxn modelId="{63E4D827-0083-4625-9FD6-043D8D32091E}" srcId="{74EE5CD8-078F-4590-BF9C-A341A294A016}" destId="{1E4D3931-0DBD-4211-A24A-6AF364284B1E}" srcOrd="0" destOrd="0" parTransId="{FC93695B-FD0E-4353-B1FD-4328F4386DEC}" sibTransId="{CADAA3D9-7C63-4729-85B0-64C8AF644EEF}"/>
    <dgm:cxn modelId="{67F0599E-BE9B-4756-9E25-4B20102E286A}" srcId="{0A84958D-5523-40C6-8DE0-CEA9E3B7BB6B}" destId="{ABEA93CD-B3ED-42B6-8412-62D7863DF3B8}" srcOrd="0" destOrd="0" parTransId="{D5232B8B-DC57-464F-9736-99555ECE784F}" sibTransId="{0AF35FC2-AFD3-4F63-819A-7DD1215EA7D8}"/>
    <dgm:cxn modelId="{9847F9AB-A727-4570-956A-229ABE2A8AFF}" srcId="{F6FEADD9-F67D-41F5-BA4C-3C84956E7F46}" destId="{0A84958D-5523-40C6-8DE0-CEA9E3B7BB6B}" srcOrd="4" destOrd="0" parTransId="{0424FCAB-1A21-4648-B72A-E9A169364CD2}" sibTransId="{F885132F-E9DF-4AFD-BEC7-6630D3B529DD}"/>
    <dgm:cxn modelId="{E91C5294-3279-4347-A169-DDC169F0875E}" srcId="{F6FEADD9-F67D-41F5-BA4C-3C84956E7F46}" destId="{92CA2F54-9F6E-46D1-A677-C19D93A8E30E}" srcOrd="2" destOrd="0" parTransId="{0242B625-2A1D-4967-A12C-DDF57AB6E752}" sibTransId="{462A44B4-7BB2-4E91-AEC9-2736916FC416}"/>
    <dgm:cxn modelId="{1D12F37E-DF42-400C-B5B5-A8FAF49EC0EC}" type="presOf" srcId="{1E4D3931-0DBD-4211-A24A-6AF364284B1E}" destId="{D54B1729-BC98-42C1-9C6C-D65DCBA4358F}" srcOrd="0" destOrd="0" presId="urn:microsoft.com/office/officeart/2005/8/layout/vList5"/>
    <dgm:cxn modelId="{4D6F524B-2990-4275-B6E3-678BB6A4880F}" type="presOf" srcId="{ABEA93CD-B3ED-42B6-8412-62D7863DF3B8}" destId="{AB876E9B-DA28-4062-A031-9E3D16859644}"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0641C460-B1E5-4402-94F6-2BF9A2D523EE}" type="presParOf" srcId="{AAE7A1E6-6847-453D-B55B-8A82BF138C1D}" destId="{E3C1D257-6390-4886-8573-4853A14E6C3D}" srcOrd="4" destOrd="0" presId="urn:microsoft.com/office/officeart/2005/8/layout/vList5"/>
    <dgm:cxn modelId="{5BB4D42D-AD23-4129-A36B-09608E60B1B3}" type="presParOf" srcId="{E3C1D257-6390-4886-8573-4853A14E6C3D}" destId="{D99A2751-FD31-46C0-B101-823FD1553186}" srcOrd="0" destOrd="0" presId="urn:microsoft.com/office/officeart/2005/8/layout/vList5"/>
    <dgm:cxn modelId="{EAAAFFF4-CA10-4EAB-B515-FFADA89EC184}" type="presParOf" srcId="{E3C1D257-6390-4886-8573-4853A14E6C3D}" destId="{849A0B13-F0A6-4F35-A490-09B4768FBEAE}" srcOrd="1" destOrd="0" presId="urn:microsoft.com/office/officeart/2005/8/layout/vList5"/>
    <dgm:cxn modelId="{F3C331EF-5CE3-4D36-B818-DAF431D95D69}" type="presParOf" srcId="{AAE7A1E6-6847-453D-B55B-8A82BF138C1D}" destId="{41C1FDCF-0F21-4ABA-84CD-C05D2EF67F1B}" srcOrd="5" destOrd="0" presId="urn:microsoft.com/office/officeart/2005/8/layout/vList5"/>
    <dgm:cxn modelId="{FD2A22C3-24B0-4E4D-A3BC-79528D3FBC48}" type="presParOf" srcId="{AAE7A1E6-6847-453D-B55B-8A82BF138C1D}" destId="{477213BE-9E91-4950-8451-7F60796F47F4}" srcOrd="6"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 modelId="{09597BC8-88D1-4862-9415-9EA6A3101AD2}" type="presParOf" srcId="{AAE7A1E6-6847-453D-B55B-8A82BF138C1D}" destId="{EBEF6F2F-2F26-4B94-926D-6E8DFCB7B1F0}" srcOrd="7" destOrd="0" presId="urn:microsoft.com/office/officeart/2005/8/layout/vList5"/>
    <dgm:cxn modelId="{3BE666F6-C586-4D3B-88E9-FE4ED2D6C274}" type="presParOf" srcId="{AAE7A1E6-6847-453D-B55B-8A82BF138C1D}" destId="{DEFD5903-B6E5-4A53-81BF-5107C2658E2C}" srcOrd="8" destOrd="0" presId="urn:microsoft.com/office/officeart/2005/8/layout/vList5"/>
    <dgm:cxn modelId="{67017AB9-13FA-4CEC-A106-3A0C0D6F9D8B}" type="presParOf" srcId="{DEFD5903-B6E5-4A53-81BF-5107C2658E2C}" destId="{DE503135-79E2-4FEE-A566-2C3B58400A1B}" srcOrd="0" destOrd="0" presId="urn:microsoft.com/office/officeart/2005/8/layout/vList5"/>
    <dgm:cxn modelId="{A7BE56B8-633D-4E13-B864-E124CC7B21A0}" type="presParOf" srcId="{DEFD5903-B6E5-4A53-81BF-5107C2658E2C}" destId="{AB876E9B-DA28-4062-A031-9E3D1685964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732361" y="-2408605"/>
          <a:ext cx="704224" cy="5699201"/>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smtClean="0"/>
            <a:t>Structure Of Unit Tests</a:t>
          </a:r>
          <a:endParaRPr lang="en-US" sz="3200" kern="1200" dirty="0">
            <a:effectLst>
              <a:outerShdw blurRad="38100" dist="38100" dir="2700000" algn="tl">
                <a:srgbClr val="000000">
                  <a:alpha val="43137"/>
                </a:srgbClr>
              </a:outerShdw>
            </a:effectLst>
          </a:endParaRPr>
        </a:p>
      </dsp:txBody>
      <dsp:txXfrm rot="-5400000">
        <a:off x="1234873" y="88883"/>
        <a:ext cx="5699201" cy="704224"/>
      </dsp:txXfrm>
    </dsp:sp>
    <dsp:sp modelId="{7E429971-BC57-430F-BB25-C0574E5E39E3}">
      <dsp:nvSpPr>
        <dsp:cNvPr id="0" name=""/>
        <dsp:cNvSpPr/>
      </dsp:nvSpPr>
      <dsp:spPr>
        <a:xfrm>
          <a:off x="124" y="0"/>
          <a:ext cx="1234748" cy="880281"/>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1</a:t>
          </a:r>
          <a:endParaRPr lang="en-US" sz="4400" kern="1200" dirty="0"/>
        </a:p>
      </dsp:txBody>
      <dsp:txXfrm>
        <a:off x="43096" y="42972"/>
        <a:ext cx="1148804" cy="794337"/>
      </dsp:txXfrm>
    </dsp:sp>
    <dsp:sp modelId="{B37A5355-225B-4C6F-AED7-6C620F99EECC}">
      <dsp:nvSpPr>
        <dsp:cNvPr id="0" name=""/>
        <dsp:cNvSpPr/>
      </dsp:nvSpPr>
      <dsp:spPr>
        <a:xfrm rot="5400000">
          <a:off x="3732361" y="-1484310"/>
          <a:ext cx="704224" cy="5699201"/>
        </a:xfrm>
        <a:prstGeom prst="rect">
          <a:avLst/>
        </a:prstGeom>
        <a:solidFill>
          <a:schemeClr val="accent3">
            <a:tint val="40000"/>
            <a:alpha val="90000"/>
            <a:hueOff val="2679212"/>
            <a:satOff val="-3448"/>
            <a:lumOff val="-269"/>
            <a:alphaOff val="0"/>
          </a:schemeClr>
        </a:solidFill>
        <a:ln w="9525" cap="flat" cmpd="sng" algn="ctr">
          <a:solidFill>
            <a:schemeClr val="accent3">
              <a:tint val="40000"/>
              <a:alpha val="90000"/>
              <a:hueOff val="2679212"/>
              <a:satOff val="-3448"/>
              <a:lumOff val="-26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Types Of Unit Tests</a:t>
          </a:r>
          <a:endParaRPr lang="en-US" sz="3200" kern="1200" dirty="0">
            <a:effectLst>
              <a:outerShdw blurRad="38100" dist="38100" dir="2700000" algn="tl">
                <a:srgbClr val="000000">
                  <a:alpha val="43137"/>
                </a:srgbClr>
              </a:outerShdw>
            </a:effectLst>
          </a:endParaRPr>
        </a:p>
      </dsp:txBody>
      <dsp:txXfrm rot="-5400000">
        <a:off x="1234873" y="1013178"/>
        <a:ext cx="5699201" cy="704224"/>
      </dsp:txXfrm>
    </dsp:sp>
    <dsp:sp modelId="{C04276DC-EE64-470A-B8BC-09067B8045FA}">
      <dsp:nvSpPr>
        <dsp:cNvPr id="0" name=""/>
        <dsp:cNvSpPr/>
      </dsp:nvSpPr>
      <dsp:spPr>
        <a:xfrm>
          <a:off x="124" y="925149"/>
          <a:ext cx="1234748" cy="880281"/>
        </a:xfrm>
        <a:prstGeom prst="roundRect">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2</a:t>
          </a:r>
          <a:endParaRPr lang="en-US" sz="4400" kern="1200" dirty="0"/>
        </a:p>
      </dsp:txBody>
      <dsp:txXfrm>
        <a:off x="43096" y="968121"/>
        <a:ext cx="1148804" cy="794337"/>
      </dsp:txXfrm>
    </dsp:sp>
    <dsp:sp modelId="{849A0B13-F0A6-4F35-A490-09B4768FBEAE}">
      <dsp:nvSpPr>
        <dsp:cNvPr id="0" name=""/>
        <dsp:cNvSpPr/>
      </dsp:nvSpPr>
      <dsp:spPr>
        <a:xfrm rot="5400000">
          <a:off x="3729877" y="-584981"/>
          <a:ext cx="704224" cy="5688210"/>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effectLst/>
            </a:rPr>
            <a:t>File Structure Of Unit Tests</a:t>
          </a:r>
          <a:endParaRPr lang="en-US" sz="2800" kern="1200" dirty="0">
            <a:effectLst/>
          </a:endParaRPr>
        </a:p>
      </dsp:txBody>
      <dsp:txXfrm rot="-5400000">
        <a:off x="1237884" y="1907012"/>
        <a:ext cx="5688210" cy="704224"/>
      </dsp:txXfrm>
    </dsp:sp>
    <dsp:sp modelId="{D99A2751-FD31-46C0-B101-823FD1553186}">
      <dsp:nvSpPr>
        <dsp:cNvPr id="0" name=""/>
        <dsp:cNvSpPr/>
      </dsp:nvSpPr>
      <dsp:spPr>
        <a:xfrm>
          <a:off x="124" y="1849445"/>
          <a:ext cx="1237759" cy="819356"/>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3</a:t>
          </a:r>
          <a:endParaRPr lang="en-US" sz="4400" kern="1200" dirty="0">
            <a:effectLst>
              <a:outerShdw blurRad="38100" dist="38100" dir="2700000" algn="tl">
                <a:srgbClr val="000000">
                  <a:alpha val="43137"/>
                </a:srgbClr>
              </a:outerShdw>
            </a:effectLst>
          </a:endParaRPr>
        </a:p>
      </dsp:txBody>
      <dsp:txXfrm>
        <a:off x="40122" y="1889443"/>
        <a:ext cx="1157763" cy="739360"/>
      </dsp:txXfrm>
    </dsp:sp>
    <dsp:sp modelId="{C7C3E6FD-D83F-4BDA-907E-B5EE041DA931}">
      <dsp:nvSpPr>
        <dsp:cNvPr id="0" name=""/>
        <dsp:cNvSpPr/>
      </dsp:nvSpPr>
      <dsp:spPr>
        <a:xfrm rot="5400000">
          <a:off x="3732361" y="303355"/>
          <a:ext cx="704224" cy="5699201"/>
        </a:xfrm>
        <a:prstGeom prst="rect">
          <a:avLst/>
        </a:prstGeom>
        <a:solidFill>
          <a:schemeClr val="accent3">
            <a:tint val="40000"/>
            <a:alpha val="90000"/>
            <a:hueOff val="8037638"/>
            <a:satOff val="-10345"/>
            <a:lumOff val="-806"/>
            <a:alphaOff val="0"/>
          </a:schemeClr>
        </a:solidFill>
        <a:ln w="9525" cap="flat" cmpd="sng" algn="ctr">
          <a:solidFill>
            <a:schemeClr val="accent3">
              <a:tint val="40000"/>
              <a:alpha val="90000"/>
              <a:hueOff val="8037638"/>
              <a:satOff val="-10345"/>
              <a:lumOff val="-80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Helper Methods and Abstract Base Classes</a:t>
          </a:r>
          <a:endParaRPr lang="en-US" sz="2400" kern="1200" dirty="0">
            <a:effectLst>
              <a:outerShdw blurRad="38100" dist="38100" dir="2700000" algn="tl">
                <a:srgbClr val="000000">
                  <a:alpha val="43137"/>
                </a:srgbClr>
              </a:outerShdw>
            </a:effectLst>
          </a:endParaRPr>
        </a:p>
      </dsp:txBody>
      <dsp:txXfrm rot="-5400000">
        <a:off x="1234873" y="2800843"/>
        <a:ext cx="5699201" cy="704224"/>
      </dsp:txXfrm>
    </dsp:sp>
    <dsp:sp modelId="{F5034101-5B7D-4FE7-B47A-5A48CF39606B}">
      <dsp:nvSpPr>
        <dsp:cNvPr id="0" name=""/>
        <dsp:cNvSpPr/>
      </dsp:nvSpPr>
      <dsp:spPr>
        <a:xfrm>
          <a:off x="124" y="2712816"/>
          <a:ext cx="1234748" cy="880281"/>
        </a:xfrm>
        <a:prstGeom prst="roundRect">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43096" y="2755788"/>
        <a:ext cx="1148804" cy="794337"/>
      </dsp:txXfrm>
    </dsp:sp>
    <dsp:sp modelId="{AB876E9B-DA28-4062-A031-9E3D16859644}">
      <dsp:nvSpPr>
        <dsp:cNvPr id="0" name=""/>
        <dsp:cNvSpPr/>
      </dsp:nvSpPr>
      <dsp:spPr>
        <a:xfrm rot="5400000">
          <a:off x="3731929" y="1219863"/>
          <a:ext cx="704224" cy="5692329"/>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Resharper Templates</a:t>
          </a:r>
          <a:endParaRPr lang="en-US" sz="3200" kern="1200" dirty="0">
            <a:effectLst>
              <a:outerShdw blurRad="38100" dist="38100" dir="2700000" algn="tl">
                <a:srgbClr val="000000">
                  <a:alpha val="43137"/>
                </a:srgbClr>
              </a:outerShdw>
            </a:effectLst>
          </a:endParaRPr>
        </a:p>
      </dsp:txBody>
      <dsp:txXfrm rot="-5400000">
        <a:off x="1237877" y="3713915"/>
        <a:ext cx="5692329" cy="704224"/>
      </dsp:txXfrm>
    </dsp:sp>
    <dsp:sp modelId="{DE503135-79E2-4FEE-A566-2C3B58400A1B}">
      <dsp:nvSpPr>
        <dsp:cNvPr id="0" name=""/>
        <dsp:cNvSpPr/>
      </dsp:nvSpPr>
      <dsp:spPr>
        <a:xfrm>
          <a:off x="124" y="3637111"/>
          <a:ext cx="1237752" cy="857833"/>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effectLst>
                <a:outerShdw blurRad="38100" dist="38100" dir="2700000" algn="tl">
                  <a:srgbClr val="000000">
                    <a:alpha val="43137"/>
                  </a:srgbClr>
                </a:outerShdw>
              </a:effectLst>
            </a:rPr>
            <a:t>5</a:t>
          </a:r>
          <a:endParaRPr lang="en-US" sz="4400" kern="1200" dirty="0">
            <a:effectLst>
              <a:outerShdw blurRad="38100" dist="38100" dir="2700000" algn="tl">
                <a:srgbClr val="000000">
                  <a:alpha val="43137"/>
                </a:srgbClr>
              </a:outerShdw>
            </a:effectLst>
          </a:endParaRPr>
        </a:p>
      </dsp:txBody>
      <dsp:txXfrm>
        <a:off x="42000" y="3678987"/>
        <a:ext cx="1154000" cy="77408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4/14/2011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3972039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4/14/2011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791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dirty="0"/>
          </a:p>
        </p:txBody>
      </p:sp>
    </p:spTree>
    <p:extLst>
      <p:ext uri="{BB962C8B-B14F-4D97-AF65-F5344CB8AC3E}">
        <p14:creationId xmlns:p14="http://schemas.microsoft.com/office/powerpoint/2010/main" val="941329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 of tests:</a:t>
            </a:r>
          </a:p>
          <a:p>
            <a:r>
              <a:rPr lang="en-US" dirty="0" smtClean="0"/>
              <a:t>CRUD – Create Read Update Delete. Some can’t because</a:t>
            </a:r>
            <a:r>
              <a:rPr lang="en-US" baseline="0" dirty="0" smtClean="0"/>
              <a:t> of mapping file setting like </a:t>
            </a:r>
            <a:r>
              <a:rPr lang="en-US" baseline="0" dirty="0" err="1" smtClean="0"/>
              <a:t>ReadOnly</a:t>
            </a:r>
            <a:r>
              <a:rPr lang="en-US" baseline="0" dirty="0" smtClean="0"/>
              <a:t>.</a:t>
            </a:r>
          </a:p>
          <a:p>
            <a:endParaRPr lang="en-US" baseline="0" dirty="0" smtClean="0"/>
          </a:p>
          <a:p>
            <a:r>
              <a:rPr lang="en-US" baseline="0" dirty="0" smtClean="0"/>
              <a:t>Note, if you don’t set required related tables, these tests will fail when it tries to initialize.  </a:t>
            </a:r>
            <a:endParaRPr lang="en-US" dirty="0" smtClean="0"/>
          </a:p>
          <a:p>
            <a:endParaRPr lang="en-US" dirty="0" smtClean="0"/>
          </a:p>
          <a:p>
            <a:r>
              <a:rPr lang="en-US" dirty="0" smtClean="0"/>
              <a:t>Invalid Boundary</a:t>
            </a:r>
            <a:r>
              <a:rPr lang="en-US" baseline="0" dirty="0" smtClean="0"/>
              <a:t> Test. </a:t>
            </a:r>
          </a:p>
          <a:p>
            <a:r>
              <a:rPr lang="en-US" baseline="0" dirty="0" smtClean="0"/>
              <a:t>Just too long, just too short</a:t>
            </a:r>
          </a:p>
          <a:p>
            <a:r>
              <a:rPr lang="en-US" baseline="0" dirty="0" smtClean="0"/>
              <a:t>Not Null</a:t>
            </a:r>
          </a:p>
          <a:p>
            <a:r>
              <a:rPr lang="en-US" baseline="0" dirty="0" smtClean="0"/>
              <a:t>Etc.</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11</a:t>
            </a:fld>
            <a:endParaRPr lang="en-US" dirty="0"/>
          </a:p>
        </p:txBody>
      </p:sp>
    </p:spTree>
    <p:extLst>
      <p:ext uri="{BB962C8B-B14F-4D97-AF65-F5344CB8AC3E}">
        <p14:creationId xmlns:p14="http://schemas.microsoft.com/office/powerpoint/2010/main" val="2257538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Valid Boundary tests are the</a:t>
            </a:r>
            <a:r>
              <a:rPr lang="en-US" baseline="0" dirty="0" smtClean="0"/>
              <a:t> </a:t>
            </a:r>
            <a:r>
              <a:rPr lang="en-US" baseline="0" dirty="0" smtClean="0"/>
              <a:t>exact maximum</a:t>
            </a:r>
            <a:r>
              <a:rPr lang="en-US" baseline="0" dirty="0" smtClean="0"/>
              <a:t>, minimum, etc.</a:t>
            </a:r>
          </a:p>
          <a:p>
            <a:endParaRPr lang="en-US" baseline="0" dirty="0" smtClean="0"/>
          </a:p>
          <a:p>
            <a:r>
              <a:rPr lang="en-US" baseline="0" dirty="0" smtClean="0"/>
              <a:t>Constructor tests – just make sure that the expected values are set </a:t>
            </a:r>
            <a:endParaRPr lang="en-US" baseline="0" dirty="0" smtClean="0"/>
          </a:p>
          <a:p>
            <a:r>
              <a:rPr lang="en-US" baseline="0" dirty="0" smtClean="0"/>
              <a:t>(</a:t>
            </a:r>
            <a:r>
              <a:rPr lang="en-US" baseline="0" dirty="0" smtClean="0"/>
              <a:t>for example if you had several parameters, you may accidentally assign the parameter to a different field</a:t>
            </a:r>
            <a:r>
              <a:rPr lang="en-US" baseline="0" dirty="0" smtClean="0"/>
              <a:t>.)</a:t>
            </a:r>
            <a:endParaRPr lang="en-US" baseline="0" dirty="0" smtClean="0"/>
          </a:p>
          <a:p>
            <a:endParaRPr lang="en-US" baseline="0" dirty="0" smtClean="0"/>
          </a:p>
          <a:p>
            <a:r>
              <a:rPr lang="en-US" baseline="0" dirty="0" smtClean="0"/>
              <a:t>Fluent Mapping tests. I’ll show an example in a bit</a:t>
            </a:r>
          </a:p>
          <a:p>
            <a:endParaRPr lang="en-US" baseline="0" dirty="0" smtClean="0"/>
          </a:p>
          <a:p>
            <a:r>
              <a:rPr lang="en-US" baseline="0" dirty="0" smtClean="0"/>
              <a:t>Reflection </a:t>
            </a:r>
            <a:r>
              <a:rPr lang="en-US" baseline="0" dirty="0" smtClean="0"/>
              <a:t>Tests.</a:t>
            </a:r>
          </a:p>
          <a:p>
            <a:r>
              <a:rPr lang="en-US" baseline="0" dirty="0" smtClean="0"/>
              <a:t>Code Coverage, and attributes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12</a:t>
            </a:fld>
            <a:endParaRPr lang="en-US" dirty="0"/>
          </a:p>
        </p:txBody>
      </p:sp>
    </p:spTree>
    <p:extLst>
      <p:ext uri="{BB962C8B-B14F-4D97-AF65-F5344CB8AC3E}">
        <p14:creationId xmlns:p14="http://schemas.microsoft.com/office/powerpoint/2010/main" val="2863606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a:t>
            </a:r>
            <a:r>
              <a:rPr lang="en-US" baseline="0" dirty="0" smtClean="0"/>
              <a:t> of this is generated when using my </a:t>
            </a:r>
            <a:r>
              <a:rPr lang="en-US" baseline="0" dirty="0" err="1" smtClean="0"/>
              <a:t>resharper</a:t>
            </a:r>
            <a:r>
              <a:rPr lang="en-US" baseline="0" dirty="0" smtClean="0"/>
              <a:t> file template</a:t>
            </a:r>
            <a:endParaRPr lang="en-US" dirty="0" smtClean="0"/>
          </a:p>
          <a:p>
            <a:endParaRPr lang="en-US" dirty="0" smtClean="0"/>
          </a:p>
          <a:p>
            <a:r>
              <a:rPr lang="en-US" dirty="0" smtClean="0"/>
              <a:t>Group with regions</a:t>
            </a:r>
          </a:p>
          <a:p>
            <a:endParaRPr lang="en-US" baseline="0" dirty="0" smtClean="0"/>
          </a:p>
          <a:p>
            <a:r>
              <a:rPr lang="en-US" baseline="0" dirty="0" smtClean="0"/>
              <a:t>Initialize</a:t>
            </a:r>
          </a:p>
          <a:p>
            <a:endParaRPr lang="en-US" baseline="0" dirty="0" smtClean="0"/>
          </a:p>
          <a:p>
            <a:r>
              <a:rPr lang="en-US" baseline="0" dirty="0" smtClean="0"/>
              <a:t>Test each field</a:t>
            </a:r>
          </a:p>
          <a:p>
            <a:endParaRPr lang="en-US" baseline="0" dirty="0" smtClean="0"/>
          </a:p>
          <a:p>
            <a:r>
              <a:rPr lang="en-US" baseline="0" dirty="0" smtClean="0"/>
              <a:t>Test Constructor</a:t>
            </a:r>
          </a:p>
          <a:p>
            <a:endParaRPr lang="en-US" baseline="0" dirty="0" smtClean="0"/>
          </a:p>
          <a:p>
            <a:r>
              <a:rPr lang="en-US" baseline="0" dirty="0" smtClean="0"/>
              <a:t>Optionally do Fluent Mapping Tests</a:t>
            </a:r>
          </a:p>
          <a:p>
            <a:endParaRPr lang="en-US" baseline="0" dirty="0" smtClean="0"/>
          </a:p>
          <a:p>
            <a:r>
              <a:rPr lang="en-US" baseline="0" dirty="0" smtClean="0"/>
              <a:t>Do Reflection tests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13</a:t>
            </a:fld>
            <a:endParaRPr lang="en-US" dirty="0"/>
          </a:p>
        </p:txBody>
      </p:sp>
    </p:spTree>
    <p:extLst>
      <p:ext uri="{BB962C8B-B14F-4D97-AF65-F5344CB8AC3E}">
        <p14:creationId xmlns:p14="http://schemas.microsoft.com/office/powerpoint/2010/main" val="1035053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Fluent mapping is something new I started doing after finding an example</a:t>
            </a:r>
            <a:r>
              <a:rPr lang="en-US" baseline="0" dirty="0" smtClean="0"/>
              <a:t> on the net.</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14</a:t>
            </a:fld>
            <a:endParaRPr lang="en-US" dirty="0"/>
          </a:p>
        </p:txBody>
      </p:sp>
    </p:spTree>
    <p:extLst>
      <p:ext uri="{BB962C8B-B14F-4D97-AF65-F5344CB8AC3E}">
        <p14:creationId xmlns:p14="http://schemas.microsoft.com/office/powerpoint/2010/main" val="1818885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two helper methods “</a:t>
            </a:r>
            <a:r>
              <a:rPr lang="en-US" dirty="0" err="1" smtClean="0"/>
              <a:t>NameAndType</a:t>
            </a:r>
            <a:r>
              <a:rPr lang="en-US" dirty="0" smtClean="0"/>
              <a:t>” and “</a:t>
            </a:r>
            <a:r>
              <a:rPr lang="en-US" dirty="0" err="1" smtClean="0"/>
              <a:t>AttributeAndFieldValidation</a:t>
            </a:r>
            <a:r>
              <a:rPr lang="en-US" dirty="0" smtClean="0"/>
              <a:t>”</a:t>
            </a:r>
          </a:p>
          <a:p>
            <a:endParaRPr lang="en-US" dirty="0" smtClean="0"/>
          </a:p>
          <a:p>
            <a:r>
              <a:rPr lang="en-US" dirty="0" smtClean="0"/>
              <a:t>Each public</a:t>
            </a:r>
            <a:r>
              <a:rPr lang="en-US" baseline="0" dirty="0" smtClean="0"/>
              <a:t> field needs to be added.</a:t>
            </a:r>
          </a:p>
          <a:p>
            <a:endParaRPr lang="en-US" baseline="0" dirty="0" smtClean="0"/>
          </a:p>
          <a:p>
            <a:r>
              <a:rPr lang="en-US" baseline="0" dirty="0" smtClean="0"/>
              <a:t>If a field has attributes they need to be added.</a:t>
            </a:r>
          </a:p>
          <a:p>
            <a:endParaRPr lang="en-US" baseline="0" dirty="0" smtClean="0"/>
          </a:p>
          <a:p>
            <a:r>
              <a:rPr lang="en-US" baseline="0" dirty="0" smtClean="0"/>
              <a:t>If the Test fails, it tells you what it is expecting.</a:t>
            </a:r>
            <a:endParaRPr lang="en-US" dirty="0" smtClean="0"/>
          </a:p>
          <a:p>
            <a:endParaRPr lang="en-US" dirty="0" smtClean="0"/>
          </a:p>
          <a:p>
            <a:r>
              <a:rPr lang="en-US" dirty="0" smtClean="0"/>
              <a:t>These</a:t>
            </a:r>
            <a:r>
              <a:rPr lang="en-US" baseline="0" dirty="0" smtClean="0"/>
              <a:t> are order dependent (sorted alphabetically). Sometimes the order of the attributes is different on Builder. I have a fix for this if it happens.</a:t>
            </a:r>
            <a:endParaRPr lang="en-US" dirty="0" smtClean="0"/>
          </a:p>
        </p:txBody>
      </p:sp>
      <p:sp>
        <p:nvSpPr>
          <p:cNvPr id="4" name="Slide Number Placeholder 3"/>
          <p:cNvSpPr>
            <a:spLocks noGrp="1"/>
          </p:cNvSpPr>
          <p:nvPr>
            <p:ph type="sldNum" sz="quarter" idx="10"/>
          </p:nvPr>
        </p:nvSpPr>
        <p:spPr/>
        <p:txBody>
          <a:bodyPr/>
          <a:lstStyle/>
          <a:p>
            <a:fld id="{75693FD4-8F83-4EF7-AC3F-0DC0388986B0}" type="slidenum">
              <a:rPr lang="en-US" smtClean="0"/>
              <a:pPr/>
              <a:t>15</a:t>
            </a:fld>
            <a:endParaRPr lang="en-US" dirty="0"/>
          </a:p>
        </p:txBody>
      </p:sp>
    </p:spTree>
    <p:extLst>
      <p:ext uri="{BB962C8B-B14F-4D97-AF65-F5344CB8AC3E}">
        <p14:creationId xmlns:p14="http://schemas.microsoft.com/office/powerpoint/2010/main" val="2337724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a </a:t>
            </a:r>
            <a:r>
              <a:rPr lang="en-US" dirty="0" err="1" smtClean="0"/>
              <a:t>resharper</a:t>
            </a:r>
            <a:r>
              <a:rPr lang="en-US" dirty="0" smtClean="0"/>
              <a:t> template that sets up the initial </a:t>
            </a:r>
            <a:r>
              <a:rPr lang="en-US" dirty="0" smtClean="0"/>
              <a:t>structure </a:t>
            </a:r>
            <a:r>
              <a:rPr lang="en-US" dirty="0" smtClean="0"/>
              <a:t>of these tests and also provides some </a:t>
            </a:r>
            <a:r>
              <a:rPr lang="en-US" dirty="0" smtClean="0"/>
              <a:t>examples.</a:t>
            </a:r>
          </a:p>
          <a:p>
            <a:endParaRPr lang="en-US" dirty="0" smtClean="0"/>
          </a:p>
          <a:p>
            <a:r>
              <a:rPr lang="en-US" dirty="0" smtClean="0"/>
              <a:t>If all</a:t>
            </a:r>
            <a:r>
              <a:rPr lang="en-US" baseline="0" dirty="0" smtClean="0"/>
              <a:t> these tests suddenly fail, or fail when you first set them up, it is probably because there is Controller injection that needs to be </a:t>
            </a:r>
            <a:r>
              <a:rPr lang="en-US" baseline="0" dirty="0" smtClean="0"/>
              <a:t>mocked</a:t>
            </a:r>
          </a:p>
          <a:p>
            <a:endParaRPr lang="en-US" baseline="0" dirty="0" smtClean="0"/>
          </a:p>
        </p:txBody>
      </p:sp>
      <p:sp>
        <p:nvSpPr>
          <p:cNvPr id="4" name="Slide Number Placeholder 3"/>
          <p:cNvSpPr>
            <a:spLocks noGrp="1"/>
          </p:cNvSpPr>
          <p:nvPr>
            <p:ph type="sldNum" sz="quarter" idx="10"/>
          </p:nvPr>
        </p:nvSpPr>
        <p:spPr/>
        <p:txBody>
          <a:bodyPr/>
          <a:lstStyle/>
          <a:p>
            <a:fld id="{75693FD4-8F83-4EF7-AC3F-0DC0388986B0}" type="slidenum">
              <a:rPr lang="en-US" smtClean="0"/>
              <a:pPr/>
              <a:t>16</a:t>
            </a:fld>
            <a:endParaRPr lang="en-US" dirty="0"/>
          </a:p>
        </p:txBody>
      </p:sp>
    </p:spTree>
    <p:extLst>
      <p:ext uri="{BB962C8B-B14F-4D97-AF65-F5344CB8AC3E}">
        <p14:creationId xmlns:p14="http://schemas.microsoft.com/office/powerpoint/2010/main" val="1651317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
            </a:r>
            <a:r>
              <a:rPr lang="en-US" dirty="0" smtClean="0"/>
              <a:t>the only parameter is the id, these tests work fine.</a:t>
            </a:r>
            <a:r>
              <a:rPr lang="en-US" baseline="0" dirty="0" smtClean="0"/>
              <a:t> </a:t>
            </a:r>
            <a:endParaRPr lang="en-US" baseline="0" dirty="0" smtClean="0"/>
          </a:p>
          <a:p>
            <a:r>
              <a:rPr lang="en-US" baseline="0" dirty="0" smtClean="0"/>
              <a:t>If </a:t>
            </a:r>
            <a:r>
              <a:rPr lang="en-US" baseline="0" dirty="0" smtClean="0"/>
              <a:t>you have </a:t>
            </a:r>
            <a:r>
              <a:rPr lang="en-US" baseline="0" dirty="0" err="1" smtClean="0"/>
              <a:t>QueryString</a:t>
            </a:r>
            <a:r>
              <a:rPr lang="en-US" baseline="0" dirty="0" smtClean="0"/>
              <a:t> parameters, I have an overload in the helpers that can ignore the parameters.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17</a:t>
            </a:fld>
            <a:endParaRPr lang="en-US" dirty="0"/>
          </a:p>
        </p:txBody>
      </p:sp>
    </p:spTree>
    <p:extLst>
      <p:ext uri="{BB962C8B-B14F-4D97-AF65-F5344CB8AC3E}">
        <p14:creationId xmlns:p14="http://schemas.microsoft.com/office/powerpoint/2010/main" val="2748494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Controller method so far has been too different to create </a:t>
            </a:r>
            <a:r>
              <a:rPr lang="en-US" dirty="0" err="1" smtClean="0"/>
              <a:t>resharper</a:t>
            </a:r>
            <a:r>
              <a:rPr lang="en-US" dirty="0" smtClean="0"/>
              <a:t> templates for them.</a:t>
            </a:r>
          </a:p>
          <a:p>
            <a:endParaRPr lang="en-US" dirty="0" smtClean="0"/>
          </a:p>
          <a:p>
            <a:r>
              <a:rPr lang="en-US" dirty="0" smtClean="0"/>
              <a:t>There is a abstract base class helper</a:t>
            </a:r>
            <a:r>
              <a:rPr lang="en-US" baseline="0" dirty="0" smtClean="0"/>
              <a:t> to fake and mock in </a:t>
            </a:r>
            <a:r>
              <a:rPr lang="en-US" baseline="0" dirty="0" err="1" smtClean="0"/>
              <a:t>UCDArch.Testing</a:t>
            </a:r>
            <a:endParaRPr lang="en-US" dirty="0" smtClean="0"/>
          </a:p>
          <a:p>
            <a:endParaRPr lang="en-US" dirty="0" smtClean="0"/>
          </a:p>
          <a:p>
            <a:r>
              <a:rPr lang="en-US" dirty="0" smtClean="0"/>
              <a:t>Doing</a:t>
            </a:r>
            <a:r>
              <a:rPr lang="en-US" baseline="0" dirty="0" smtClean="0"/>
              <a:t> </a:t>
            </a:r>
            <a:r>
              <a:rPr lang="en-US" baseline="0" dirty="0" smtClean="0"/>
              <a:t>boundary tests for controller methods gets uglier as the complexity of the method increases. Using interface methods reduces some of this complexity. Avoid static methods as much as possible as they can’t be mocked (not easily)</a:t>
            </a:r>
          </a:p>
          <a:p>
            <a:endParaRPr lang="en-US" baseline="0" dirty="0" smtClean="0"/>
          </a:p>
          <a:p>
            <a:r>
              <a:rPr lang="en-US" dirty="0" smtClean="0"/>
              <a:t>Any repository mocking is usually done in the class initialization.</a:t>
            </a:r>
          </a:p>
          <a:p>
            <a:r>
              <a:rPr lang="en-US" dirty="0" smtClean="0"/>
              <a:t>Basically, any parameters passed to the controller’s class (injection) </a:t>
            </a:r>
            <a:r>
              <a:rPr lang="en-US" dirty="0" smtClean="0"/>
              <a:t>have to </a:t>
            </a:r>
            <a:r>
              <a:rPr lang="en-US" dirty="0" smtClean="0"/>
              <a:t>be mocked in the test </a:t>
            </a:r>
            <a:r>
              <a:rPr lang="en-US" dirty="0" err="1" smtClean="0"/>
              <a:t>init.</a:t>
            </a:r>
            <a:endParaRPr lang="en-US" dirty="0" smtClean="0"/>
          </a:p>
          <a:p>
            <a:endParaRPr lang="en-US" dirty="0" smtClean="0"/>
          </a:p>
          <a:p>
            <a:r>
              <a:rPr lang="en-US" dirty="0" smtClean="0"/>
              <a:t>If</a:t>
            </a:r>
            <a:r>
              <a:rPr lang="en-US" baseline="0" dirty="0" smtClean="0"/>
              <a:t> </a:t>
            </a:r>
            <a:r>
              <a:rPr lang="en-US" baseline="0" dirty="0" smtClean="0"/>
              <a:t>possible, </a:t>
            </a:r>
            <a:r>
              <a:rPr lang="en-US" baseline="0" dirty="0" smtClean="0"/>
              <a:t>create a method to fake all the data you will need for all your tests, it really cleans up the arrange part of the tests. </a:t>
            </a:r>
          </a:p>
          <a:p>
            <a:endParaRPr lang="en-US" baseline="0" dirty="0" smtClean="0"/>
          </a:p>
          <a:p>
            <a:r>
              <a:rPr lang="en-US" baseline="0" dirty="0" smtClean="0"/>
              <a:t>If the controller is checking the </a:t>
            </a:r>
            <a:r>
              <a:rPr lang="en-US" baseline="0" dirty="0" err="1" smtClean="0"/>
              <a:t>CurrentUser’s</a:t>
            </a:r>
            <a:r>
              <a:rPr lang="en-US" baseline="0" dirty="0" smtClean="0"/>
              <a:t> identity this needs to be mocked. There is a </a:t>
            </a:r>
            <a:r>
              <a:rPr lang="en-US" baseline="0" dirty="0" err="1" smtClean="0"/>
              <a:t>methed</a:t>
            </a:r>
            <a:r>
              <a:rPr lang="en-US" baseline="0" dirty="0" smtClean="0"/>
              <a:t> in </a:t>
            </a:r>
            <a:r>
              <a:rPr lang="en-US" baseline="0" dirty="0" err="1" smtClean="0"/>
              <a:t>UCDArch.Testing</a:t>
            </a:r>
            <a:r>
              <a:rPr lang="en-US" baseline="0" dirty="0" smtClean="0"/>
              <a:t> to mock this as well as any files that may be returned.</a:t>
            </a:r>
          </a:p>
          <a:p>
            <a:endParaRPr lang="en-US" baseline="0" dirty="0" smtClean="0"/>
          </a:p>
          <a:p>
            <a:r>
              <a:rPr lang="en-US" baseline="0" dirty="0" smtClean="0"/>
              <a:t>Usually we test what is returned (redirect/view), error messages, and that expected code is executed.</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18</a:t>
            </a:fld>
            <a:endParaRPr lang="en-US" dirty="0"/>
          </a:p>
        </p:txBody>
      </p:sp>
    </p:spTree>
    <p:extLst>
      <p:ext uri="{BB962C8B-B14F-4D97-AF65-F5344CB8AC3E}">
        <p14:creationId xmlns:p14="http://schemas.microsoft.com/office/powerpoint/2010/main" val="2448196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Yuck</a:t>
            </a:r>
            <a:r>
              <a:rPr lang="en-US" dirty="0" smtClean="0"/>
              <a:t>, I know. It can be worse which makes the test even more fragile.</a:t>
            </a:r>
          </a:p>
          <a:p>
            <a:endParaRPr lang="en-US" dirty="0" smtClean="0"/>
          </a:p>
          <a:p>
            <a:r>
              <a:rPr lang="en-US" dirty="0" err="1" smtClean="0"/>
              <a:t>HasSameId</a:t>
            </a:r>
            <a:r>
              <a:rPr lang="en-US" dirty="0" smtClean="0"/>
              <a:t> is mocked to return false, if </a:t>
            </a:r>
            <a:r>
              <a:rPr lang="en-US" dirty="0" err="1" smtClean="0"/>
              <a:t>HasAccess</a:t>
            </a:r>
            <a:r>
              <a:rPr lang="en-US" dirty="0" smtClean="0"/>
              <a:t> was mocked to return false, it would return the same way, but the “</a:t>
            </a:r>
            <a:r>
              <a:rPr lang="en-US" dirty="0" err="1" smtClean="0"/>
              <a:t>AssertWasCalled</a:t>
            </a:r>
            <a:r>
              <a:rPr lang="en-US" dirty="0" smtClean="0"/>
              <a:t>” for </a:t>
            </a:r>
            <a:r>
              <a:rPr lang="en-US" dirty="0" err="1" smtClean="0"/>
              <a:t>HasSameId</a:t>
            </a:r>
            <a:r>
              <a:rPr lang="en-US" dirty="0" smtClean="0"/>
              <a:t> would not</a:t>
            </a:r>
            <a:r>
              <a:rPr lang="en-US" baseline="0" dirty="0" smtClean="0"/>
              <a:t> have been reached.</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19</a:t>
            </a:fld>
            <a:endParaRPr lang="en-US" dirty="0"/>
          </a:p>
        </p:txBody>
      </p:sp>
    </p:spTree>
    <p:extLst>
      <p:ext uri="{BB962C8B-B14F-4D97-AF65-F5344CB8AC3E}">
        <p14:creationId xmlns:p14="http://schemas.microsoft.com/office/powerpoint/2010/main" val="78049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Tx/>
              <a:buChar char="-"/>
              <a:tabLst/>
              <a:defRPr/>
            </a:pPr>
            <a:r>
              <a:rPr lang="en-US" sz="1200" dirty="0" smtClean="0"/>
              <a:t>Our tests are tightly bound to </a:t>
            </a:r>
            <a:r>
              <a:rPr lang="en-US" sz="1200" dirty="0" err="1" smtClean="0"/>
              <a:t>UCDArch</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Char char="-"/>
              <a:tabLst/>
              <a:defRPr/>
            </a:pPr>
            <a:r>
              <a:rPr lang="en-US" sz="1200" dirty="0" smtClean="0"/>
              <a:t>1) </a:t>
            </a:r>
            <a:r>
              <a:rPr lang="en-US" sz="1200" dirty="0" smtClean="0"/>
              <a:t>How to</a:t>
            </a:r>
            <a:r>
              <a:rPr lang="en-US" sz="1200" baseline="0" dirty="0" smtClean="0"/>
              <a:t> format the tests</a:t>
            </a: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2) </a:t>
            </a:r>
            <a:r>
              <a:rPr lang="en-US" sz="1200" baseline="0" dirty="0" smtClean="0"/>
              <a:t>Different </a:t>
            </a:r>
            <a:r>
              <a:rPr lang="en-US" sz="1200" baseline="0" dirty="0" smtClean="0"/>
              <a:t>types of tests (repository, controller, etc.)</a:t>
            </a:r>
          </a:p>
          <a:p>
            <a:pPr marL="228600" marR="0" indent="-22860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3) </a:t>
            </a:r>
            <a:r>
              <a:rPr lang="en-US" sz="1200" baseline="0" dirty="0" smtClean="0"/>
              <a:t>How to name folders within the test project</a:t>
            </a: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4) </a:t>
            </a:r>
            <a:r>
              <a:rPr lang="en-US" sz="1200" baseline="0" dirty="0" smtClean="0"/>
              <a:t>Helper classes and Abstract Base classes I’ve created</a:t>
            </a: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5) </a:t>
            </a:r>
            <a:r>
              <a:rPr lang="en-US" sz="1200" baseline="0" dirty="0" err="1" smtClean="0"/>
              <a:t>Resharper</a:t>
            </a:r>
            <a:r>
              <a:rPr lang="en-US" sz="1200" baseline="0" dirty="0" smtClean="0"/>
              <a:t> templates </a:t>
            </a:r>
            <a:r>
              <a:rPr lang="en-US" sz="1200" baseline="0" dirty="0" smtClean="0"/>
              <a:t>For Generating Code</a:t>
            </a:r>
            <a:endParaRPr lang="en-US" sz="1200" dirty="0" smtClean="0"/>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Controller Attributes are never run from unit </a:t>
            </a:r>
            <a:r>
              <a:rPr lang="en-US" dirty="0" smtClean="0"/>
              <a:t>tests</a:t>
            </a:r>
          </a:p>
          <a:p>
            <a:endParaRPr lang="en-US" dirty="0" smtClean="0"/>
          </a:p>
          <a:p>
            <a:r>
              <a:rPr lang="en-US" dirty="0" smtClean="0"/>
              <a:t>Reflection </a:t>
            </a:r>
            <a:r>
              <a:rPr lang="en-US" dirty="0" smtClean="0"/>
              <a:t>at least lets us know the attribute is there or not</a:t>
            </a:r>
            <a:r>
              <a:rPr lang="en-US" dirty="0" smtClean="0"/>
              <a:t>.</a:t>
            </a:r>
          </a:p>
          <a:p>
            <a:endParaRPr lang="en-US" dirty="0" smtClean="0"/>
          </a:p>
          <a:p>
            <a:r>
              <a:rPr lang="en-US" dirty="0" smtClean="0"/>
              <a:t>Similar</a:t>
            </a:r>
            <a:r>
              <a:rPr lang="en-US" baseline="0" dirty="0" smtClean="0"/>
              <a:t> to repository tests, I use these for code coverage as I have a count of the public methods.</a:t>
            </a:r>
          </a:p>
          <a:p>
            <a:endParaRPr lang="en-US" baseline="0" dirty="0" smtClean="0"/>
          </a:p>
          <a:p>
            <a:r>
              <a:rPr lang="en-US" baseline="0" dirty="0" smtClean="0"/>
              <a:t>I check the class attributes, then each method’s attributes too.</a:t>
            </a:r>
          </a:p>
          <a:p>
            <a:endParaRPr lang="en-US" baseline="0" dirty="0" smtClean="0"/>
          </a:p>
          <a:p>
            <a:r>
              <a:rPr lang="en-US" baseline="0" dirty="0" smtClean="0"/>
              <a:t>This is particularly important for Authorization attributes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20</a:t>
            </a:fld>
            <a:endParaRPr lang="en-US" dirty="0"/>
          </a:p>
        </p:txBody>
      </p:sp>
    </p:spTree>
    <p:extLst>
      <p:ext uri="{BB962C8B-B14F-4D97-AF65-F5344CB8AC3E}">
        <p14:creationId xmlns:p14="http://schemas.microsoft.com/office/powerpoint/2010/main" val="2335397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check that the controller inherits from the expected base controller</a:t>
            </a:r>
          </a:p>
          <a:p>
            <a:endParaRPr lang="en-US" dirty="0" smtClean="0"/>
          </a:p>
          <a:p>
            <a:r>
              <a:rPr lang="en-US" dirty="0" smtClean="0"/>
              <a:t>I</a:t>
            </a:r>
            <a:r>
              <a:rPr lang="en-US" baseline="0" dirty="0" smtClean="0"/>
              <a:t> check that the controller has the expected number of attributes </a:t>
            </a:r>
          </a:p>
          <a:p>
            <a:r>
              <a:rPr lang="en-US" baseline="0" dirty="0" smtClean="0"/>
              <a:t>my </a:t>
            </a:r>
            <a:r>
              <a:rPr lang="en-US" baseline="0" dirty="0" err="1" smtClean="0"/>
              <a:t>resharper</a:t>
            </a:r>
            <a:r>
              <a:rPr lang="en-US" baseline="0" dirty="0" smtClean="0"/>
              <a:t> template has a test for three, if you add any to your controller class, these tests need to be modified</a:t>
            </a:r>
            <a:endParaRPr lang="en-US" dirty="0" smtClean="0"/>
          </a:p>
          <a:p>
            <a:endParaRPr lang="en-US" dirty="0" smtClean="0"/>
          </a:p>
          <a:p>
            <a:r>
              <a:rPr lang="en-US" dirty="0" smtClean="0"/>
              <a:t>For </a:t>
            </a:r>
            <a:r>
              <a:rPr lang="en-US" dirty="0" smtClean="0"/>
              <a:t>each of the 4 attributes found, I would have a test like the bottom one.</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21</a:t>
            </a:fld>
            <a:endParaRPr lang="en-US" dirty="0"/>
          </a:p>
        </p:txBody>
      </p:sp>
    </p:spTree>
    <p:extLst>
      <p:ext uri="{BB962C8B-B14F-4D97-AF65-F5344CB8AC3E}">
        <p14:creationId xmlns:p14="http://schemas.microsoft.com/office/powerpoint/2010/main" val="3640817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are working on a controller, you may not want the builder to keep showing up errors, you could add an </a:t>
            </a:r>
            <a:r>
              <a:rPr lang="en-US" baseline="0" dirty="0" err="1" smtClean="0"/>
              <a:t>Assert.Inconclusive</a:t>
            </a:r>
            <a:r>
              <a:rPr lang="en-US" baseline="0" dirty="0" smtClean="0"/>
              <a:t>(“some message”) You will get that the test failed, but not builder.</a:t>
            </a:r>
          </a:p>
          <a:p>
            <a:endParaRPr lang="en-US" baseline="0" dirty="0" smtClean="0"/>
          </a:p>
          <a:p>
            <a:r>
              <a:rPr lang="en-US" baseline="0" dirty="0" smtClean="0"/>
              <a:t>I like to have a number in the summary for these tests, and the mapping tests, that matches up to a number in the summary of the controller method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22</a:t>
            </a:fld>
            <a:endParaRPr lang="en-US" dirty="0"/>
          </a:p>
        </p:txBody>
      </p:sp>
    </p:spTree>
    <p:extLst>
      <p:ext uri="{BB962C8B-B14F-4D97-AF65-F5344CB8AC3E}">
        <p14:creationId xmlns:p14="http://schemas.microsoft.com/office/powerpoint/2010/main" val="1037723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has both a Get and</a:t>
            </a:r>
            <a:r>
              <a:rPr lang="en-US" baseline="0" dirty="0" smtClean="0"/>
              <a:t> Post, so we need to use “</a:t>
            </a:r>
            <a:r>
              <a:rPr lang="en-US" baseline="0" dirty="0" err="1" smtClean="0"/>
              <a:t>ElementAt</a:t>
            </a:r>
            <a:r>
              <a:rPr lang="en-US" baseline="0" dirty="0" smtClean="0"/>
              <a:t>()” to identify which one we are looking at.</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23</a:t>
            </a:fld>
            <a:endParaRPr lang="en-US" dirty="0"/>
          </a:p>
        </p:txBody>
      </p:sp>
    </p:spTree>
    <p:extLst>
      <p:ext uri="{BB962C8B-B14F-4D97-AF65-F5344CB8AC3E}">
        <p14:creationId xmlns:p14="http://schemas.microsoft.com/office/powerpoint/2010/main" val="2620657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post method has two attributes. </a:t>
            </a:r>
            <a:endParaRPr lang="en-US" dirty="0" smtClean="0"/>
          </a:p>
          <a:p>
            <a:endParaRPr lang="en-US" dirty="0" smtClean="0"/>
          </a:p>
          <a:p>
            <a:r>
              <a:rPr lang="en-US" dirty="0" smtClean="0"/>
              <a:t>We can also </a:t>
            </a:r>
            <a:r>
              <a:rPr lang="en-US" dirty="0" smtClean="0"/>
              <a:t>assert values </a:t>
            </a:r>
            <a:r>
              <a:rPr lang="en-US" dirty="0" smtClean="0"/>
              <a:t>within the attribute</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24</a:t>
            </a:fld>
            <a:endParaRPr lang="en-US" dirty="0"/>
          </a:p>
        </p:txBody>
      </p:sp>
    </p:spTree>
    <p:extLst>
      <p:ext uri="{BB962C8B-B14F-4D97-AF65-F5344CB8AC3E}">
        <p14:creationId xmlns:p14="http://schemas.microsoft.com/office/powerpoint/2010/main" val="2365652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one of your interface methods sends</a:t>
            </a:r>
            <a:r>
              <a:rPr lang="en-US" baseline="0" dirty="0" smtClean="0"/>
              <a:t> an email, you probably don’t want to test it.</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25</a:t>
            </a:fld>
            <a:endParaRPr lang="en-US" dirty="0"/>
          </a:p>
        </p:txBody>
      </p:sp>
    </p:spTree>
    <p:extLst>
      <p:ext uri="{BB962C8B-B14F-4D97-AF65-F5344CB8AC3E}">
        <p14:creationId xmlns:p14="http://schemas.microsoft.com/office/powerpoint/2010/main" val="1835671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one is the constructor for the tests</a:t>
            </a:r>
          </a:p>
          <a:p>
            <a:endParaRPr lang="en-US" dirty="0" smtClean="0"/>
          </a:p>
          <a:p>
            <a:r>
              <a:rPr lang="en-US" dirty="0" smtClean="0"/>
              <a:t>Second</a:t>
            </a:r>
            <a:r>
              <a:rPr lang="en-US" baseline="0" dirty="0" smtClean="0"/>
              <a:t> one checks that the </a:t>
            </a:r>
            <a:r>
              <a:rPr lang="en-US" baseline="0" dirty="0" err="1" smtClean="0"/>
              <a:t>EmailQueue</a:t>
            </a:r>
            <a:r>
              <a:rPr lang="en-US" baseline="0" dirty="0" smtClean="0"/>
              <a:t> record was saved (once) with expected values</a:t>
            </a:r>
          </a:p>
        </p:txBody>
      </p:sp>
      <p:sp>
        <p:nvSpPr>
          <p:cNvPr id="4" name="Slide Number Placeholder 3"/>
          <p:cNvSpPr>
            <a:spLocks noGrp="1"/>
          </p:cNvSpPr>
          <p:nvPr>
            <p:ph type="sldNum" sz="quarter" idx="10"/>
          </p:nvPr>
        </p:nvSpPr>
        <p:spPr/>
        <p:txBody>
          <a:bodyPr/>
          <a:lstStyle/>
          <a:p>
            <a:fld id="{75693FD4-8F83-4EF7-AC3F-0DC0388986B0}" type="slidenum">
              <a:rPr lang="en-US" smtClean="0"/>
              <a:pPr/>
              <a:t>26</a:t>
            </a:fld>
            <a:endParaRPr lang="en-US" dirty="0"/>
          </a:p>
        </p:txBody>
      </p:sp>
    </p:spTree>
    <p:extLst>
      <p:ext uri="{BB962C8B-B14F-4D97-AF65-F5344CB8AC3E}">
        <p14:creationId xmlns:p14="http://schemas.microsoft.com/office/powerpoint/2010/main" val="3629447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28</a:t>
            </a:fld>
            <a:endParaRPr lang="en-US" dirty="0"/>
          </a:p>
        </p:txBody>
      </p:sp>
    </p:spTree>
    <p:extLst>
      <p:ext uri="{BB962C8B-B14F-4D97-AF65-F5344CB8AC3E}">
        <p14:creationId xmlns:p14="http://schemas.microsoft.com/office/powerpoint/2010/main" val="1440932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Controller tests often get very long which causes </a:t>
            </a:r>
            <a:r>
              <a:rPr lang="en-US" dirty="0" err="1" smtClean="0"/>
              <a:t>resharper</a:t>
            </a:r>
            <a:r>
              <a:rPr lang="en-US" dirty="0" smtClean="0"/>
              <a:t> to slow down. I like to break these into partial classes.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29</a:t>
            </a:fld>
            <a:endParaRPr lang="en-US" dirty="0"/>
          </a:p>
        </p:txBody>
      </p:sp>
    </p:spTree>
    <p:extLst>
      <p:ext uri="{BB962C8B-B14F-4D97-AF65-F5344CB8AC3E}">
        <p14:creationId xmlns:p14="http://schemas.microsoft.com/office/powerpoint/2010/main" val="2426448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will probably need to edit </a:t>
            </a:r>
            <a:r>
              <a:rPr lang="en-US" dirty="0" err="1" smtClean="0"/>
              <a:t>CreateValidEntites</a:t>
            </a:r>
            <a:r>
              <a:rPr lang="en-US" dirty="0" smtClean="0"/>
              <a:t> and </a:t>
            </a:r>
            <a:r>
              <a:rPr lang="en-US" dirty="0" err="1" smtClean="0"/>
              <a:t>ControllerRecordFakes</a:t>
            </a:r>
            <a:r>
              <a:rPr lang="en-US" dirty="0" smtClean="0"/>
              <a:t> as you write tests.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30</a:t>
            </a:fld>
            <a:endParaRPr lang="en-US" dirty="0"/>
          </a:p>
        </p:txBody>
      </p:sp>
    </p:spTree>
    <p:extLst>
      <p:ext uri="{BB962C8B-B14F-4D97-AF65-F5344CB8AC3E}">
        <p14:creationId xmlns:p14="http://schemas.microsoft.com/office/powerpoint/2010/main" val="150610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Arrange,</a:t>
            </a:r>
            <a:r>
              <a:rPr lang="en-US" baseline="0" dirty="0" smtClean="0"/>
              <a:t> Act, and Assert</a:t>
            </a:r>
            <a:endParaRPr lang="en-US"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any.</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31</a:t>
            </a:fld>
            <a:endParaRPr lang="en-US" dirty="0"/>
          </a:p>
        </p:txBody>
      </p:sp>
    </p:spTree>
    <p:extLst>
      <p:ext uri="{BB962C8B-B14F-4D97-AF65-F5344CB8AC3E}">
        <p14:creationId xmlns:p14="http://schemas.microsoft.com/office/powerpoint/2010/main" val="33402209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32</a:t>
            </a:fld>
            <a:endParaRPr lang="en-US" dirty="0"/>
          </a:p>
        </p:txBody>
      </p:sp>
    </p:spTree>
    <p:extLst>
      <p:ext uri="{BB962C8B-B14F-4D97-AF65-F5344CB8AC3E}">
        <p14:creationId xmlns:p14="http://schemas.microsoft.com/office/powerpoint/2010/main" val="3307007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ControllerRecordFakes</a:t>
            </a:r>
            <a:r>
              <a:rPr lang="en-US" baseline="0" dirty="0" smtClean="0"/>
              <a:t> is an abstract base class that makes it a lot easier to fake data for Controller tests. It fakes, </a:t>
            </a:r>
            <a:r>
              <a:rPr lang="en-US" baseline="0" dirty="0" err="1" smtClean="0"/>
              <a:t>GetNullableById</a:t>
            </a:r>
            <a:r>
              <a:rPr lang="en-US" baseline="0" dirty="0" smtClean="0"/>
              <a:t>, </a:t>
            </a:r>
            <a:r>
              <a:rPr lang="en-US" baseline="0" dirty="0" err="1" smtClean="0"/>
              <a:t>Queryable</a:t>
            </a:r>
            <a:r>
              <a:rPr lang="en-US" baseline="0" dirty="0" smtClean="0"/>
              <a:t>, and </a:t>
            </a:r>
            <a:r>
              <a:rPr lang="en-US" baseline="0" dirty="0" err="1" smtClean="0"/>
              <a:t>GetAll</a:t>
            </a:r>
            <a:endParaRPr lang="en-US" baseline="0" dirty="0" smtClean="0"/>
          </a:p>
          <a:p>
            <a:endParaRPr lang="en-US" baseline="0" dirty="0" smtClean="0"/>
          </a:p>
          <a:p>
            <a:r>
              <a:rPr lang="en-US" baseline="0" dirty="0" err="1" smtClean="0"/>
              <a:t>CreateValidEntities</a:t>
            </a:r>
            <a:r>
              <a:rPr lang="en-US" baseline="0" dirty="0" smtClean="0"/>
              <a:t> is where you would create a static method for each of your tables, and populate the required fields. String fields I always populate as The </a:t>
            </a:r>
            <a:r>
              <a:rPr lang="en-US" baseline="0" dirty="0" err="1" smtClean="0"/>
              <a:t>FieldName</a:t>
            </a:r>
            <a:r>
              <a:rPr lang="en-US" baseline="0" dirty="0" smtClean="0"/>
              <a:t> + counter if the counter is not null. This ties in with my Repository abstract base class methods.</a:t>
            </a:r>
          </a:p>
          <a:p>
            <a:endParaRPr lang="en-US" baseline="0" dirty="0" smtClean="0"/>
          </a:p>
          <a:p>
            <a:r>
              <a:rPr lang="en-US" baseline="0" dirty="0" smtClean="0"/>
              <a:t>If you have </a:t>
            </a:r>
            <a:r>
              <a:rPr lang="en-US" baseline="0" dirty="0" err="1" smtClean="0"/>
              <a:t>Guid</a:t>
            </a:r>
            <a:r>
              <a:rPr lang="en-US" baseline="0" dirty="0" smtClean="0"/>
              <a:t> as the Id, </a:t>
            </a:r>
            <a:r>
              <a:rPr lang="en-US" baseline="0" dirty="0" err="1" smtClean="0"/>
              <a:t>SpecificGuid</a:t>
            </a:r>
            <a:r>
              <a:rPr lang="en-US" baseline="0" dirty="0" smtClean="0"/>
              <a:t> lets you set your test data to reproducible values.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36</a:t>
            </a:fld>
            <a:endParaRPr lang="en-US" dirty="0"/>
          </a:p>
        </p:txBody>
      </p:sp>
    </p:spTree>
    <p:extLst>
      <p:ext uri="{BB962C8B-B14F-4D97-AF65-F5344CB8AC3E}">
        <p14:creationId xmlns:p14="http://schemas.microsoft.com/office/powerpoint/2010/main" val="1171266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41</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42</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43</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Arrange:</a:t>
            </a:r>
            <a:r>
              <a:rPr lang="en-US" baseline="0" dirty="0" smtClean="0"/>
              <a:t> </a:t>
            </a:r>
            <a:endParaRPr lang="en-US" baseline="0" dirty="0" smtClean="0"/>
          </a:p>
          <a:p>
            <a:r>
              <a:rPr lang="en-US" baseline="0" dirty="0" smtClean="0"/>
              <a:t>Setup Data, Remember some setup is done in the class constructor</a:t>
            </a:r>
          </a:p>
          <a:p>
            <a:r>
              <a:rPr lang="en-US" baseline="0" dirty="0" smtClean="0"/>
              <a:t>Use methods to setup common data as much as possible. This makes the tests easier to read and fix.</a:t>
            </a:r>
          </a:p>
          <a:p>
            <a:r>
              <a:rPr lang="en-US" baseline="0" dirty="0" smtClean="0"/>
              <a:t>Mock and Fake data</a:t>
            </a:r>
          </a:p>
          <a:p>
            <a:endParaRPr lang="en-US" baseline="0" dirty="0" smtClean="0"/>
          </a:p>
          <a:p>
            <a:r>
              <a:rPr lang="en-US" baseline="0" dirty="0" smtClean="0"/>
              <a:t>Act: </a:t>
            </a:r>
            <a:endParaRPr lang="en-US" baseline="0" dirty="0" smtClean="0"/>
          </a:p>
          <a:p>
            <a:r>
              <a:rPr lang="en-US" baseline="0" dirty="0" smtClean="0"/>
              <a:t>Where </a:t>
            </a:r>
            <a:r>
              <a:rPr lang="en-US" baseline="0" dirty="0" smtClean="0"/>
              <a:t>the method is called (The controller method, or ensure persistence, remove, etc</a:t>
            </a:r>
            <a:r>
              <a:rPr lang="en-US" baseline="0" dirty="0" smtClean="0"/>
              <a:t>.)</a:t>
            </a:r>
          </a:p>
          <a:p>
            <a:endParaRPr lang="en-US" baseline="0" dirty="0" smtClean="0"/>
          </a:p>
          <a:p>
            <a:r>
              <a:rPr lang="en-US" baseline="0" dirty="0" smtClean="0"/>
              <a:t>Assert: </a:t>
            </a:r>
            <a:endParaRPr lang="en-US" baseline="0" dirty="0" smtClean="0"/>
          </a:p>
          <a:p>
            <a:r>
              <a:rPr lang="en-US" baseline="0" dirty="0" smtClean="0"/>
              <a:t>True </a:t>
            </a:r>
            <a:r>
              <a:rPr lang="en-US" baseline="0" dirty="0" smtClean="0"/>
              <a:t>unit tests have only one assert per unit test, but I find that too restrictive. </a:t>
            </a:r>
            <a:endParaRPr lang="en-US" baseline="0" dirty="0" smtClean="0"/>
          </a:p>
          <a:p>
            <a:r>
              <a:rPr lang="en-US" baseline="0" dirty="0" smtClean="0"/>
              <a:t>Even </a:t>
            </a:r>
            <a:r>
              <a:rPr lang="en-US" baseline="0" dirty="0" smtClean="0"/>
              <a:t>the Unit Tests generated for the Account Controller in </a:t>
            </a:r>
            <a:r>
              <a:rPr lang="en-US" baseline="0" dirty="0" err="1" smtClean="0"/>
              <a:t>MVC3</a:t>
            </a:r>
            <a:r>
              <a:rPr lang="en-US" baseline="0" dirty="0" smtClean="0"/>
              <a:t> assert more than 1 thing per test</a:t>
            </a:r>
            <a:r>
              <a:rPr lang="en-US" baseline="0" dirty="0" smtClean="0"/>
              <a:t>.</a:t>
            </a:r>
          </a:p>
          <a:p>
            <a:r>
              <a:rPr lang="en-US" baseline="0" dirty="0" smtClean="0"/>
              <a:t>So… </a:t>
            </a:r>
          </a:p>
          <a:p>
            <a:r>
              <a:rPr lang="en-US" baseline="0" dirty="0" smtClean="0"/>
              <a:t>Check for expected vales and the expected code is called</a:t>
            </a:r>
          </a:p>
          <a:p>
            <a:r>
              <a:rPr lang="en-US" baseline="0" dirty="0" smtClean="0"/>
              <a:t>Check that expected parameters we passed to mocked methods (Ensure persistent for example)</a:t>
            </a:r>
          </a:p>
          <a:p>
            <a:r>
              <a:rPr lang="en-US" baseline="0" dirty="0" smtClean="0"/>
              <a:t>Inconclusive fails locally, but not on builder. You can also use Ignore in the Test attribute.</a:t>
            </a:r>
            <a:endParaRPr lang="en-US" baseline="0" dirty="0" smtClean="0"/>
          </a:p>
          <a:p>
            <a:endParaRPr lang="en-US" baseline="0" dirty="0" smtClean="0"/>
          </a:p>
          <a:p>
            <a:r>
              <a:rPr lang="en-US" baseline="0" dirty="0" smtClean="0"/>
              <a:t>I recommend that each of these sections be wrapped with a region identifying it.</a:t>
            </a:r>
          </a:p>
          <a:p>
            <a:r>
              <a:rPr lang="en-US" baseline="0" dirty="0" smtClean="0"/>
              <a:t>If you use the </a:t>
            </a:r>
            <a:r>
              <a:rPr lang="en-US" baseline="0" dirty="0" err="1" smtClean="0"/>
              <a:t>resharper</a:t>
            </a:r>
            <a:r>
              <a:rPr lang="en-US" baseline="0" dirty="0" smtClean="0"/>
              <a:t> test runner, </a:t>
            </a:r>
            <a:r>
              <a:rPr lang="en-US" baseline="0" dirty="0" smtClean="0"/>
              <a:t>there is a link to </a:t>
            </a:r>
            <a:r>
              <a:rPr lang="en-US" baseline="0" dirty="0" smtClean="0"/>
              <a:t>go to the exact assert that failed.</a:t>
            </a:r>
          </a:p>
          <a:p>
            <a:endParaRPr lang="en-US" baseline="0" dirty="0" smtClean="0"/>
          </a:p>
          <a:p>
            <a:r>
              <a:rPr lang="en-US" baseline="0" dirty="0" smtClean="0"/>
              <a:t>If an Assert is not clear, it is a good idea to provide a message when the test fails. This is just a parameter.</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dirty="0"/>
          </a:p>
        </p:txBody>
      </p:sp>
    </p:spTree>
    <p:extLst>
      <p:ext uri="{BB962C8B-B14F-4D97-AF65-F5344CB8AC3E}">
        <p14:creationId xmlns:p14="http://schemas.microsoft.com/office/powerpoint/2010/main" val="1737889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Repository test where a null value is allowed for a</a:t>
            </a:r>
            <a:r>
              <a:rPr lang="en-US" baseline="0" dirty="0" smtClean="0"/>
              <a:t> </a:t>
            </a:r>
            <a:r>
              <a:rPr lang="en-US" baseline="0" dirty="0" smtClean="0"/>
              <a:t>string</a:t>
            </a:r>
          </a:p>
          <a:p>
            <a:endParaRPr lang="en-US" baseline="0" dirty="0" smtClean="0"/>
          </a:p>
          <a:p>
            <a:r>
              <a:rPr lang="en-US" baseline="0" dirty="0" err="1" smtClean="0"/>
              <a:t>GetValid</a:t>
            </a:r>
            <a:r>
              <a:rPr lang="en-US" baseline="0" dirty="0" smtClean="0"/>
              <a:t> calls </a:t>
            </a:r>
            <a:r>
              <a:rPr lang="en-US" baseline="0" dirty="0" err="1" smtClean="0"/>
              <a:t>CreateValidEntity</a:t>
            </a:r>
            <a:r>
              <a:rPr lang="en-US" baseline="0" dirty="0" smtClean="0"/>
              <a:t> and then sets any </a:t>
            </a:r>
            <a:r>
              <a:rPr lang="en-US" baseline="0" dirty="0" smtClean="0"/>
              <a:t>required related entities</a:t>
            </a:r>
          </a:p>
          <a:p>
            <a:endParaRPr lang="en-US" baseline="0" dirty="0" smtClean="0"/>
          </a:p>
          <a:p>
            <a:r>
              <a:rPr lang="en-US" baseline="0" dirty="0" smtClean="0"/>
              <a:t>We save in the act</a:t>
            </a:r>
          </a:p>
          <a:p>
            <a:endParaRPr lang="en-US" baseline="0" dirty="0" smtClean="0"/>
          </a:p>
          <a:p>
            <a:r>
              <a:rPr lang="en-US" baseline="0" dirty="0" smtClean="0"/>
              <a:t>We check that the value we are testing was not changed and that the save took place</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extLst>
      <p:ext uri="{BB962C8B-B14F-4D97-AF65-F5344CB8AC3E}">
        <p14:creationId xmlns:p14="http://schemas.microsoft.com/office/powerpoint/2010/main" val="3336578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exception we would get if we tried to</a:t>
            </a:r>
            <a:r>
              <a:rPr lang="en-US" baseline="0" dirty="0" smtClean="0"/>
              <a:t> save this in a controller method even though it isn’t valid.</a:t>
            </a:r>
            <a:endParaRPr lang="en-US" dirty="0" smtClean="0"/>
          </a:p>
          <a:p>
            <a:endParaRPr lang="en-US" dirty="0" smtClean="0"/>
          </a:p>
          <a:p>
            <a:r>
              <a:rPr lang="en-US" dirty="0" smtClean="0"/>
              <a:t>We </a:t>
            </a:r>
            <a:r>
              <a:rPr lang="en-US" dirty="0" smtClean="0"/>
              <a:t>want an exception</a:t>
            </a:r>
            <a:r>
              <a:rPr lang="en-US" dirty="0" smtClean="0"/>
              <a:t>. If we don’t get one this test fails.</a:t>
            </a:r>
          </a:p>
          <a:p>
            <a:endParaRPr lang="en-US" dirty="0" smtClean="0"/>
          </a:p>
          <a:p>
            <a:r>
              <a:rPr lang="en-US" dirty="0" smtClean="0"/>
              <a:t>We</a:t>
            </a:r>
            <a:r>
              <a:rPr lang="en-US" baseline="0" dirty="0" smtClean="0"/>
              <a:t> don’t want a different exception to be triggered. </a:t>
            </a:r>
            <a:endParaRPr lang="en-US" baseline="0" dirty="0" smtClean="0"/>
          </a:p>
          <a:p>
            <a:r>
              <a:rPr lang="en-US" baseline="0" dirty="0" smtClean="0"/>
              <a:t>Another </a:t>
            </a:r>
            <a:r>
              <a:rPr lang="en-US" baseline="0" dirty="0" smtClean="0"/>
              <a:t>way to do this is to set a </a:t>
            </a:r>
            <a:r>
              <a:rPr lang="en-US" baseline="0" dirty="0" err="1" smtClean="0"/>
              <a:t>bool</a:t>
            </a:r>
            <a:r>
              <a:rPr lang="en-US" baseline="0" dirty="0" smtClean="0"/>
              <a:t> outside the try-catch to false, set it to true just before we expect the exception, then assert in the catch that it is true</a:t>
            </a:r>
          </a:p>
          <a:p>
            <a:endParaRPr lang="en-US" baseline="0" dirty="0" smtClean="0"/>
          </a:p>
          <a:p>
            <a:r>
              <a:rPr lang="en-US" baseline="0" dirty="0" smtClean="0"/>
              <a:t>Proposal is a related table that has the [</a:t>
            </a:r>
            <a:r>
              <a:rPr lang="en-US" baseline="0" dirty="0" err="1" smtClean="0"/>
              <a:t>NotNull</a:t>
            </a:r>
            <a:r>
              <a:rPr lang="en-US" baseline="0" dirty="0" smtClean="0"/>
              <a:t>] attribute</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3931100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the proposal is not null, but it isn’t saved </a:t>
            </a:r>
            <a:r>
              <a:rPr lang="en-US" baseline="0" dirty="0" smtClean="0"/>
              <a:t>*BECAUSE* we </a:t>
            </a:r>
            <a:r>
              <a:rPr lang="en-US" baseline="0" dirty="0" smtClean="0"/>
              <a:t>don’t have the cascade set in the </a:t>
            </a:r>
            <a:r>
              <a:rPr lang="en-US" baseline="0" dirty="0" smtClean="0"/>
              <a:t>mapping.</a:t>
            </a:r>
          </a:p>
          <a:p>
            <a:endParaRPr lang="en-US" baseline="0" dirty="0" smtClean="0"/>
          </a:p>
          <a:p>
            <a:r>
              <a:rPr lang="en-US" baseline="0" dirty="0" smtClean="0"/>
              <a:t>If the mapping was changed to cascade save, this test would fail.</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dirty="0"/>
          </a:p>
        </p:txBody>
      </p:sp>
    </p:spTree>
    <p:extLst>
      <p:ext uri="{BB962C8B-B14F-4D97-AF65-F5344CB8AC3E}">
        <p14:creationId xmlns:p14="http://schemas.microsoft.com/office/powerpoint/2010/main" val="737804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extLst>
      <p:ext uri="{BB962C8B-B14F-4D97-AF65-F5344CB8AC3E}">
        <p14:creationId xmlns:p14="http://schemas.microsoft.com/office/powerpoint/2010/main" val="3599361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main types of tests.</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dirty="0"/>
          </a:p>
        </p:txBody>
      </p:sp>
    </p:spTree>
    <p:extLst>
      <p:ext uri="{BB962C8B-B14F-4D97-AF65-F5344CB8AC3E}">
        <p14:creationId xmlns:p14="http://schemas.microsoft.com/office/powerpoint/2010/main" val="337182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4/14/2011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4/14/2011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4/14/2011</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4/14/2011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4/14/2011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4/14/2011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4/14/2011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4/14/2011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4/14/2011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4/14/2011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4/14/2011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4/14/2011</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33.xml"/><Relationship Id="rId4"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34.xml"/><Relationship Id="rId4"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3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How To Write Unit Tests</a:t>
            </a:r>
            <a:endParaRPr lang="en-US" dirty="0"/>
          </a:p>
        </p:txBody>
      </p:sp>
      <p:sp>
        <p:nvSpPr>
          <p:cNvPr id="3" name="Subtitle 2"/>
          <p:cNvSpPr>
            <a:spLocks noGrp="1"/>
          </p:cNvSpPr>
          <p:nvPr>
            <p:ph type="subTitle" idx="1"/>
            <p:custDataLst>
              <p:tags r:id="rId3"/>
            </p:custDataLst>
          </p:nvPr>
        </p:nvSpPr>
        <p:spPr/>
        <p:txBody>
          <a:bodyPr>
            <a:normAutofit fontScale="85000" lnSpcReduction="10000"/>
          </a:bodyPr>
          <a:lstStyle/>
          <a:p>
            <a:r>
              <a:rPr lang="en-US" sz="2400" dirty="0" smtClean="0">
                <a:latin typeface="+mn-lt"/>
              </a:rPr>
              <a:t>Jason Sylvestre</a:t>
            </a:r>
          </a:p>
          <a:p>
            <a:r>
              <a:rPr lang="en-US" dirty="0">
                <a:latin typeface="+mn-lt"/>
              </a:rPr>
              <a:t>College of Agricultural &amp; Environmental </a:t>
            </a:r>
            <a:r>
              <a:rPr lang="en-US" dirty="0" smtClean="0">
                <a:latin typeface="+mn-lt"/>
              </a:rPr>
              <a:t>Sciences</a:t>
            </a:r>
          </a:p>
          <a:p>
            <a:r>
              <a:rPr lang="en-US" sz="2400" dirty="0" smtClean="0">
                <a:latin typeface="+mn-lt"/>
              </a:rPr>
              <a:t>April 15, 2011</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Tests</a:t>
            </a:r>
            <a:endParaRPr lang="en-US" dirty="0"/>
          </a:p>
        </p:txBody>
      </p:sp>
      <p:sp>
        <p:nvSpPr>
          <p:cNvPr id="3" name="Content Placeholder 2"/>
          <p:cNvSpPr>
            <a:spLocks noGrp="1"/>
          </p:cNvSpPr>
          <p:nvPr>
            <p:ph idx="1"/>
          </p:nvPr>
        </p:nvSpPr>
        <p:spPr/>
        <p:txBody>
          <a:bodyPr/>
          <a:lstStyle/>
          <a:p>
            <a:r>
              <a:rPr lang="en-US" dirty="0" smtClean="0"/>
              <a:t>Test Database actions</a:t>
            </a:r>
          </a:p>
          <a:p>
            <a:r>
              <a:rPr lang="en-US" dirty="0" smtClean="0"/>
              <a:t>Done on an in memory SQL Lite database created from the mapping file.</a:t>
            </a:r>
          </a:p>
          <a:p>
            <a:r>
              <a:rPr lang="en-US" dirty="0" smtClean="0"/>
              <a:t>This is done by using </a:t>
            </a:r>
            <a:r>
              <a:rPr lang="en-US" dirty="0" err="1" smtClean="0"/>
              <a:t>UCDArch’s</a:t>
            </a:r>
            <a:r>
              <a:rPr lang="en-US" dirty="0" smtClean="0"/>
              <a:t> base class </a:t>
            </a:r>
            <a:r>
              <a:rPr lang="en-US" dirty="0"/>
              <a:t>in testing </a:t>
            </a:r>
            <a:r>
              <a:rPr lang="en-US" dirty="0" smtClean="0"/>
              <a:t>“</a:t>
            </a:r>
            <a:r>
              <a:rPr lang="en-US" dirty="0"/>
              <a:t> </a:t>
            </a:r>
            <a:r>
              <a:rPr lang="en-US" dirty="0" err="1" smtClean="0"/>
              <a:t>FluentRepositoryTestBase</a:t>
            </a:r>
            <a:r>
              <a:rPr lang="en-US" dirty="0" smtClean="0"/>
              <a:t>”</a:t>
            </a:r>
            <a:endParaRPr lang="en-US" dirty="0"/>
          </a:p>
        </p:txBody>
      </p:sp>
    </p:spTree>
    <p:extLst>
      <p:ext uri="{BB962C8B-B14F-4D97-AF65-F5344CB8AC3E}">
        <p14:creationId xmlns:p14="http://schemas.microsoft.com/office/powerpoint/2010/main" val="242087026"/>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Repository Tests</a:t>
            </a:r>
            <a:endParaRPr lang="en-US" dirty="0"/>
          </a:p>
        </p:txBody>
      </p:sp>
      <p:sp>
        <p:nvSpPr>
          <p:cNvPr id="3" name="Content Placeholder 2"/>
          <p:cNvSpPr>
            <a:spLocks noGrp="1"/>
          </p:cNvSpPr>
          <p:nvPr>
            <p:ph idx="1"/>
          </p:nvPr>
        </p:nvSpPr>
        <p:spPr/>
        <p:txBody>
          <a:bodyPr/>
          <a:lstStyle/>
          <a:p>
            <a:r>
              <a:rPr lang="en-US" dirty="0" smtClean="0"/>
              <a:t>CRUD Tests (if you use my base class and </a:t>
            </a:r>
            <a:r>
              <a:rPr lang="en-US" dirty="0" err="1" smtClean="0"/>
              <a:t>Resharper</a:t>
            </a:r>
            <a:r>
              <a:rPr lang="en-US" dirty="0" smtClean="0"/>
              <a:t> template, these are done with minimal coding)</a:t>
            </a:r>
          </a:p>
          <a:p>
            <a:r>
              <a:rPr lang="en-US" dirty="0" smtClean="0"/>
              <a:t>Invalid Boundary Tests</a:t>
            </a:r>
          </a:p>
          <a:p>
            <a:pPr lvl="1"/>
            <a:r>
              <a:rPr lang="en-US" dirty="0" smtClean="0"/>
              <a:t>Too Long, Too Short</a:t>
            </a:r>
          </a:p>
          <a:p>
            <a:pPr lvl="1"/>
            <a:r>
              <a:rPr lang="en-US" dirty="0" smtClean="0"/>
              <a:t>Not Null</a:t>
            </a:r>
          </a:p>
          <a:p>
            <a:pPr lvl="1"/>
            <a:r>
              <a:rPr lang="en-US" dirty="0" smtClean="0"/>
              <a:t>Required</a:t>
            </a:r>
          </a:p>
          <a:p>
            <a:pPr lvl="1"/>
            <a:r>
              <a:rPr lang="en-US" dirty="0" smtClean="0"/>
              <a:t>Exceptions</a:t>
            </a:r>
          </a:p>
          <a:p>
            <a:pPr marL="0" indent="0">
              <a:buNone/>
            </a:pPr>
            <a:endParaRPr lang="en-US" dirty="0" smtClean="0"/>
          </a:p>
        </p:txBody>
      </p:sp>
    </p:spTree>
    <p:extLst>
      <p:ext uri="{BB962C8B-B14F-4D97-AF65-F5344CB8AC3E}">
        <p14:creationId xmlns:p14="http://schemas.microsoft.com/office/powerpoint/2010/main" val="693253396"/>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Repository </a:t>
            </a:r>
            <a:r>
              <a:rPr lang="en-US" dirty="0" smtClean="0"/>
              <a:t>Tests Cont.</a:t>
            </a:r>
            <a:endParaRPr lang="en-US" dirty="0"/>
          </a:p>
        </p:txBody>
      </p:sp>
      <p:sp>
        <p:nvSpPr>
          <p:cNvPr id="3" name="Content Placeholder 2"/>
          <p:cNvSpPr>
            <a:spLocks noGrp="1"/>
          </p:cNvSpPr>
          <p:nvPr>
            <p:ph idx="1"/>
          </p:nvPr>
        </p:nvSpPr>
        <p:spPr/>
        <p:txBody>
          <a:bodyPr/>
          <a:lstStyle/>
          <a:p>
            <a:r>
              <a:rPr lang="en-US" dirty="0" smtClean="0"/>
              <a:t>Valid Boundary Tests</a:t>
            </a:r>
          </a:p>
          <a:p>
            <a:pPr lvl="1"/>
            <a:r>
              <a:rPr lang="en-US" dirty="0" smtClean="0"/>
              <a:t>Maximum and minimum length</a:t>
            </a:r>
          </a:p>
          <a:p>
            <a:pPr lvl="1"/>
            <a:r>
              <a:rPr lang="en-US" dirty="0" smtClean="0"/>
              <a:t>Null, empty, or spaces only when allowed</a:t>
            </a:r>
          </a:p>
          <a:p>
            <a:r>
              <a:rPr lang="en-US" dirty="0" smtClean="0"/>
              <a:t>Constructor Tests</a:t>
            </a:r>
          </a:p>
          <a:p>
            <a:r>
              <a:rPr lang="en-US" dirty="0" smtClean="0"/>
              <a:t>Fluent Mapping Tests</a:t>
            </a:r>
          </a:p>
          <a:p>
            <a:r>
              <a:rPr lang="en-US" dirty="0" smtClean="0"/>
              <a:t>Reflection Tests</a:t>
            </a:r>
          </a:p>
          <a:p>
            <a:pPr lvl="1"/>
            <a:r>
              <a:rPr lang="en-US" dirty="0" smtClean="0"/>
              <a:t>Ensure code coverage of tests</a:t>
            </a:r>
            <a:endParaRPr lang="en-US" dirty="0"/>
          </a:p>
        </p:txBody>
      </p:sp>
    </p:spTree>
    <p:extLst>
      <p:ext uri="{BB962C8B-B14F-4D97-AF65-F5344CB8AC3E}">
        <p14:creationId xmlns:p14="http://schemas.microsoft.com/office/powerpoint/2010/main" val="1509680293"/>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Repository Test layout</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562100"/>
            <a:ext cx="7924801" cy="4627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985118"/>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Fluent Mapping Example</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752600"/>
            <a:ext cx="788179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568657"/>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Reflection of the Database Example</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495" y="1752600"/>
            <a:ext cx="823952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878546"/>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Tests</a:t>
            </a:r>
            <a:endParaRPr lang="en-US" dirty="0"/>
          </a:p>
        </p:txBody>
      </p:sp>
      <p:sp>
        <p:nvSpPr>
          <p:cNvPr id="3" name="Content Placeholder 2"/>
          <p:cNvSpPr>
            <a:spLocks noGrp="1"/>
          </p:cNvSpPr>
          <p:nvPr>
            <p:ph idx="1"/>
          </p:nvPr>
        </p:nvSpPr>
        <p:spPr/>
        <p:txBody>
          <a:bodyPr/>
          <a:lstStyle/>
          <a:p>
            <a:r>
              <a:rPr lang="en-US" dirty="0" smtClean="0"/>
              <a:t>Mapping Tests</a:t>
            </a:r>
          </a:p>
          <a:p>
            <a:r>
              <a:rPr lang="en-US" dirty="0" smtClean="0"/>
              <a:t>Boundary Tests of all public methods</a:t>
            </a:r>
          </a:p>
          <a:p>
            <a:r>
              <a:rPr lang="en-US" dirty="0" smtClean="0"/>
              <a:t>Reflection Tests</a:t>
            </a:r>
            <a:endParaRPr lang="en-US" dirty="0"/>
          </a:p>
        </p:txBody>
      </p:sp>
    </p:spTree>
    <p:extLst>
      <p:ext uri="{BB962C8B-B14F-4D97-AF65-F5344CB8AC3E}">
        <p14:creationId xmlns:p14="http://schemas.microsoft.com/office/powerpoint/2010/main" val="4030299448"/>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Tests</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908536"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9726235"/>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Boundary Tests of all public </a:t>
            </a:r>
            <a:r>
              <a:rPr lang="en-US" dirty="0" smtClean="0"/>
              <a:t>methods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Sorry, no auto generated tests (But I do have helpers)</a:t>
            </a:r>
          </a:p>
          <a:p>
            <a:r>
              <a:rPr lang="en-US" dirty="0" smtClean="0"/>
              <a:t>Setup the data (Fake)</a:t>
            </a:r>
          </a:p>
          <a:p>
            <a:r>
              <a:rPr lang="en-US" dirty="0" smtClean="0"/>
              <a:t>Mock methods</a:t>
            </a:r>
          </a:p>
          <a:p>
            <a:pPr lvl="1"/>
            <a:r>
              <a:rPr lang="en-US" dirty="0" smtClean="0"/>
              <a:t>Repository, Interfaced methods</a:t>
            </a:r>
          </a:p>
          <a:p>
            <a:pPr lvl="1"/>
            <a:r>
              <a:rPr lang="en-US" dirty="0" smtClean="0"/>
              <a:t>Assert that they were or were not called</a:t>
            </a:r>
          </a:p>
          <a:p>
            <a:pPr lvl="1"/>
            <a:r>
              <a:rPr lang="en-US" dirty="0" smtClean="0"/>
              <a:t>Check that the parameters passed were what was expected</a:t>
            </a:r>
          </a:p>
          <a:p>
            <a:r>
              <a:rPr lang="en-US" dirty="0" smtClean="0"/>
              <a:t>Check that a view was rendered or was redirected</a:t>
            </a:r>
          </a:p>
          <a:p>
            <a:r>
              <a:rPr lang="en-US" dirty="0" smtClean="0"/>
              <a:t>Check Controller Message and </a:t>
            </a:r>
            <a:r>
              <a:rPr lang="en-US" dirty="0" err="1" smtClean="0"/>
              <a:t>ModelState</a:t>
            </a:r>
            <a:endParaRPr lang="en-US" dirty="0"/>
          </a:p>
        </p:txBody>
      </p:sp>
    </p:spTree>
    <p:extLst>
      <p:ext uri="{BB962C8B-B14F-4D97-AF65-F5344CB8AC3E}">
        <p14:creationId xmlns:p14="http://schemas.microsoft.com/office/powerpoint/2010/main" val="816986359"/>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 Controller Method Test</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716280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135043"/>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744029071"/>
              </p:ext>
            </p:extLst>
          </p:nvPr>
        </p:nvGraphicFramePr>
        <p:xfrm>
          <a:off x="1295400" y="1600200"/>
          <a:ext cx="6934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41248" y="301752"/>
            <a:ext cx="8077200" cy="1143000"/>
          </a:xfrm>
        </p:spPr>
        <p:txBody>
          <a:bodyPr/>
          <a:lstStyle/>
          <a:p>
            <a:r>
              <a:rPr lang="en-US" dirty="0"/>
              <a:t>Writing Unit Tests Using UCDArch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2" dur="500"/>
                                        <p:tgtEl>
                                          <p:spTgt spid="3">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7" dur="500"/>
                                        <p:tgtEl>
                                          <p:spTgt spid="3">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22" dur="500"/>
                                        <p:tgtEl>
                                          <p:spTgt spid="3">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graphicEl>
                                              <a:dgm id="{D99A2751-FD31-46C0-B101-823FD1553186}"/>
                                            </p:graphicEl>
                                          </p:spTgt>
                                        </p:tgtEl>
                                        <p:attrNameLst>
                                          <p:attrName>style.visibility</p:attrName>
                                        </p:attrNameLst>
                                      </p:cBhvr>
                                      <p:to>
                                        <p:strVal val="visible"/>
                                      </p:to>
                                    </p:set>
                                    <p:animEffect transition="in" filter="wipe(left)">
                                      <p:cBhvr>
                                        <p:cTn id="27" dur="500"/>
                                        <p:tgtEl>
                                          <p:spTgt spid="3">
                                            <p:graphicEl>
                                              <a:dgm id="{D99A2751-FD31-46C0-B101-823FD1553186}"/>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graphicEl>
                                              <a:dgm id="{849A0B13-F0A6-4F35-A490-09B4768FBEAE}"/>
                                            </p:graphicEl>
                                          </p:spTgt>
                                        </p:tgtEl>
                                        <p:attrNameLst>
                                          <p:attrName>style.visibility</p:attrName>
                                        </p:attrNameLst>
                                      </p:cBhvr>
                                      <p:to>
                                        <p:strVal val="visible"/>
                                      </p:to>
                                    </p:set>
                                    <p:animEffect transition="in" filter="wipe(left)">
                                      <p:cBhvr>
                                        <p:cTn id="32" dur="500"/>
                                        <p:tgtEl>
                                          <p:spTgt spid="3">
                                            <p:graphicEl>
                                              <a:dgm id="{849A0B13-F0A6-4F35-A490-09B4768FBEA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37" dur="500"/>
                                        <p:tgtEl>
                                          <p:spTgt spid="3">
                                            <p:graphicEl>
                                              <a:dgm id="{F5034101-5B7D-4FE7-B47A-5A48CF39606B}"/>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42" dur="500"/>
                                        <p:tgtEl>
                                          <p:spTgt spid="3">
                                            <p:graphicEl>
                                              <a:dgm id="{C7C3E6FD-D83F-4BDA-907E-B5EE041DA931}"/>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graphicEl>
                                              <a:dgm id="{DE503135-79E2-4FEE-A566-2C3B58400A1B}"/>
                                            </p:graphicEl>
                                          </p:spTgt>
                                        </p:tgtEl>
                                        <p:attrNameLst>
                                          <p:attrName>style.visibility</p:attrName>
                                        </p:attrNameLst>
                                      </p:cBhvr>
                                      <p:to>
                                        <p:strVal val="visible"/>
                                      </p:to>
                                    </p:set>
                                    <p:animEffect transition="in" filter="wipe(left)">
                                      <p:cBhvr>
                                        <p:cTn id="47" dur="500"/>
                                        <p:tgtEl>
                                          <p:spTgt spid="3">
                                            <p:graphicEl>
                                              <a:dgm id="{DE503135-79E2-4FEE-A566-2C3B58400A1B}"/>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graphicEl>
                                              <a:dgm id="{AB876E9B-DA28-4062-A031-9E3D16859644}"/>
                                            </p:graphicEl>
                                          </p:spTgt>
                                        </p:tgtEl>
                                        <p:attrNameLst>
                                          <p:attrName>style.visibility</p:attrName>
                                        </p:attrNameLst>
                                      </p:cBhvr>
                                      <p:to>
                                        <p:strVal val="visible"/>
                                      </p:to>
                                    </p:set>
                                    <p:animEffect transition="in" filter="wipe(left)">
                                      <p:cBhvr>
                                        <p:cTn id="52" dur="500"/>
                                        <p:tgtEl>
                                          <p:spTgt spid="3">
                                            <p:graphicEl>
                                              <a:dgm id="{AB876E9B-DA28-4062-A031-9E3D1685964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Reflection </a:t>
            </a:r>
            <a:r>
              <a:rPr lang="en-US" dirty="0" smtClean="0"/>
              <a:t>Tests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Tests existence of attributes which are not called in the unit tests</a:t>
            </a:r>
          </a:p>
          <a:p>
            <a:r>
              <a:rPr lang="en-US" dirty="0" smtClean="0"/>
              <a:t>Uses reflection</a:t>
            </a:r>
          </a:p>
          <a:p>
            <a:r>
              <a:rPr lang="en-US" dirty="0" smtClean="0"/>
              <a:t>Ensures code coverage</a:t>
            </a:r>
          </a:p>
          <a:p>
            <a:pPr lvl="1"/>
            <a:r>
              <a:rPr lang="en-US" dirty="0" smtClean="0"/>
              <a:t>I only add the method to this section once I have done Mapping and Boundary Tests</a:t>
            </a:r>
          </a:p>
          <a:p>
            <a:r>
              <a:rPr lang="en-US" dirty="0" smtClean="0"/>
              <a:t>Two Main Areas</a:t>
            </a:r>
          </a:p>
          <a:p>
            <a:pPr lvl="1"/>
            <a:r>
              <a:rPr lang="en-US" dirty="0" smtClean="0"/>
              <a:t>Controller Class</a:t>
            </a:r>
          </a:p>
          <a:p>
            <a:pPr lvl="1"/>
            <a:r>
              <a:rPr lang="en-US" dirty="0" smtClean="0"/>
              <a:t>Controller Methods</a:t>
            </a:r>
          </a:p>
        </p:txBody>
      </p:sp>
    </p:spTree>
    <p:extLst>
      <p:ext uri="{BB962C8B-B14F-4D97-AF65-F5344CB8AC3E}">
        <p14:creationId xmlns:p14="http://schemas.microsoft.com/office/powerpoint/2010/main" val="1648387668"/>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77200" cy="1066800"/>
          </a:xfrm>
        </p:spPr>
        <p:txBody>
          <a:bodyPr/>
          <a:lstStyle/>
          <a:p>
            <a:r>
              <a:rPr lang="en-US" dirty="0" smtClean="0"/>
              <a:t>Controller Class Tests</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47053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8175" y="4953000"/>
            <a:ext cx="79438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124200"/>
            <a:ext cx="45243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7350712"/>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Method Tests</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00200"/>
            <a:ext cx="82581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886200"/>
            <a:ext cx="51816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1648409"/>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Method </a:t>
            </a:r>
            <a:r>
              <a:rPr lang="en-US" dirty="0" smtClean="0"/>
              <a:t>Tests Cont.</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47800"/>
            <a:ext cx="70104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9431114"/>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Method Tests Cont.</a:t>
            </a:r>
          </a:p>
        </p:txBody>
      </p:sp>
      <p:pic>
        <p:nvPicPr>
          <p:cNvPr id="1229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799" y="1295400"/>
            <a:ext cx="82010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81049" y="4038600"/>
            <a:ext cx="8010524" cy="2695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26040"/>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Tests</a:t>
            </a:r>
            <a:endParaRPr lang="en-US" dirty="0"/>
          </a:p>
        </p:txBody>
      </p:sp>
      <p:sp>
        <p:nvSpPr>
          <p:cNvPr id="3" name="Content Placeholder 2"/>
          <p:cNvSpPr>
            <a:spLocks noGrp="1"/>
          </p:cNvSpPr>
          <p:nvPr>
            <p:ph idx="1"/>
          </p:nvPr>
        </p:nvSpPr>
        <p:spPr/>
        <p:txBody>
          <a:bodyPr/>
          <a:lstStyle/>
          <a:p>
            <a:r>
              <a:rPr lang="en-US" dirty="0" smtClean="0"/>
              <a:t>Sometimes these need to be run within the structure of a Controller test</a:t>
            </a:r>
          </a:p>
          <a:p>
            <a:r>
              <a:rPr lang="en-US" dirty="0" smtClean="0"/>
              <a:t>Check that expected parameters are passed</a:t>
            </a:r>
          </a:p>
          <a:p>
            <a:r>
              <a:rPr lang="en-US" dirty="0" smtClean="0"/>
              <a:t>Check that any actions or return values are what is expected</a:t>
            </a:r>
          </a:p>
          <a:p>
            <a:r>
              <a:rPr lang="en-US" dirty="0" smtClean="0"/>
              <a:t>Even if you don’t write tests for your interfaces, you just have one place to review the logic.</a:t>
            </a:r>
          </a:p>
        </p:txBody>
      </p:sp>
    </p:spTree>
    <p:extLst>
      <p:ext uri="{BB962C8B-B14F-4D97-AF65-F5344CB8AC3E}">
        <p14:creationId xmlns:p14="http://schemas.microsoft.com/office/powerpoint/2010/main" val="1460307893"/>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Tests Example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95400"/>
            <a:ext cx="671512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0" y="3979333"/>
            <a:ext cx="7571096"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1311510"/>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Structure Of Unit Tests</a:t>
            </a:r>
            <a:endParaRPr lang="en-US" dirty="0"/>
          </a:p>
        </p:txBody>
      </p:sp>
    </p:spTree>
    <p:extLst>
      <p:ext uri="{BB962C8B-B14F-4D97-AF65-F5344CB8AC3E}">
        <p14:creationId xmlns:p14="http://schemas.microsoft.com/office/powerpoint/2010/main" val="913485716"/>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Structure Of Unit Tests</a:t>
            </a:r>
            <a:endParaRPr lang="en-US" dirty="0"/>
          </a:p>
        </p:txBody>
      </p:sp>
      <p:sp>
        <p:nvSpPr>
          <p:cNvPr id="5" name="Content Placeholder 4"/>
          <p:cNvSpPr>
            <a:spLocks noGrp="1"/>
          </p:cNvSpPr>
          <p:nvPr>
            <p:ph idx="1"/>
          </p:nvPr>
        </p:nvSpPr>
        <p:spPr/>
        <p:txBody>
          <a:bodyPr>
            <a:normAutofit/>
          </a:bodyPr>
          <a:lstStyle/>
          <a:p>
            <a:r>
              <a:rPr lang="en-US" dirty="0" err="1" smtClean="0"/>
              <a:t>Project.Tests</a:t>
            </a:r>
            <a:endParaRPr lang="en-US" dirty="0" smtClean="0"/>
          </a:p>
          <a:p>
            <a:pPr lvl="1"/>
            <a:r>
              <a:rPr lang="en-US" dirty="0" err="1" smtClean="0"/>
              <a:t>ControllerTests</a:t>
            </a:r>
            <a:endParaRPr lang="en-US" dirty="0" smtClean="0"/>
          </a:p>
          <a:p>
            <a:pPr lvl="1"/>
            <a:r>
              <a:rPr lang="en-US" dirty="0" smtClean="0"/>
              <a:t>Core</a:t>
            </a:r>
          </a:p>
          <a:p>
            <a:pPr lvl="1"/>
            <a:r>
              <a:rPr lang="en-US" dirty="0" err="1" smtClean="0"/>
              <a:t>InterfaceTests</a:t>
            </a:r>
            <a:endParaRPr lang="en-US" dirty="0" smtClean="0"/>
          </a:p>
          <a:p>
            <a:pPr lvl="1"/>
            <a:r>
              <a:rPr lang="en-US" dirty="0" err="1" smtClean="0"/>
              <a:t>MiscTests</a:t>
            </a:r>
            <a:endParaRPr lang="en-US" dirty="0" smtClean="0"/>
          </a:p>
          <a:p>
            <a:pPr lvl="1"/>
            <a:r>
              <a:rPr lang="en-US" dirty="0" err="1" smtClean="0"/>
              <a:t>RepositoryTests</a:t>
            </a:r>
            <a:endParaRPr lang="en-US" dirty="0" smtClean="0"/>
          </a:p>
          <a:p>
            <a:pPr lvl="1"/>
            <a:r>
              <a:rPr lang="en-US" dirty="0" err="1" smtClean="0"/>
              <a:t>ViewModelTests</a:t>
            </a:r>
            <a:endParaRPr lang="en-US" dirty="0"/>
          </a:p>
        </p:txBody>
      </p:sp>
    </p:spTree>
    <p:extLst>
      <p:ext uri="{BB962C8B-B14F-4D97-AF65-F5344CB8AC3E}">
        <p14:creationId xmlns:p14="http://schemas.microsoft.com/office/powerpoint/2010/main" val="2656164662"/>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ControllerTests</a:t>
            </a:r>
            <a:endParaRPr lang="en-US" dirty="0"/>
          </a:p>
        </p:txBody>
      </p:sp>
      <p:sp>
        <p:nvSpPr>
          <p:cNvPr id="3" name="Content Placeholder 2"/>
          <p:cNvSpPr>
            <a:spLocks noGrp="1"/>
          </p:cNvSpPr>
          <p:nvPr>
            <p:ph idx="1"/>
          </p:nvPr>
        </p:nvSpPr>
        <p:spPr/>
        <p:txBody>
          <a:bodyPr/>
          <a:lstStyle/>
          <a:p>
            <a:r>
              <a:rPr lang="en-US" dirty="0" err="1" smtClean="0"/>
              <a:t>Controller1Tests</a:t>
            </a:r>
            <a:r>
              <a:rPr lang="en-US" dirty="0" smtClean="0"/>
              <a:t> (Partial Classes)</a:t>
            </a:r>
          </a:p>
          <a:p>
            <a:pPr lvl="1"/>
            <a:r>
              <a:rPr lang="en-US" dirty="0" err="1" smtClean="0"/>
              <a:t>Controller1TestsInit.cs</a:t>
            </a:r>
            <a:endParaRPr lang="en-US" dirty="0" smtClean="0"/>
          </a:p>
          <a:p>
            <a:pPr lvl="1"/>
            <a:r>
              <a:rPr lang="en-US" dirty="0" err="1" smtClean="0"/>
              <a:t>Controller1TestsMapping.cs</a:t>
            </a:r>
            <a:endParaRPr lang="en-US" dirty="0" smtClean="0"/>
          </a:p>
          <a:p>
            <a:pPr lvl="1"/>
            <a:r>
              <a:rPr lang="en-US" dirty="0" err="1" smtClean="0"/>
              <a:t>Controller1TestsPart01.cs</a:t>
            </a:r>
            <a:endParaRPr lang="en-US" dirty="0" smtClean="0"/>
          </a:p>
          <a:p>
            <a:pPr lvl="1"/>
            <a:r>
              <a:rPr lang="en-US" dirty="0" err="1" smtClean="0"/>
              <a:t>Controller1TestsPart02.cs</a:t>
            </a:r>
            <a:endParaRPr lang="en-US" dirty="0" smtClean="0"/>
          </a:p>
          <a:p>
            <a:pPr lvl="1"/>
            <a:r>
              <a:rPr lang="en-US" dirty="0" err="1" smtClean="0"/>
              <a:t>Controller1TestsReflection.cs</a:t>
            </a:r>
            <a:endParaRPr lang="en-US" dirty="0" smtClean="0"/>
          </a:p>
          <a:p>
            <a:r>
              <a:rPr lang="en-US" dirty="0" err="1" smtClean="0"/>
              <a:t>Controller2Tests.cs</a:t>
            </a:r>
            <a:endParaRPr lang="en-US" dirty="0"/>
          </a:p>
        </p:txBody>
      </p:sp>
    </p:spTree>
    <p:extLst>
      <p:ext uri="{BB962C8B-B14F-4D97-AF65-F5344CB8AC3E}">
        <p14:creationId xmlns:p14="http://schemas.microsoft.com/office/powerpoint/2010/main" val="1662310139"/>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280988" lvl="0" indent="-280988"/>
            <a:r>
              <a:rPr lang="en-US" sz="5400" dirty="0"/>
              <a:t>Structure Of Unit Tests</a:t>
            </a:r>
            <a:endParaRPr lang="en-US" sz="5400"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a:t>
            </a:r>
            <a:endParaRPr lang="en-US" dirty="0"/>
          </a:p>
        </p:txBody>
      </p:sp>
      <p:sp>
        <p:nvSpPr>
          <p:cNvPr id="3" name="Content Placeholder 2"/>
          <p:cNvSpPr>
            <a:spLocks noGrp="1"/>
          </p:cNvSpPr>
          <p:nvPr>
            <p:ph idx="1"/>
          </p:nvPr>
        </p:nvSpPr>
        <p:spPr/>
        <p:txBody>
          <a:bodyPr>
            <a:normAutofit fontScale="85000" lnSpcReduction="20000"/>
          </a:bodyPr>
          <a:lstStyle/>
          <a:p>
            <a:r>
              <a:rPr lang="en-US" dirty="0"/>
              <a:t>Extensions</a:t>
            </a:r>
          </a:p>
          <a:p>
            <a:pPr lvl="1"/>
            <a:r>
              <a:rPr lang="en-US" dirty="0" err="1"/>
              <a:t>AssertExtensions.cs</a:t>
            </a:r>
            <a:endParaRPr lang="en-US" dirty="0"/>
          </a:p>
          <a:p>
            <a:pPr lvl="1"/>
            <a:r>
              <a:rPr lang="en-US" dirty="0" err="1"/>
              <a:t>RouteTestingExtensions.cs</a:t>
            </a:r>
            <a:endParaRPr lang="en-US" dirty="0"/>
          </a:p>
          <a:p>
            <a:pPr lvl="1"/>
            <a:r>
              <a:rPr lang="en-US" dirty="0" err="1"/>
              <a:t>StringExtensions.cs</a:t>
            </a:r>
            <a:endParaRPr lang="en-US" dirty="0"/>
          </a:p>
          <a:p>
            <a:r>
              <a:rPr lang="en-US" dirty="0" smtClean="0"/>
              <a:t>Helpers</a:t>
            </a:r>
          </a:p>
          <a:p>
            <a:pPr lvl="1"/>
            <a:r>
              <a:rPr lang="en-US" dirty="0" err="1" smtClean="0"/>
              <a:t>AttributeAndFieldValidation.cs</a:t>
            </a:r>
            <a:endParaRPr lang="en-US" dirty="0" smtClean="0"/>
          </a:p>
          <a:p>
            <a:pPr lvl="1"/>
            <a:r>
              <a:rPr lang="en-US" dirty="0" err="1" smtClean="0"/>
              <a:t>ControllerRecordFakes.cs</a:t>
            </a:r>
            <a:endParaRPr lang="en-US" dirty="0" smtClean="0"/>
          </a:p>
          <a:p>
            <a:pPr lvl="1"/>
            <a:r>
              <a:rPr lang="en-US" dirty="0" err="1" smtClean="0"/>
              <a:t>CreateValidEntities.cs</a:t>
            </a:r>
            <a:endParaRPr lang="en-US" dirty="0" smtClean="0"/>
          </a:p>
          <a:p>
            <a:pPr lvl="1"/>
            <a:r>
              <a:rPr lang="en-US" dirty="0" err="1" smtClean="0"/>
              <a:t>NameAndType.cs</a:t>
            </a:r>
            <a:endParaRPr lang="en-US" dirty="0" smtClean="0"/>
          </a:p>
          <a:p>
            <a:pPr lvl="1"/>
            <a:r>
              <a:rPr lang="en-US" dirty="0" err="1" smtClean="0"/>
              <a:t>SpecificGuid.cs</a:t>
            </a:r>
            <a:endParaRPr lang="en-US" dirty="0"/>
          </a:p>
          <a:p>
            <a:r>
              <a:rPr lang="en-US" dirty="0" err="1"/>
              <a:t>AbstractRepositoryTests.cs</a:t>
            </a:r>
            <a:r>
              <a:rPr lang="en-US" dirty="0"/>
              <a:t> (until moved to UCDArch)</a:t>
            </a:r>
          </a:p>
          <a:p>
            <a:endParaRPr lang="en-US" dirty="0"/>
          </a:p>
        </p:txBody>
      </p:sp>
    </p:spTree>
    <p:extLst>
      <p:ext uri="{BB962C8B-B14F-4D97-AF65-F5344CB8AC3E}">
        <p14:creationId xmlns:p14="http://schemas.microsoft.com/office/powerpoint/2010/main" val="955249806"/>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Tests</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InterfaceName</a:t>
            </a:r>
            <a:r>
              <a:rPr lang="en-US" dirty="0" smtClean="0"/>
              <a:t>&gt;</a:t>
            </a:r>
            <a:r>
              <a:rPr lang="en-US" dirty="0" err="1" smtClean="0"/>
              <a:t>Tests.cs</a:t>
            </a:r>
            <a:endParaRPr lang="en-US" dirty="0"/>
          </a:p>
        </p:txBody>
      </p:sp>
    </p:spTree>
    <p:extLst>
      <p:ext uri="{BB962C8B-B14F-4D97-AF65-F5344CB8AC3E}">
        <p14:creationId xmlns:p14="http://schemas.microsoft.com/office/powerpoint/2010/main" val="1550280511"/>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Tests</a:t>
            </a:r>
            <a:endParaRPr lang="en-US" dirty="0"/>
          </a:p>
        </p:txBody>
      </p:sp>
      <p:sp>
        <p:nvSpPr>
          <p:cNvPr id="3" name="Content Placeholder 2"/>
          <p:cNvSpPr>
            <a:spLocks noGrp="1"/>
          </p:cNvSpPr>
          <p:nvPr>
            <p:ph idx="1"/>
          </p:nvPr>
        </p:nvSpPr>
        <p:spPr/>
        <p:txBody>
          <a:bodyPr/>
          <a:lstStyle/>
          <a:p>
            <a:r>
              <a:rPr lang="en-US" dirty="0" smtClean="0"/>
              <a:t>Test that Role Attributes work as expected.</a:t>
            </a:r>
          </a:p>
          <a:p>
            <a:r>
              <a:rPr lang="en-US" dirty="0" smtClean="0"/>
              <a:t>Other Tests that don’t really fall in other categories</a:t>
            </a:r>
          </a:p>
        </p:txBody>
      </p:sp>
    </p:spTree>
    <p:extLst>
      <p:ext uri="{BB962C8B-B14F-4D97-AF65-F5344CB8AC3E}">
        <p14:creationId xmlns:p14="http://schemas.microsoft.com/office/powerpoint/2010/main" val="1230454238"/>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RepositoryTests</a:t>
            </a:r>
            <a:endParaRPr lang="en-US" dirty="0"/>
          </a:p>
        </p:txBody>
      </p:sp>
      <p:sp>
        <p:nvSpPr>
          <p:cNvPr id="3" name="Content Placeholder 2"/>
          <p:cNvSpPr>
            <a:spLocks noGrp="1"/>
          </p:cNvSpPr>
          <p:nvPr>
            <p:ph idx="1"/>
          </p:nvPr>
        </p:nvSpPr>
        <p:spPr/>
        <p:txBody>
          <a:bodyPr/>
          <a:lstStyle/>
          <a:p>
            <a:r>
              <a:rPr lang="en-US" dirty="0" err="1" smtClean="0"/>
              <a:t>SmallRepository1Tests.cs</a:t>
            </a:r>
            <a:endParaRPr lang="en-US" dirty="0" smtClean="0"/>
          </a:p>
          <a:p>
            <a:r>
              <a:rPr lang="en-US" dirty="0" err="1" smtClean="0"/>
              <a:t>LargeRepository2Tests</a:t>
            </a:r>
            <a:r>
              <a:rPr lang="en-US" dirty="0" smtClean="0"/>
              <a:t> (partial Classes)</a:t>
            </a:r>
          </a:p>
          <a:p>
            <a:pPr lvl="1"/>
            <a:r>
              <a:rPr lang="en-US" dirty="0" err="1" smtClean="0"/>
              <a:t>LargeRepository2TestsInit.cs</a:t>
            </a:r>
            <a:endParaRPr lang="en-US" dirty="0" smtClean="0"/>
          </a:p>
          <a:p>
            <a:pPr lvl="1"/>
            <a:r>
              <a:rPr lang="en-US" dirty="0" err="1" smtClean="0"/>
              <a:t>LargeRepository2TestsConstructor.cs</a:t>
            </a:r>
            <a:endParaRPr lang="en-US" dirty="0" smtClean="0"/>
          </a:p>
          <a:p>
            <a:pPr lvl="1"/>
            <a:r>
              <a:rPr lang="en-US" dirty="0" err="1" smtClean="0"/>
              <a:t>LargeRepository2TestsFluentMapping.cs</a:t>
            </a:r>
            <a:endParaRPr lang="en-US" dirty="0" smtClean="0"/>
          </a:p>
          <a:p>
            <a:pPr lvl="1"/>
            <a:r>
              <a:rPr lang="en-US" dirty="0" err="1" smtClean="0"/>
              <a:t>LargeRepository2TestsPart01.cs</a:t>
            </a:r>
            <a:endParaRPr lang="en-US" dirty="0" smtClean="0"/>
          </a:p>
          <a:p>
            <a:pPr lvl="1"/>
            <a:r>
              <a:rPr lang="en-US" dirty="0" err="1" smtClean="0"/>
              <a:t>LargeRepository2TestsPart02.cs</a:t>
            </a:r>
            <a:endParaRPr lang="en-US" dirty="0" smtClean="0"/>
          </a:p>
          <a:p>
            <a:pPr lvl="1"/>
            <a:r>
              <a:rPr lang="en-US" dirty="0" err="1" smtClean="0"/>
              <a:t>LargeRepository2TestsReflection.cs</a:t>
            </a:r>
            <a:endParaRPr lang="en-US" dirty="0"/>
          </a:p>
        </p:txBody>
      </p:sp>
    </p:spTree>
    <p:extLst>
      <p:ext uri="{BB962C8B-B14F-4D97-AF65-F5344CB8AC3E}">
        <p14:creationId xmlns:p14="http://schemas.microsoft.com/office/powerpoint/2010/main" val="182597690"/>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ViewModel</a:t>
            </a:r>
            <a:r>
              <a:rPr lang="en-US" dirty="0" smtClean="0"/>
              <a:t> Tests</a:t>
            </a:r>
            <a:endParaRPr lang="en-US" dirty="0"/>
          </a:p>
        </p:txBody>
      </p:sp>
      <p:sp>
        <p:nvSpPr>
          <p:cNvPr id="3" name="Content Placeholder 2"/>
          <p:cNvSpPr>
            <a:spLocks noGrp="1"/>
          </p:cNvSpPr>
          <p:nvPr>
            <p:ph idx="1"/>
          </p:nvPr>
        </p:nvSpPr>
        <p:spPr/>
        <p:txBody>
          <a:bodyPr/>
          <a:lstStyle/>
          <a:p>
            <a:r>
              <a:rPr lang="en-US" dirty="0" smtClean="0"/>
              <a:t>I’d suggest only having </a:t>
            </a:r>
            <a:r>
              <a:rPr lang="en-US" dirty="0" err="1" smtClean="0"/>
              <a:t>ViewModel</a:t>
            </a:r>
            <a:r>
              <a:rPr lang="en-US" dirty="0" smtClean="0"/>
              <a:t> Tests if the logic is particularly convoluted.</a:t>
            </a:r>
          </a:p>
          <a:p>
            <a:r>
              <a:rPr lang="en-US" dirty="0" smtClean="0"/>
              <a:t>These tests can usually be integrated into the </a:t>
            </a:r>
            <a:r>
              <a:rPr lang="en-US" smtClean="0"/>
              <a:t>controller tests</a:t>
            </a:r>
            <a:endParaRPr lang="en-US" dirty="0"/>
          </a:p>
        </p:txBody>
      </p:sp>
    </p:spTree>
    <p:extLst>
      <p:ext uri="{BB962C8B-B14F-4D97-AF65-F5344CB8AC3E}">
        <p14:creationId xmlns:p14="http://schemas.microsoft.com/office/powerpoint/2010/main" val="3693561942"/>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Helper Methods</a:t>
            </a:r>
            <a:endParaRPr lang="en-US" dirty="0"/>
          </a:p>
        </p:txBody>
      </p:sp>
    </p:spTree>
    <p:extLst>
      <p:ext uri="{BB962C8B-B14F-4D97-AF65-F5344CB8AC3E}">
        <p14:creationId xmlns:p14="http://schemas.microsoft.com/office/powerpoint/2010/main" val="3224635503"/>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Helper Methods</a:t>
            </a:r>
            <a:endParaRPr lang="en-US" dirty="0"/>
          </a:p>
        </p:txBody>
      </p:sp>
      <p:sp>
        <p:nvSpPr>
          <p:cNvPr id="5" name="Content Placeholder 4"/>
          <p:cNvSpPr>
            <a:spLocks noGrp="1"/>
          </p:cNvSpPr>
          <p:nvPr>
            <p:ph idx="1"/>
          </p:nvPr>
        </p:nvSpPr>
        <p:spPr/>
        <p:txBody>
          <a:bodyPr>
            <a:normAutofit lnSpcReduction="10000"/>
          </a:bodyPr>
          <a:lstStyle/>
          <a:p>
            <a:r>
              <a:rPr lang="en-US" dirty="0" err="1" smtClean="0"/>
              <a:t>UCDArch.Testing</a:t>
            </a:r>
            <a:r>
              <a:rPr lang="en-US" dirty="0" smtClean="0"/>
              <a:t>. More may be moved there</a:t>
            </a:r>
          </a:p>
          <a:p>
            <a:pPr lvl="1"/>
            <a:r>
              <a:rPr lang="en-US" dirty="0" err="1" smtClean="0"/>
              <a:t>ControllerRecordFakes.cs</a:t>
            </a:r>
            <a:endParaRPr lang="en-US" dirty="0" smtClean="0"/>
          </a:p>
          <a:p>
            <a:pPr lvl="1"/>
            <a:r>
              <a:rPr lang="en-US" dirty="0" err="1" smtClean="0"/>
              <a:t>FakeHttpPostedFileBase.cs</a:t>
            </a:r>
            <a:endParaRPr lang="en-US" dirty="0" smtClean="0"/>
          </a:p>
          <a:p>
            <a:pPr lvl="1"/>
            <a:r>
              <a:rPr lang="en-US" dirty="0" err="1" smtClean="0"/>
              <a:t>FakeIdentityAndFiles.cs</a:t>
            </a:r>
            <a:endParaRPr lang="en-US" dirty="0" smtClean="0"/>
          </a:p>
          <a:p>
            <a:r>
              <a:rPr lang="en-US" dirty="0" err="1" smtClean="0"/>
              <a:t>AttributeAndFieldValidation.cs</a:t>
            </a:r>
            <a:endParaRPr lang="en-US" dirty="0" smtClean="0"/>
          </a:p>
          <a:p>
            <a:r>
              <a:rPr lang="en-US" dirty="0" err="1" smtClean="0"/>
              <a:t>CreateValidEntities.cs</a:t>
            </a:r>
            <a:endParaRPr lang="en-US" dirty="0" smtClean="0"/>
          </a:p>
          <a:p>
            <a:r>
              <a:rPr lang="en-US" dirty="0" err="1" smtClean="0"/>
              <a:t>NameAndType.cs</a:t>
            </a:r>
            <a:endParaRPr lang="en-US" dirty="0" smtClean="0"/>
          </a:p>
          <a:p>
            <a:r>
              <a:rPr lang="en-US" dirty="0" err="1"/>
              <a:t>SpecificGuid.cs</a:t>
            </a:r>
            <a:endParaRPr lang="en-US" dirty="0"/>
          </a:p>
          <a:p>
            <a:endParaRPr lang="en-US" dirty="0" smtClean="0"/>
          </a:p>
          <a:p>
            <a:endParaRPr lang="en-US" dirty="0"/>
          </a:p>
        </p:txBody>
      </p:sp>
    </p:spTree>
    <p:extLst>
      <p:ext uri="{BB962C8B-B14F-4D97-AF65-F5344CB8AC3E}">
        <p14:creationId xmlns:p14="http://schemas.microsoft.com/office/powerpoint/2010/main" val="1623181919"/>
      </p:ext>
    </p:extLst>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Resharper Templates</a:t>
            </a:r>
            <a:endParaRPr lang="en-US" dirty="0"/>
          </a:p>
        </p:txBody>
      </p:sp>
    </p:spTree>
    <p:extLst>
      <p:ext uri="{BB962C8B-B14F-4D97-AF65-F5344CB8AC3E}">
        <p14:creationId xmlns:p14="http://schemas.microsoft.com/office/powerpoint/2010/main" val="1132565374"/>
      </p:ext>
    </p:extLst>
  </p:cSld>
  <p:clrMapOvr>
    <a:masterClrMapping/>
  </p:clrMapOvr>
  <p:transition spd="slow">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Resharper Templates</a:t>
            </a:r>
            <a:endParaRPr lang="en-US" dirty="0"/>
          </a:p>
        </p:txBody>
      </p:sp>
      <p:sp>
        <p:nvSpPr>
          <p:cNvPr id="5" name="Content Placeholder 4"/>
          <p:cNvSpPr>
            <a:spLocks noGrp="1"/>
          </p:cNvSpPr>
          <p:nvPr>
            <p:ph idx="1"/>
          </p:nvPr>
        </p:nvSpPr>
        <p:spPr/>
        <p:txBody>
          <a:bodyPr>
            <a:normAutofit/>
          </a:bodyPr>
          <a:lstStyle/>
          <a:p>
            <a:r>
              <a:rPr lang="en-US" dirty="0" smtClean="0"/>
              <a:t>Generate Files or Code, prompting values to be replaced</a:t>
            </a:r>
          </a:p>
          <a:p>
            <a:r>
              <a:rPr lang="en-US" dirty="0" smtClean="0"/>
              <a:t>My templates start with Jason so I can find them easily. If you use mine, feel free to rename or edit them.</a:t>
            </a:r>
          </a:p>
          <a:p>
            <a:r>
              <a:rPr lang="en-US" dirty="0" smtClean="0"/>
              <a:t>Two main Types of Templates</a:t>
            </a:r>
          </a:p>
          <a:p>
            <a:pPr lvl="1"/>
            <a:r>
              <a:rPr lang="en-US" dirty="0" err="1" smtClean="0"/>
              <a:t>FileTemplates</a:t>
            </a:r>
            <a:endParaRPr lang="en-US" dirty="0" smtClean="0"/>
          </a:p>
          <a:p>
            <a:pPr lvl="1"/>
            <a:r>
              <a:rPr lang="en-US" dirty="0" err="1" smtClean="0"/>
              <a:t>LiveTemplates</a:t>
            </a:r>
            <a:endParaRPr lang="en-US" dirty="0" smtClean="0"/>
          </a:p>
        </p:txBody>
      </p:sp>
    </p:spTree>
    <p:extLst>
      <p:ext uri="{BB962C8B-B14F-4D97-AF65-F5344CB8AC3E}">
        <p14:creationId xmlns:p14="http://schemas.microsoft.com/office/powerpoint/2010/main" val="3452364141"/>
      </p:ext>
    </p:extLst>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Templates</a:t>
            </a:r>
            <a:endParaRPr lang="en-US" dirty="0"/>
          </a:p>
        </p:txBody>
      </p:sp>
      <p:sp>
        <p:nvSpPr>
          <p:cNvPr id="3" name="Content Placeholder 2"/>
          <p:cNvSpPr>
            <a:spLocks noGrp="1"/>
          </p:cNvSpPr>
          <p:nvPr>
            <p:ph idx="1"/>
          </p:nvPr>
        </p:nvSpPr>
        <p:spPr/>
        <p:txBody>
          <a:bodyPr/>
          <a:lstStyle/>
          <a:p>
            <a:r>
              <a:rPr lang="en-US" dirty="0" err="1"/>
              <a:t>JasonControllerTest</a:t>
            </a:r>
            <a:endParaRPr lang="en-US" dirty="0"/>
          </a:p>
          <a:p>
            <a:pPr lvl="1"/>
            <a:r>
              <a:rPr lang="en-US" dirty="0"/>
              <a:t>Creates a simple file with examples for Controller tests</a:t>
            </a:r>
          </a:p>
          <a:p>
            <a:r>
              <a:rPr lang="en-US" dirty="0" err="1"/>
              <a:t>JasonRepositoryTest</a:t>
            </a:r>
            <a:endParaRPr lang="en-US" dirty="0"/>
          </a:p>
          <a:p>
            <a:pPr lvl="1"/>
            <a:r>
              <a:rPr lang="en-US" dirty="0"/>
              <a:t>Creates a repository test file using the Abstract base class</a:t>
            </a:r>
          </a:p>
          <a:p>
            <a:pPr lvl="1"/>
            <a:r>
              <a:rPr lang="en-US" dirty="0" smtClean="0"/>
              <a:t>Initializes data, does CRUD tests.</a:t>
            </a:r>
            <a:endParaRPr lang="en-US" dirty="0"/>
          </a:p>
          <a:p>
            <a:endParaRPr lang="en-US" dirty="0"/>
          </a:p>
        </p:txBody>
      </p:sp>
    </p:spTree>
    <p:extLst>
      <p:ext uri="{BB962C8B-B14F-4D97-AF65-F5344CB8AC3E}">
        <p14:creationId xmlns:p14="http://schemas.microsoft.com/office/powerpoint/2010/main" val="644066771"/>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Structure Of Unit Tests</a:t>
            </a:r>
            <a:endParaRPr lang="en-US" dirty="0"/>
          </a:p>
        </p:txBody>
      </p:sp>
      <p:sp>
        <p:nvSpPr>
          <p:cNvPr id="5" name="Content Placeholder 4"/>
          <p:cNvSpPr>
            <a:spLocks noGrp="1"/>
          </p:cNvSpPr>
          <p:nvPr>
            <p:ph idx="1"/>
          </p:nvPr>
        </p:nvSpPr>
        <p:spPr/>
        <p:txBody>
          <a:bodyPr>
            <a:normAutofit fontScale="85000" lnSpcReduction="10000"/>
          </a:bodyPr>
          <a:lstStyle/>
          <a:p>
            <a:r>
              <a:rPr lang="en-US" dirty="0" smtClean="0"/>
              <a:t>Arrange</a:t>
            </a:r>
          </a:p>
          <a:p>
            <a:pPr lvl="1"/>
            <a:r>
              <a:rPr lang="en-US" dirty="0" smtClean="0"/>
              <a:t>Setup data specific to that test</a:t>
            </a:r>
          </a:p>
          <a:p>
            <a:pPr lvl="1"/>
            <a:r>
              <a:rPr lang="en-US" dirty="0" smtClean="0"/>
              <a:t>Call Methods to setup common values</a:t>
            </a:r>
          </a:p>
          <a:p>
            <a:pPr lvl="1"/>
            <a:r>
              <a:rPr lang="en-US" dirty="0" smtClean="0"/>
              <a:t>Mock and Fake </a:t>
            </a:r>
          </a:p>
          <a:p>
            <a:r>
              <a:rPr lang="en-US" dirty="0" smtClean="0"/>
              <a:t>Act</a:t>
            </a:r>
          </a:p>
          <a:p>
            <a:r>
              <a:rPr lang="en-US" dirty="0" smtClean="0"/>
              <a:t>Assert</a:t>
            </a:r>
          </a:p>
          <a:p>
            <a:pPr lvl="1"/>
            <a:r>
              <a:rPr lang="en-US" dirty="0" smtClean="0"/>
              <a:t>Check for expected values</a:t>
            </a:r>
          </a:p>
          <a:p>
            <a:pPr lvl="1"/>
            <a:r>
              <a:rPr lang="en-US" dirty="0" smtClean="0"/>
              <a:t>Check that specific mocked methods were called</a:t>
            </a:r>
          </a:p>
          <a:p>
            <a:pPr lvl="1"/>
            <a:r>
              <a:rPr lang="en-US" dirty="0" smtClean="0"/>
              <a:t>Get and check parameters passed to mocked methods</a:t>
            </a:r>
          </a:p>
          <a:p>
            <a:pPr lvl="1"/>
            <a:r>
              <a:rPr lang="en-US" dirty="0" smtClean="0"/>
              <a:t>Inconclusive check. Fails locally, but not on the builder.</a:t>
            </a:r>
            <a:endParaRPr lang="en-US" dirty="0"/>
          </a:p>
        </p:txBody>
      </p:sp>
    </p:spTree>
    <p:extLst>
      <p:ext uri="{BB962C8B-B14F-4D97-AF65-F5344CB8AC3E}">
        <p14:creationId xmlns:p14="http://schemas.microsoft.com/office/powerpoint/2010/main" val="2357266288"/>
      </p:ext>
    </p:extLst>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Templates</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JasonBoolTests</a:t>
            </a:r>
            <a:endParaRPr lang="en-US" dirty="0" smtClean="0"/>
          </a:p>
          <a:p>
            <a:pPr lvl="1"/>
            <a:r>
              <a:rPr lang="en-US" dirty="0" smtClean="0"/>
              <a:t>Creates two tests, code for reflection in comment</a:t>
            </a:r>
          </a:p>
          <a:p>
            <a:r>
              <a:rPr lang="en-US" dirty="0" err="1" smtClean="0"/>
              <a:t>JasonCheckRequire</a:t>
            </a:r>
            <a:endParaRPr lang="en-US" dirty="0" smtClean="0"/>
          </a:p>
          <a:p>
            <a:pPr lvl="1"/>
            <a:r>
              <a:rPr lang="en-US" dirty="0" smtClean="0"/>
              <a:t>Single Test with expected Exception</a:t>
            </a:r>
          </a:p>
          <a:p>
            <a:r>
              <a:rPr lang="en-US" dirty="0" err="1" smtClean="0"/>
              <a:t>JasonDateTests</a:t>
            </a:r>
            <a:endParaRPr lang="en-US" dirty="0" smtClean="0"/>
          </a:p>
          <a:p>
            <a:pPr lvl="1"/>
            <a:r>
              <a:rPr lang="en-US" dirty="0" smtClean="0"/>
              <a:t>Three Tests, past current, future. No </a:t>
            </a:r>
            <a:r>
              <a:rPr lang="en-US" dirty="0" err="1" smtClean="0"/>
              <a:t>Nullable</a:t>
            </a:r>
            <a:r>
              <a:rPr lang="en-US" dirty="0" smtClean="0"/>
              <a:t>. Code for Reflection</a:t>
            </a:r>
          </a:p>
          <a:p>
            <a:r>
              <a:rPr lang="en-US" dirty="0" smtClean="0"/>
              <a:t>Evict</a:t>
            </a:r>
          </a:p>
          <a:p>
            <a:pPr lvl="1"/>
            <a:r>
              <a:rPr lang="en-US" dirty="0" smtClean="0"/>
              <a:t>Code to evict entity.</a:t>
            </a:r>
          </a:p>
          <a:p>
            <a:r>
              <a:rPr lang="en-US" dirty="0" err="1" smtClean="0"/>
              <a:t>JasonGetArguments</a:t>
            </a:r>
            <a:endParaRPr lang="en-US" dirty="0" smtClean="0"/>
          </a:p>
          <a:p>
            <a:pPr lvl="1"/>
            <a:r>
              <a:rPr lang="en-US" dirty="0" smtClean="0"/>
              <a:t>Code to get the arguments for Repository Entity </a:t>
            </a:r>
            <a:r>
              <a:rPr lang="en-US" dirty="0" err="1" smtClean="0"/>
              <a:t>EnsurePersistent</a:t>
            </a:r>
            <a:r>
              <a:rPr lang="en-US" dirty="0" smtClean="0"/>
              <a:t>. Needs </a:t>
            </a:r>
            <a:r>
              <a:rPr lang="en-US" dirty="0" err="1" smtClean="0"/>
              <a:t>tweeking</a:t>
            </a:r>
            <a:r>
              <a:rPr lang="en-US" dirty="0" smtClean="0"/>
              <a:t>.</a:t>
            </a:r>
          </a:p>
          <a:p>
            <a:r>
              <a:rPr lang="en-US" dirty="0" err="1" smtClean="0"/>
              <a:t>JasonStringTests</a:t>
            </a:r>
            <a:r>
              <a:rPr lang="en-US" dirty="0"/>
              <a:t> </a:t>
            </a:r>
            <a:r>
              <a:rPr lang="en-US" dirty="0" smtClean="0"/>
              <a:t>/ </a:t>
            </a:r>
            <a:r>
              <a:rPr lang="en-US" dirty="0" err="1" smtClean="0"/>
              <a:t>JasonStringTestsLengthOnly</a:t>
            </a:r>
            <a:endParaRPr lang="en-US" dirty="0" smtClean="0"/>
          </a:p>
          <a:p>
            <a:pPr lvl="1"/>
            <a:r>
              <a:rPr lang="en-US" dirty="0" smtClean="0"/>
              <a:t>A bunch of string tests. Needs a little </a:t>
            </a:r>
            <a:r>
              <a:rPr lang="en-US" dirty="0" err="1" smtClean="0"/>
              <a:t>tweeking</a:t>
            </a:r>
            <a:r>
              <a:rPr lang="en-US" dirty="0" smtClean="0"/>
              <a:t> sometimes. Code for Reflection</a:t>
            </a:r>
          </a:p>
        </p:txBody>
      </p:sp>
    </p:spTree>
    <p:extLst>
      <p:ext uri="{BB962C8B-B14F-4D97-AF65-F5344CB8AC3E}">
        <p14:creationId xmlns:p14="http://schemas.microsoft.com/office/powerpoint/2010/main" val="255104650"/>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Summary</a:t>
            </a:r>
            <a:endParaRPr lang="en-US" dirty="0"/>
          </a:p>
        </p:txBody>
      </p:sp>
      <p:sp>
        <p:nvSpPr>
          <p:cNvPr id="3" name="Content Placeholder 2"/>
          <p:cNvSpPr>
            <a:spLocks noGrp="1"/>
          </p:cNvSpPr>
          <p:nvPr>
            <p:ph idx="1"/>
            <p:custDataLst>
              <p:tags r:id="rId3"/>
            </p:custDataLst>
          </p:nvPr>
        </p:nvSpPr>
        <p:spPr/>
        <p:txBody>
          <a:bodyPr>
            <a:normAutofit/>
          </a:bodyPr>
          <a:lstStyle/>
          <a:p>
            <a:r>
              <a:rPr lang="en-US" dirty="0" smtClean="0"/>
              <a:t>This is the basic structure for Unit Tests that I have been using.</a:t>
            </a:r>
          </a:p>
          <a:p>
            <a:r>
              <a:rPr lang="en-US" dirty="0" smtClean="0"/>
              <a:t>It continues to evolve.</a:t>
            </a:r>
          </a:p>
          <a:p>
            <a:r>
              <a:rPr lang="en-US" dirty="0" smtClean="0"/>
              <a:t>If you come up with other ways to get better coverage, less fragile tests, or other improvements please share.</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smtClean="0"/>
              <a:t>Resources</a:t>
            </a:r>
          </a:p>
        </p:txBody>
      </p:sp>
      <p:sp>
        <p:nvSpPr>
          <p:cNvPr id="618499" name="Rectangle 3"/>
          <p:cNvSpPr>
            <a:spLocks noGrp="1" noChangeArrowheads="1"/>
          </p:cNvSpPr>
          <p:nvPr>
            <p:ph type="body" idx="1"/>
            <p:custDataLst>
              <p:tags r:id="rId3"/>
            </p:custDataLst>
          </p:nvPr>
        </p:nvSpPr>
        <p:spPr/>
        <p:txBody>
          <a:bodyPr>
            <a:normAutofit/>
          </a:bodyPr>
          <a:lstStyle/>
          <a:p>
            <a:pPr>
              <a:defRPr/>
            </a:pPr>
            <a:r>
              <a:rPr lang="en-US" dirty="0" smtClean="0"/>
              <a:t>The Art of Unit Testing</a:t>
            </a:r>
            <a:br>
              <a:rPr lang="en-US" dirty="0" smtClean="0"/>
            </a:br>
            <a:r>
              <a:rPr lang="en-US" u="sng" dirty="0">
                <a:solidFill>
                  <a:schemeClr val="tx2"/>
                </a:solidFill>
              </a:rPr>
              <a:t>http://artofunittesting.com/</a:t>
            </a:r>
            <a:endParaRPr lang="en-US" dirty="0" smtClean="0"/>
          </a:p>
          <a:p>
            <a:pPr>
              <a:buFontTx/>
              <a:buNone/>
              <a:defRPr/>
            </a:pPr>
            <a:endParaRPr lang="en-US" dirty="0" smtClean="0"/>
          </a:p>
          <a:p>
            <a:pPr>
              <a:defRPr/>
            </a:pPr>
            <a:r>
              <a:rPr lang="en-US" dirty="0" smtClean="0"/>
              <a:t>This slide deck and related resources:</a:t>
            </a:r>
            <a:br>
              <a:rPr lang="en-US" dirty="0" smtClean="0"/>
            </a:br>
            <a:r>
              <a:rPr lang="en-US" u="sng" dirty="0">
                <a:solidFill>
                  <a:schemeClr val="tx2"/>
                </a:solidFill>
              </a:rPr>
              <a:t>https://github.com/jSylvestre/ResharperTemplates</a:t>
            </a:r>
            <a:endParaRPr lang="en-US" u="sng" dirty="0" smtClean="0">
              <a:solidFill>
                <a:schemeClr val="tx2"/>
              </a:solidFill>
            </a:endParaRPr>
          </a:p>
        </p:txBody>
      </p:sp>
    </p:spTree>
    <p:custDataLst>
      <p:tags r:id="rId1"/>
    </p:custData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smtClean="0"/>
              <a:t>Questions?</a:t>
            </a:r>
          </a:p>
        </p:txBody>
      </p:sp>
    </p:spTree>
    <p:custDataLst>
      <p:tags r:id="rId1"/>
    </p:custData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of a simple unit test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355" y="1295399"/>
            <a:ext cx="6705600" cy="5185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5771179"/>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of an Expected Exception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399"/>
            <a:ext cx="6195782"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729218"/>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Expected Exception</a:t>
            </a:r>
            <a:endParaRPr lang="en-US" dirty="0"/>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2001" y="1671638"/>
            <a:ext cx="8000999"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551781"/>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Unit Tests</a:t>
            </a:r>
            <a:endParaRPr lang="en-US" dirty="0"/>
          </a:p>
        </p:txBody>
      </p:sp>
    </p:spTree>
    <p:extLst>
      <p:ext uri="{BB962C8B-B14F-4D97-AF65-F5344CB8AC3E}">
        <p14:creationId xmlns:p14="http://schemas.microsoft.com/office/powerpoint/2010/main" val="1289109858"/>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Unit Tests</a:t>
            </a:r>
            <a:endParaRPr lang="en-US" dirty="0"/>
          </a:p>
        </p:txBody>
      </p:sp>
      <p:sp>
        <p:nvSpPr>
          <p:cNvPr id="3" name="Content Placeholder 2"/>
          <p:cNvSpPr>
            <a:spLocks noGrp="1"/>
          </p:cNvSpPr>
          <p:nvPr>
            <p:ph idx="1"/>
          </p:nvPr>
        </p:nvSpPr>
        <p:spPr/>
        <p:txBody>
          <a:bodyPr/>
          <a:lstStyle/>
          <a:p>
            <a:r>
              <a:rPr lang="en-US" dirty="0" smtClean="0"/>
              <a:t>Repository Tests</a:t>
            </a:r>
          </a:p>
          <a:p>
            <a:r>
              <a:rPr lang="en-US" dirty="0" smtClean="0"/>
              <a:t>Controller Tests</a:t>
            </a:r>
          </a:p>
          <a:p>
            <a:r>
              <a:rPr lang="en-US" dirty="0" smtClean="0"/>
              <a:t>Interface Tests</a:t>
            </a:r>
            <a:endParaRPr lang="en-US" dirty="0"/>
          </a:p>
        </p:txBody>
      </p:sp>
    </p:spTree>
    <p:extLst>
      <p:ext uri="{BB962C8B-B14F-4D97-AF65-F5344CB8AC3E}">
        <p14:creationId xmlns:p14="http://schemas.microsoft.com/office/powerpoint/2010/main" val="1449338588"/>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1.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5.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6.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7.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8.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2225</Words>
  <Application>Microsoft Office PowerPoint</Application>
  <PresentationFormat>On-screen Show (4:3)</PresentationFormat>
  <Paragraphs>362</Paragraphs>
  <Slides>43</Slides>
  <Notes>35</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Training</vt:lpstr>
      <vt:lpstr>How To Write Unit Tests</vt:lpstr>
      <vt:lpstr>Writing Unit Tests Using UCDArch </vt:lpstr>
      <vt:lpstr>Structure Of Unit Tests</vt:lpstr>
      <vt:lpstr>Structure Of Unit Tests</vt:lpstr>
      <vt:lpstr>Sample of a simple unit test</vt:lpstr>
      <vt:lpstr>Sample of an Expected Exception</vt:lpstr>
      <vt:lpstr>Another Expected Exception</vt:lpstr>
      <vt:lpstr>Types Of Unit Tests</vt:lpstr>
      <vt:lpstr>Types Of Unit Tests</vt:lpstr>
      <vt:lpstr>Repository Tests</vt:lpstr>
      <vt:lpstr>Types of Repository Tests</vt:lpstr>
      <vt:lpstr>Types of Repository Tests Cont.</vt:lpstr>
      <vt:lpstr>Example of Repository Test layout</vt:lpstr>
      <vt:lpstr>Fluent Mapping Example</vt:lpstr>
      <vt:lpstr>Reflection of the Database Example</vt:lpstr>
      <vt:lpstr>Controller Tests</vt:lpstr>
      <vt:lpstr>Mapping Tests</vt:lpstr>
      <vt:lpstr>Boundary Tests of all public methods</vt:lpstr>
      <vt:lpstr>Example Of A Controller Method Test</vt:lpstr>
      <vt:lpstr>Reflection Tests</vt:lpstr>
      <vt:lpstr>Controller Class Tests</vt:lpstr>
      <vt:lpstr>Controller Method Tests</vt:lpstr>
      <vt:lpstr>Controller Method Tests Cont.</vt:lpstr>
      <vt:lpstr>Controller Method Tests Cont.</vt:lpstr>
      <vt:lpstr>Interface Tests</vt:lpstr>
      <vt:lpstr>Interface Tests Example</vt:lpstr>
      <vt:lpstr>File Structure Of Unit Tests</vt:lpstr>
      <vt:lpstr>File Structure Of Unit Tests</vt:lpstr>
      <vt:lpstr>ControllerTests</vt:lpstr>
      <vt:lpstr>Core</vt:lpstr>
      <vt:lpstr>Interface Tests</vt:lpstr>
      <vt:lpstr>Misc Tests</vt:lpstr>
      <vt:lpstr>RepositoryTests</vt:lpstr>
      <vt:lpstr>ViewModel Tests</vt:lpstr>
      <vt:lpstr>Helper Methods</vt:lpstr>
      <vt:lpstr>Helper Methods</vt:lpstr>
      <vt:lpstr>Resharper Templates</vt:lpstr>
      <vt:lpstr>Resharper Templates</vt:lpstr>
      <vt:lpstr>File Templates</vt:lpstr>
      <vt:lpstr>Live Templates</vt:lpstr>
      <vt:lpstr>Summary</vt:lpstr>
      <vt:lpstr>Resources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2011-04-12T14:28:43Z</dcterms:created>
  <dcterms:modified xsi:type="dcterms:W3CDTF">2011-04-14T18:58:38Z</dcterms:modified>
</cp:coreProperties>
</file>