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26D14A-1DDF-4F36-9034-FAA773E74E02}" v="158" dt="2021-02-28T13:30:37.754"/>
    <p1510:client id="{F0EED9F6-7D65-4070-8C3B-F2C971B4DF19}" v="2" dt="2021-02-28T13:32:01.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viewProps" Target="viewProps.xml" Id="rId8" /><Relationship Type="http://schemas.openxmlformats.org/officeDocument/2006/relationships/slide" Target="slides/slide2.xml" Id="rId3" /><Relationship Type="http://schemas.openxmlformats.org/officeDocument/2006/relationships/presProps" Target="presProps.xml" Id="rId7" /><Relationship Type="http://schemas.microsoft.com/office/2015/10/relationships/revisionInfo" Target="revisionInfo.xml" Id="rId12"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4.xml" Id="rId5" /><Relationship Type="http://schemas.openxmlformats.org/officeDocument/2006/relationships/tableStyles" Target="tableStyles.xml" Id="rId10" /><Relationship Type="http://schemas.openxmlformats.org/officeDocument/2006/relationships/slide" Target="slides/slide3.xml" Id="rId4" /><Relationship Type="http://schemas.openxmlformats.org/officeDocument/2006/relationships/theme" Target="theme/theme1.xml" Id="rId9"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2/28/2021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06308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2/28/2021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51381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2/28/2021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8628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2/28/2021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8061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2/28/2021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39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2/28/2021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4469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2/28/2021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7553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2/28/2021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0449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2/28/2021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9077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2/28/2021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23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2/28/2021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98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lIns="109728" tIns="109728" rIns="109728" bIns="91440" anchor="ctr"/>
          <a:lstStyle>
            <a:lvl1pPr algn="l">
              <a:defRPr sz="1000" cap="all" spc="100" baseline="0">
                <a:solidFill>
                  <a:schemeClr val="tx1">
                    <a:alpha val="60000"/>
                  </a:schemeClr>
                </a:solidFill>
                <a:latin typeface="+mj-lt"/>
              </a:defRPr>
            </a:lvl1pPr>
          </a:lstStyle>
          <a:p>
            <a:fld id="{4EC743F4-8769-40B4-85DF-6CB8DE9F66AA}" type="datetimeFigureOut">
              <a:rPr lang="en-US" smtClean="0"/>
              <a:pPr/>
              <a:t>2/28/2021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lIns="109728" tIns="109728" rIns="109728" bIns="91440" anchor="ctr"/>
          <a:lstStyle>
            <a:lvl1pPr algn="ctr">
              <a:defRPr sz="1000" cap="none" spc="1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lIns="109728" tIns="109728" rIns="109728" bIns="9144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34318879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13"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3200" kern="1200" cap="none" spc="12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4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0" kern="1200" spc="4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4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0" kern="1200" spc="4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4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13AAF-525E-4953-A67E-7B34FDB4D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9510" y="4513337"/>
            <a:ext cx="5678976" cy="2054877"/>
          </a:xfrm>
        </p:spPr>
        <p:txBody>
          <a:bodyPr anchor="ctr">
            <a:normAutofit fontScale="90000"/>
          </a:bodyPr>
          <a:lstStyle/>
          <a:p>
            <a:r>
              <a:rPr lang="en-US" b="1" dirty="0">
                <a:ea typeface="+mj-lt"/>
                <a:cs typeface="+mj-lt"/>
              </a:rPr>
              <a:t>Capstone Project - The Battle of the Neighborhood</a:t>
            </a:r>
            <a:endParaRPr lang="en-US" dirty="0"/>
          </a:p>
        </p:txBody>
      </p:sp>
      <p:sp>
        <p:nvSpPr>
          <p:cNvPr id="3" name="Subtitle 2"/>
          <p:cNvSpPr>
            <a:spLocks noGrp="1"/>
          </p:cNvSpPr>
          <p:nvPr>
            <p:ph type="subTitle" idx="1"/>
          </p:nvPr>
        </p:nvSpPr>
        <p:spPr>
          <a:xfrm>
            <a:off x="6654801" y="4575967"/>
            <a:ext cx="4451347" cy="1720850"/>
          </a:xfrm>
        </p:spPr>
        <p:txBody>
          <a:bodyPr anchor="ctr">
            <a:normAutofit/>
          </a:bodyPr>
          <a:lstStyle/>
          <a:p>
            <a:r>
              <a:rPr lang="en-US" b="1" dirty="0">
                <a:solidFill>
                  <a:srgbClr val="000000"/>
                </a:solidFill>
                <a:ea typeface="+mn-lt"/>
                <a:cs typeface="+mn-lt"/>
              </a:rPr>
              <a:t>Prediction of an optimal location for a restaurant</a:t>
            </a:r>
            <a:endParaRPr lang="en-US" dirty="0">
              <a:solidFill>
                <a:srgbClr val="000000"/>
              </a:solidFill>
              <a:ea typeface="+mn-lt"/>
              <a:cs typeface="+mn-lt"/>
            </a:endParaRPr>
          </a:p>
        </p:txBody>
      </p:sp>
      <p:pic>
        <p:nvPicPr>
          <p:cNvPr id="4" name="Picture 3" descr="Different colors of powder explosion">
            <a:extLst>
              <a:ext uri="{FF2B5EF4-FFF2-40B4-BE49-F238E27FC236}">
                <a16:creationId xmlns:a16="http://schemas.microsoft.com/office/drawing/2014/main" id="{5730DF5D-16B0-4F66-AEFD-8F5D6333EAD4}"/>
              </a:ext>
            </a:extLst>
          </p:cNvPr>
          <p:cNvPicPr>
            <a:picLocks noChangeAspect="1"/>
          </p:cNvPicPr>
          <p:nvPr/>
        </p:nvPicPr>
        <p:blipFill rotWithShape="1">
          <a:blip r:embed="rId2"/>
          <a:srcRect t="25982" r="-2" b="30675"/>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363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66BB-FDC0-4408-A081-CDD160BE4A30}"/>
              </a:ext>
            </a:extLst>
          </p:cNvPr>
          <p:cNvSpPr>
            <a:spLocks noGrp="1"/>
          </p:cNvSpPr>
          <p:nvPr>
            <p:ph type="title"/>
          </p:nvPr>
        </p:nvSpPr>
        <p:spPr/>
        <p:txBody>
          <a:bodyPr/>
          <a:lstStyle/>
          <a:p>
            <a:r>
              <a:rPr lang="en-US" dirty="0">
                <a:ea typeface="Microsoft GothicNeo"/>
                <a:cs typeface="Microsoft GothicNeo"/>
              </a:rPr>
              <a:t>Introduction</a:t>
            </a:r>
            <a:endParaRPr lang="en-US" dirty="0"/>
          </a:p>
        </p:txBody>
      </p:sp>
      <p:sp>
        <p:nvSpPr>
          <p:cNvPr id="3" name="Content Placeholder 2">
            <a:extLst>
              <a:ext uri="{FF2B5EF4-FFF2-40B4-BE49-F238E27FC236}">
                <a16:creationId xmlns:a16="http://schemas.microsoft.com/office/drawing/2014/main" id="{55358148-D78A-40C4-AD18-88816D4CF005}"/>
              </a:ext>
            </a:extLst>
          </p:cNvPr>
          <p:cNvSpPr>
            <a:spLocks noGrp="1"/>
          </p:cNvSpPr>
          <p:nvPr>
            <p:ph idx="1"/>
          </p:nvPr>
        </p:nvSpPr>
        <p:spPr/>
        <p:txBody>
          <a:bodyPr lIns="109728" tIns="109728" rIns="109728" bIns="91440" anchor="t"/>
          <a:lstStyle/>
          <a:p>
            <a:pPr marL="359410" indent="-359410"/>
            <a:r>
              <a:rPr lang="en-US" dirty="0">
                <a:solidFill>
                  <a:srgbClr val="000000"/>
                </a:solidFill>
                <a:ea typeface="+mn-lt"/>
                <a:cs typeface="+mn-lt"/>
              </a:rPr>
              <a:t>In this project we will try to find an optimal location for a restaurant.  </a:t>
            </a:r>
          </a:p>
          <a:p>
            <a:pPr marL="359410" indent="-359410"/>
            <a:r>
              <a:rPr lang="en-US" dirty="0">
                <a:solidFill>
                  <a:srgbClr val="000000"/>
                </a:solidFill>
                <a:ea typeface="+mn-lt"/>
                <a:cs typeface="+mn-lt"/>
              </a:rPr>
              <a:t>Specifically, this report will be targeted to stakeholders interested in opening a French restaurant in Toronto, Canada.</a:t>
            </a:r>
          </a:p>
          <a:p>
            <a:pPr marL="359410" indent="-359410"/>
            <a:r>
              <a:rPr lang="en-US" dirty="0">
                <a:solidFill>
                  <a:srgbClr val="000000"/>
                </a:solidFill>
                <a:ea typeface="+mn-lt"/>
                <a:cs typeface="+mn-lt"/>
              </a:rPr>
              <a:t>Since there are lots of restaurants in Toronto we will try to detect locations that are not already crowded with restaurants. </a:t>
            </a:r>
            <a:endParaRPr lang="en-US" dirty="0">
              <a:solidFill>
                <a:srgbClr val="000000"/>
              </a:solidFill>
            </a:endParaRPr>
          </a:p>
          <a:p>
            <a:pPr marL="359410" indent="-359410"/>
            <a:r>
              <a:rPr lang="en-US" dirty="0">
                <a:solidFill>
                  <a:srgbClr val="000000"/>
                </a:solidFill>
                <a:ea typeface="+mn-lt"/>
                <a:cs typeface="+mn-lt"/>
              </a:rPr>
              <a:t>We are also particularly interested in the areas with no French restaurants in the vicinity.  </a:t>
            </a:r>
          </a:p>
          <a:p>
            <a:pPr marL="359410" indent="-359410"/>
            <a:r>
              <a:rPr lang="en-US" dirty="0">
                <a:solidFill>
                  <a:srgbClr val="000000"/>
                </a:solidFill>
                <a:ea typeface="+mn-lt"/>
                <a:cs typeface="+mn-lt"/>
              </a:rPr>
              <a:t>Advantages of each area will then be clearly expressed so that best possible final location can be chosen by stakeholders.</a:t>
            </a:r>
          </a:p>
          <a:p>
            <a:pPr marL="359410" indent="-359410"/>
            <a:endParaRPr lang="en-US" dirty="0">
              <a:ea typeface="Microsoft GothicNeo Light"/>
              <a:cs typeface="Microsoft GothicNeo Light"/>
            </a:endParaRPr>
          </a:p>
        </p:txBody>
      </p:sp>
    </p:spTree>
    <p:extLst>
      <p:ext uri="{BB962C8B-B14F-4D97-AF65-F5344CB8AC3E}">
        <p14:creationId xmlns:p14="http://schemas.microsoft.com/office/powerpoint/2010/main" val="126612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9EBB-9911-4F4F-A10A-38439CE72921}"/>
              </a:ext>
            </a:extLst>
          </p:cNvPr>
          <p:cNvSpPr>
            <a:spLocks noGrp="1"/>
          </p:cNvSpPr>
          <p:nvPr>
            <p:ph type="title"/>
          </p:nvPr>
        </p:nvSpPr>
        <p:spPr/>
        <p:txBody>
          <a:bodyPr/>
          <a:lstStyle/>
          <a:p>
            <a:r>
              <a:rPr lang="en-US" dirty="0">
                <a:ea typeface="+mj-lt"/>
                <a:cs typeface="+mj-lt"/>
              </a:rPr>
              <a:t>Data acquisition and cleaning</a:t>
            </a:r>
            <a:endParaRPr lang="en-US" dirty="0"/>
          </a:p>
        </p:txBody>
      </p:sp>
      <p:sp>
        <p:nvSpPr>
          <p:cNvPr id="3" name="Content Placeholder 2">
            <a:extLst>
              <a:ext uri="{FF2B5EF4-FFF2-40B4-BE49-F238E27FC236}">
                <a16:creationId xmlns:a16="http://schemas.microsoft.com/office/drawing/2014/main" id="{37AA635E-947C-4AC6-86D1-D8EB6C5683B3}"/>
              </a:ext>
            </a:extLst>
          </p:cNvPr>
          <p:cNvSpPr>
            <a:spLocks noGrp="1"/>
          </p:cNvSpPr>
          <p:nvPr>
            <p:ph idx="1"/>
          </p:nvPr>
        </p:nvSpPr>
        <p:spPr>
          <a:xfrm>
            <a:off x="989400" y="1706801"/>
            <a:ext cx="10213200" cy="4384657"/>
          </a:xfrm>
        </p:spPr>
        <p:txBody>
          <a:bodyPr lIns="109728" tIns="109728" rIns="109728" bIns="91440" anchor="t"/>
          <a:lstStyle/>
          <a:p>
            <a:pPr marL="0" indent="0">
              <a:buNone/>
            </a:pPr>
            <a:endParaRPr lang="en-US" dirty="0">
              <a:solidFill>
                <a:srgbClr val="000000">
                  <a:alpha val="60000"/>
                </a:srgbClr>
              </a:solidFill>
              <a:ea typeface="+mn-lt"/>
              <a:cs typeface="+mn-lt"/>
            </a:endParaRPr>
          </a:p>
          <a:p>
            <a:pPr marL="359410" indent="-359410"/>
            <a:r>
              <a:rPr lang="en-US" dirty="0">
                <a:solidFill>
                  <a:srgbClr val="000000"/>
                </a:solidFill>
                <a:ea typeface="+mn-lt"/>
                <a:cs typeface="+mn-lt"/>
              </a:rPr>
              <a:t>Following data sources will be needed to extract/generate the required information: </a:t>
            </a:r>
          </a:p>
          <a:p>
            <a:pPr marL="359410" indent="-359410"/>
            <a:r>
              <a:rPr lang="en-US" dirty="0">
                <a:solidFill>
                  <a:srgbClr val="000000"/>
                </a:solidFill>
                <a:ea typeface="+mn-lt"/>
                <a:cs typeface="+mn-lt"/>
              </a:rPr>
              <a:t>Wikipedia page: </a:t>
            </a:r>
            <a:r>
              <a:rPr lang="en-US" dirty="0">
                <a:solidFill>
                  <a:srgbClr val="000000"/>
                </a:solidFill>
                <a:ea typeface="+mn-lt"/>
                <a:cs typeface="+mn-lt"/>
                <a:hlinkClick r:id="rId2">
                  <a:extLst>
                    <a:ext uri="{A12FA001-AC4F-418D-AE19-62706E023703}">
                      <ahyp:hlinkClr xmlns:ahyp="http://schemas.microsoft.com/office/drawing/2018/hyperlinkcolor" val="tx"/>
                    </a:ext>
                  </a:extLst>
                </a:hlinkClick>
              </a:rPr>
              <a:t>https://en.wikipedia.org/wiki/List_of_postal_codes_of_Canada:_M</a:t>
            </a:r>
            <a:r>
              <a:rPr lang="en-US" dirty="0">
                <a:solidFill>
                  <a:srgbClr val="000000"/>
                </a:solidFill>
                <a:ea typeface="+mn-lt"/>
                <a:cs typeface="+mn-lt"/>
              </a:rPr>
              <a:t> </a:t>
            </a:r>
          </a:p>
          <a:p>
            <a:pPr marL="359410" indent="-359410"/>
            <a:r>
              <a:rPr lang="en-US" dirty="0">
                <a:solidFill>
                  <a:srgbClr val="000000"/>
                </a:solidFill>
                <a:ea typeface="+mn-lt"/>
                <a:cs typeface="+mn-lt"/>
              </a:rPr>
              <a:t>Geographical coordinates of each neighborhood </a:t>
            </a:r>
          </a:p>
          <a:p>
            <a:pPr marL="359410" indent="-359410"/>
            <a:r>
              <a:rPr lang="en-US" dirty="0">
                <a:solidFill>
                  <a:srgbClr val="000000"/>
                </a:solidFill>
                <a:ea typeface="+mn-lt"/>
                <a:cs typeface="+mn-lt"/>
              </a:rPr>
              <a:t>Number of restaurants and their type and location in every neighborhood will be obtained using Foursquare API.</a:t>
            </a:r>
            <a:endParaRPr lang="en-US" dirty="0">
              <a:solidFill>
                <a:srgbClr val="000000"/>
              </a:solidFill>
            </a:endParaRPr>
          </a:p>
          <a:p>
            <a:pPr marL="359410" indent="-359410"/>
            <a:r>
              <a:rPr lang="en-US" dirty="0">
                <a:solidFill>
                  <a:srgbClr val="000000"/>
                </a:solidFill>
                <a:ea typeface="Microsoft GothicNeo Light"/>
                <a:cs typeface="Microsoft GothicNeo Light"/>
              </a:rPr>
              <a:t>Cleaned data contains </a:t>
            </a:r>
            <a:r>
              <a:rPr lang="en-US" dirty="0">
                <a:solidFill>
                  <a:srgbClr val="000000"/>
                </a:solidFill>
                <a:ea typeface="+mn-lt"/>
                <a:cs typeface="+mn-lt"/>
              </a:rPr>
              <a:t>103 samples  and 5 features.</a:t>
            </a:r>
            <a:endParaRPr lang="en-US" dirty="0">
              <a:ea typeface="Microsoft GothicNeo Light"/>
              <a:cs typeface="Microsoft GothicNeo Light"/>
            </a:endParaRPr>
          </a:p>
          <a:p>
            <a:pPr marL="359410" indent="-359410"/>
            <a:endParaRPr lang="en-US" dirty="0">
              <a:solidFill>
                <a:srgbClr val="000000">
                  <a:alpha val="60000"/>
                </a:srgbClr>
              </a:solidFill>
              <a:ea typeface="Microsoft GothicNeo Light"/>
              <a:cs typeface="Microsoft GothicNeo Light"/>
            </a:endParaRPr>
          </a:p>
          <a:p>
            <a:pPr marL="359410" indent="-359410"/>
            <a:endParaRPr lang="en-US" dirty="0">
              <a:solidFill>
                <a:srgbClr val="000000">
                  <a:alpha val="60000"/>
                </a:srgbClr>
              </a:solidFill>
              <a:ea typeface="Microsoft GothicNeo Light"/>
              <a:cs typeface="Microsoft GothicNeo Light"/>
            </a:endParaRPr>
          </a:p>
        </p:txBody>
      </p:sp>
    </p:spTree>
    <p:extLst>
      <p:ext uri="{BB962C8B-B14F-4D97-AF65-F5344CB8AC3E}">
        <p14:creationId xmlns:p14="http://schemas.microsoft.com/office/powerpoint/2010/main" val="1612507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AD7A-66C9-44C5-8237-AE7C9DF870B4}"/>
              </a:ext>
            </a:extLst>
          </p:cNvPr>
          <p:cNvSpPr>
            <a:spLocks noGrp="1"/>
          </p:cNvSpPr>
          <p:nvPr>
            <p:ph type="title"/>
          </p:nvPr>
        </p:nvSpPr>
        <p:spPr/>
        <p:txBody>
          <a:bodyPr/>
          <a:lstStyle/>
          <a:p>
            <a:r>
              <a:rPr lang="en-US" dirty="0">
                <a:ea typeface="Microsoft GothicNeo"/>
                <a:cs typeface="Microsoft GothicNeo"/>
              </a:rPr>
              <a:t>Data Visualization of the Neighborhoods</a:t>
            </a:r>
            <a:endParaRPr lang="en-US" dirty="0"/>
          </a:p>
        </p:txBody>
      </p:sp>
      <p:pic>
        <p:nvPicPr>
          <p:cNvPr id="4" name="Picture 4" descr="Map&#10;&#10;Description automatically generated">
            <a:extLst>
              <a:ext uri="{FF2B5EF4-FFF2-40B4-BE49-F238E27FC236}">
                <a16:creationId xmlns:a16="http://schemas.microsoft.com/office/drawing/2014/main" id="{376ABB7B-D08C-451F-A016-BC9B7FDD999D}"/>
              </a:ext>
            </a:extLst>
          </p:cNvPr>
          <p:cNvPicPr>
            <a:picLocks noGrp="1" noChangeAspect="1"/>
          </p:cNvPicPr>
          <p:nvPr>
            <p:ph idx="1"/>
          </p:nvPr>
        </p:nvPicPr>
        <p:blipFill>
          <a:blip r:embed="rId2"/>
          <a:stretch>
            <a:fillRect/>
          </a:stretch>
        </p:blipFill>
        <p:spPr>
          <a:xfrm>
            <a:off x="2346069" y="1685925"/>
            <a:ext cx="7499861" cy="4040191"/>
          </a:xfrm>
        </p:spPr>
      </p:pic>
    </p:spTree>
    <p:extLst>
      <p:ext uri="{BB962C8B-B14F-4D97-AF65-F5344CB8AC3E}">
        <p14:creationId xmlns:p14="http://schemas.microsoft.com/office/powerpoint/2010/main" val="148057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C9C7-754D-43F2-8C24-1530A823803A}"/>
              </a:ext>
            </a:extLst>
          </p:cNvPr>
          <p:cNvSpPr>
            <a:spLocks noGrp="1"/>
          </p:cNvSpPr>
          <p:nvPr>
            <p:ph type="title"/>
          </p:nvPr>
        </p:nvSpPr>
        <p:spPr/>
        <p:txBody>
          <a:bodyPr/>
          <a:lstStyle/>
          <a:p>
            <a:r>
              <a:rPr lang="en-US" dirty="0">
                <a:ea typeface="+mj-lt"/>
                <a:cs typeface="+mj-lt"/>
              </a:rPr>
              <a:t>Conclusion and future directions</a:t>
            </a:r>
            <a:endParaRPr lang="en-US" dirty="0"/>
          </a:p>
        </p:txBody>
      </p:sp>
      <p:sp>
        <p:nvSpPr>
          <p:cNvPr id="3" name="Content Placeholder 2">
            <a:extLst>
              <a:ext uri="{FF2B5EF4-FFF2-40B4-BE49-F238E27FC236}">
                <a16:creationId xmlns:a16="http://schemas.microsoft.com/office/drawing/2014/main" id="{CEB67276-3C18-41A3-A267-8E9417347D0E}"/>
              </a:ext>
            </a:extLst>
          </p:cNvPr>
          <p:cNvSpPr>
            <a:spLocks noGrp="1"/>
          </p:cNvSpPr>
          <p:nvPr>
            <p:ph idx="1"/>
          </p:nvPr>
        </p:nvSpPr>
        <p:spPr>
          <a:xfrm>
            <a:off x="989400" y="1706801"/>
            <a:ext cx="10213200" cy="8173780"/>
          </a:xfrm>
        </p:spPr>
        <p:txBody>
          <a:bodyPr lIns="109728" tIns="109728" rIns="109728" bIns="91440" anchor="t"/>
          <a:lstStyle/>
          <a:p>
            <a:pPr marL="359410" indent="-359410"/>
            <a:r>
              <a:rPr lang="en-US" dirty="0">
                <a:solidFill>
                  <a:srgbClr val="000000"/>
                </a:solidFill>
                <a:ea typeface="+mn-lt"/>
                <a:cs typeface="+mn-lt"/>
              </a:rPr>
              <a:t>Purpose of this project was to identify central Toronto areas with low number of restaurants (particularly French restaurants) in order to aid stakeholders in narrowing down the search for optimal location for a new French restaurant. </a:t>
            </a:r>
            <a:endParaRPr lang="en-US">
              <a:solidFill>
                <a:srgbClr val="000000">
                  <a:alpha val="60000"/>
                </a:srgbClr>
              </a:solidFill>
              <a:ea typeface="Microsoft GothicNeo Light"/>
              <a:cs typeface="Microsoft GothicNeo Light"/>
            </a:endParaRPr>
          </a:p>
          <a:p>
            <a:pPr marL="359410" indent="-359410"/>
            <a:r>
              <a:rPr lang="en-US" dirty="0">
                <a:solidFill>
                  <a:srgbClr val="000000"/>
                </a:solidFill>
                <a:ea typeface="+mn-lt"/>
                <a:cs typeface="+mn-lt"/>
              </a:rPr>
              <a:t>By calculating restaurant density distribution from Foursquare data we have first identified neighborhoods that justify further analysis  and then generated extensive collection of locations which satisfy some basic requirements regarding existing nearby restaurants. </a:t>
            </a:r>
            <a:endParaRPr lang="en-US"/>
          </a:p>
          <a:p>
            <a:pPr marL="359410" indent="-359410"/>
            <a:r>
              <a:rPr lang="en-US" dirty="0">
                <a:solidFill>
                  <a:srgbClr val="000000"/>
                </a:solidFill>
                <a:ea typeface="+mn-lt"/>
                <a:cs typeface="+mn-lt"/>
              </a:rPr>
              <a:t>Clustering of those locations was then performed in order to create major zones of interest (containing greatest number of potential locations) and addresses of those zone centers were created to be used as starting points for final exploration by stakeholders.</a:t>
            </a:r>
            <a:endParaRPr lang="en-US" dirty="0">
              <a:solidFill>
                <a:srgbClr val="000000"/>
              </a:solidFill>
            </a:endParaRPr>
          </a:p>
          <a:p>
            <a:pPr marL="359410" indent="-359410"/>
            <a:r>
              <a:rPr lang="en-US" dirty="0">
                <a:solidFill>
                  <a:srgbClr val="000000"/>
                </a:solidFill>
                <a:ea typeface="+mn-lt"/>
                <a:cs typeface="+mn-lt"/>
              </a:rPr>
              <a:t>Final decision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endParaRPr lang="en-US" dirty="0">
              <a:solidFill>
                <a:srgbClr val="000000"/>
              </a:solidFill>
            </a:endParaRPr>
          </a:p>
        </p:txBody>
      </p:sp>
    </p:spTree>
    <p:extLst>
      <p:ext uri="{BB962C8B-B14F-4D97-AF65-F5344CB8AC3E}">
        <p14:creationId xmlns:p14="http://schemas.microsoft.com/office/powerpoint/2010/main" val="1262833654"/>
      </p:ext>
    </p:extLst>
  </p:cSld>
  <p:clrMapOvr>
    <a:masterClrMapping/>
  </p:clrMapOvr>
</p:sld>
</file>

<file path=ppt/theme/theme1.xml><?xml version="1.0" encoding="utf-8"?>
<a:theme xmlns:a="http://schemas.openxmlformats.org/drawingml/2006/main" name="FrostyVTI">
  <a:themeElements>
    <a:clrScheme name="AnalogousFromRegularSeedLeftStep">
      <a:dk1>
        <a:srgbClr val="000000"/>
      </a:dk1>
      <a:lt1>
        <a:srgbClr val="FFFFFF"/>
      </a:lt1>
      <a:dk2>
        <a:srgbClr val="301B27"/>
      </a:dk2>
      <a:lt2>
        <a:srgbClr val="F0F1F3"/>
      </a:lt2>
      <a:accent1>
        <a:srgbClr val="C09C4B"/>
      </a:accent1>
      <a:accent2>
        <a:srgbClr val="B15B3B"/>
      </a:accent2>
      <a:accent3>
        <a:srgbClr val="C34D5E"/>
      </a:accent3>
      <a:accent4>
        <a:srgbClr val="B13B7D"/>
      </a:accent4>
      <a:accent5>
        <a:srgbClr val="C34DC0"/>
      </a:accent5>
      <a:accent6>
        <a:srgbClr val="833BB1"/>
      </a:accent6>
      <a:hlink>
        <a:srgbClr val="436AC0"/>
      </a:hlink>
      <a:folHlink>
        <a:srgbClr val="7F7F7F"/>
      </a:folHlink>
    </a:clrScheme>
    <a:fontScheme name="Frosted Leaf">
      <a:majorFont>
        <a:latin typeface="Microsoft GothicNeo"/>
        <a:ea typeface=""/>
        <a:cs typeface=""/>
      </a:majorFont>
      <a:minorFont>
        <a:latin typeface="Microsoft GothicNe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FrostyVTI</vt:lpstr>
      <vt:lpstr>Capstone Project - The Battle of the Neighborhood</vt:lpstr>
      <vt:lpstr>Introduction</vt:lpstr>
      <vt:lpstr>Data acquisition and cleaning</vt:lpstr>
      <vt:lpstr>Data Visualization of the Neighborhoods</vt:lpstr>
      <vt:lpstr>Conclusion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54</cp:revision>
  <dcterms:created xsi:type="dcterms:W3CDTF">2021-02-28T13:14:47Z</dcterms:created>
  <dcterms:modified xsi:type="dcterms:W3CDTF">2021-02-28T13:32:09Z</dcterms:modified>
</cp:coreProperties>
</file>