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65" r:id="rId5"/>
    <p:sldId id="263" r:id="rId6"/>
    <p:sldId id="269" r:id="rId7"/>
    <p:sldId id="266" r:id="rId8"/>
    <p:sldId id="268" r:id="rId9"/>
    <p:sldId id="267" r:id="rId10"/>
    <p:sldId id="270" r:id="rId11"/>
    <p:sldId id="271" r:id="rId12"/>
    <p:sldId id="272" r:id="rId13"/>
    <p:sldId id="260" r:id="rId14"/>
    <p:sldId id="259"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E7"/>
    <a:srgbClr val="FF8FD7"/>
    <a:srgbClr val="FFDC47"/>
    <a:srgbClr val="990099"/>
    <a:srgbClr val="FF4370"/>
    <a:srgbClr val="FE9202"/>
    <a:srgbClr val="5EEC3C"/>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statistics\Assignemnt-10%20-%20OfficeSuppli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tatistics\Assignemnt-10%20-%20OfficeSuppli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tatistics\Assignemnt-10%20-%20OfficeSuppli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atistics\Assignemnt-10%20-%20OfficeSupplies.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D:\statistics\Assignemnt-10%20-%20OfficeSuppli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atistics\Assignemnt-10%20-%20OfficeSupplie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atistics\Assignemnt-10%20-%20OfficeSuppli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tatistics\Assignemnt-10%20-%20OfficeSupplie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statistics\Assignemnt-10%20-%20OfficeSupplie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[Assignemnt-10 - OfficeSupplies.csv]Sheet3!PivotTable33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smtClean="0"/>
              <a:t>FIGURE 1</a:t>
            </a:r>
            <a:r>
              <a:rPr lang="en-US" b="1" baseline="0" smtClean="0"/>
              <a:t> :INCREASED DEMAND AREA</a:t>
            </a:r>
            <a:endParaRPr lang="en-US" b="1"/>
          </a:p>
        </c:rich>
      </c:tx>
      <c:layout>
        <c:manualLayout>
          <c:xMode val="edge"/>
          <c:yMode val="edge"/>
          <c:x val="0.20548160810397328"/>
          <c:y val="8.3166890409613302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2D050"/>
          </a:solidFill>
          <a:ln w="19050">
            <a:solidFill>
              <a:schemeClr val="lt1"/>
            </a:solidFill>
          </a:ln>
          <a:effectLst/>
        </c:spPr>
      </c:pivotFmt>
      <c:pivotFmt>
        <c:idx val="2"/>
        <c:spPr>
          <a:solidFill>
            <a:srgbClr val="DF51AC"/>
          </a:solidFill>
          <a:ln w="19050">
            <a:solidFill>
              <a:schemeClr val="lt1"/>
            </a:solidFill>
          </a:ln>
          <a:effectLst/>
        </c:spPr>
      </c:pivotFmt>
      <c:pivotFmt>
        <c:idx val="3"/>
        <c:spPr>
          <a:solidFill>
            <a:schemeClr val="accent5"/>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92D050"/>
          </a:solidFill>
          <a:ln w="19050">
            <a:solidFill>
              <a:schemeClr val="lt1"/>
            </a:solidFill>
          </a:ln>
          <a:effectLst/>
        </c:spPr>
      </c:pivotFmt>
      <c:pivotFmt>
        <c:idx val="6"/>
        <c:spPr>
          <a:solidFill>
            <a:srgbClr val="DF51AC"/>
          </a:solidFill>
          <a:ln w="19050">
            <a:solidFill>
              <a:schemeClr val="lt1"/>
            </a:solidFill>
          </a:ln>
          <a:effectLst/>
        </c:spPr>
      </c:pivotFmt>
      <c:pivotFmt>
        <c:idx val="7"/>
        <c:spPr>
          <a:solidFill>
            <a:schemeClr val="accent5"/>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92D050"/>
          </a:solidFill>
          <a:ln w="19050">
            <a:solidFill>
              <a:schemeClr val="lt1"/>
            </a:solidFill>
          </a:ln>
          <a:effectLst/>
        </c:spPr>
      </c:pivotFmt>
      <c:pivotFmt>
        <c:idx val="10"/>
        <c:spPr>
          <a:solidFill>
            <a:srgbClr val="DF51AC"/>
          </a:solidFill>
          <a:ln w="19050">
            <a:solidFill>
              <a:schemeClr val="lt1"/>
            </a:solidFill>
          </a:ln>
          <a:effectLst/>
        </c:spPr>
      </c:pivotFmt>
      <c:pivotFmt>
        <c:idx val="11"/>
        <c:spPr>
          <a:solidFill>
            <a:schemeClr val="accent5"/>
          </a:solidFill>
          <a:ln w="19050">
            <a:solidFill>
              <a:schemeClr val="lt1"/>
            </a:solidFill>
          </a:ln>
          <a:effectLst/>
        </c:spPr>
      </c:pivotFmt>
    </c:pivotFmts>
    <c:plotArea>
      <c:layout/>
      <c:pieChart>
        <c:varyColors val="1"/>
        <c:ser>
          <c:idx val="0"/>
          <c:order val="0"/>
          <c:tx>
            <c:strRef>
              <c:f>Sheet3!$B$3</c:f>
              <c:strCache>
                <c:ptCount val="1"/>
                <c:pt idx="0">
                  <c:v>Total</c:v>
                </c:pt>
              </c:strCache>
            </c:strRef>
          </c:tx>
          <c:dPt>
            <c:idx val="0"/>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1-066C-46F5-8D55-061360C49693}"/>
              </c:ext>
            </c:extLst>
          </c:dPt>
          <c:dPt>
            <c:idx val="1"/>
            <c:bubble3D val="0"/>
            <c:spPr>
              <a:solidFill>
                <a:schemeClr val="tx2">
                  <a:lumMod val="75000"/>
                </a:schemeClr>
              </a:solidFill>
              <a:ln w="19050">
                <a:solidFill>
                  <a:schemeClr val="lt1"/>
                </a:solidFill>
              </a:ln>
              <a:effectLst/>
            </c:spPr>
            <c:extLst>
              <c:ext xmlns:c16="http://schemas.microsoft.com/office/drawing/2014/chart" uri="{C3380CC4-5D6E-409C-BE32-E72D297353CC}">
                <c16:uniqueId val="{00000003-066C-46F5-8D55-061360C49693}"/>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066C-46F5-8D55-061360C49693}"/>
              </c:ext>
            </c:extLst>
          </c:dPt>
          <c:dLbls>
            <c:spPr>
              <a:solidFill>
                <a:srgbClr val="FFF3E7"/>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Sheet3!$A$4:$A$7</c:f>
              <c:strCache>
                <c:ptCount val="3"/>
                <c:pt idx="0">
                  <c:v>Central</c:v>
                </c:pt>
                <c:pt idx="1">
                  <c:v>East</c:v>
                </c:pt>
                <c:pt idx="2">
                  <c:v>West</c:v>
                </c:pt>
              </c:strCache>
            </c:strRef>
          </c:cat>
          <c:val>
            <c:numRef>
              <c:f>Sheet3!$B$4:$B$7</c:f>
              <c:numCache>
                <c:formatCode>General</c:formatCode>
                <c:ptCount val="3"/>
                <c:pt idx="0">
                  <c:v>1199</c:v>
                </c:pt>
                <c:pt idx="1">
                  <c:v>691</c:v>
                </c:pt>
                <c:pt idx="2">
                  <c:v>231</c:v>
                </c:pt>
              </c:numCache>
            </c:numRef>
          </c:val>
          <c:extLst>
            <c:ext xmlns:c16="http://schemas.microsoft.com/office/drawing/2014/chart" uri="{C3380CC4-5D6E-409C-BE32-E72D297353CC}">
              <c16:uniqueId val="{00000006-066C-46F5-8D55-061360C4969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[Assignemnt-10 - OfficeSupplies.csv]Sheet1!PivotTable15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smtClean="0"/>
              <a:t>FIGURE 2 </a:t>
            </a:r>
            <a:r>
              <a:rPr lang="en-US" b="1"/>
              <a:t>:</a:t>
            </a:r>
            <a:r>
              <a:rPr lang="en-US" b="1" baseline="0"/>
              <a:t> HABITUE REPRESENTATIVE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C7C85"/>
          </a:solidFill>
          <a:ln>
            <a:noFill/>
          </a:ln>
          <a:effectLst/>
        </c:spPr>
      </c:pivotFmt>
      <c:pivotFmt>
        <c:idx val="2"/>
        <c:spPr>
          <a:solidFill>
            <a:srgbClr val="FC7C85"/>
          </a:solidFill>
          <a:ln>
            <a:noFill/>
          </a:ln>
          <a:effectLst/>
        </c:spPr>
      </c:pivotFmt>
      <c:pivotFmt>
        <c:idx val="3"/>
        <c:spPr>
          <a:solidFill>
            <a:schemeClr val="accent6"/>
          </a:solidFill>
          <a:ln>
            <a:noFill/>
          </a:ln>
          <a:effectLst/>
        </c:spPr>
      </c:pivotFmt>
      <c:pivotFmt>
        <c:idx val="4"/>
        <c:spPr>
          <a:solidFill>
            <a:schemeClr val="accent1"/>
          </a:solidFill>
          <a:ln>
            <a:noFill/>
          </a:ln>
          <a:effectLst/>
        </c:spPr>
        <c:marker>
          <c:symbol val="none"/>
        </c:marker>
      </c:pivotFmt>
      <c:pivotFmt>
        <c:idx val="5"/>
        <c:spPr>
          <a:solidFill>
            <a:srgbClr val="FC7C85"/>
          </a:solidFill>
          <a:ln>
            <a:noFill/>
          </a:ln>
          <a:effectLst/>
        </c:spPr>
      </c:pivotFmt>
      <c:pivotFmt>
        <c:idx val="6"/>
        <c:spPr>
          <a:solidFill>
            <a:srgbClr val="FC7C85"/>
          </a:solidFill>
          <a:ln>
            <a:noFill/>
          </a:ln>
          <a:effectLst/>
        </c:spPr>
      </c:pivotFmt>
      <c:pivotFmt>
        <c:idx val="7"/>
        <c:spPr>
          <a:solidFill>
            <a:schemeClr val="accent6"/>
          </a:solidFill>
          <a:ln>
            <a:noFill/>
          </a:ln>
          <a:effectLst/>
        </c:spPr>
      </c:pivotFmt>
      <c:pivotFmt>
        <c:idx val="8"/>
        <c:spPr>
          <a:solidFill>
            <a:schemeClr val="accent1"/>
          </a:solidFill>
          <a:ln>
            <a:noFill/>
          </a:ln>
          <a:effectLst/>
        </c:spPr>
        <c:marker>
          <c:symbol val="none"/>
        </c:marker>
      </c:pivotFmt>
      <c:pivotFmt>
        <c:idx val="9"/>
        <c:spPr>
          <a:solidFill>
            <a:srgbClr val="FC7C85"/>
          </a:solidFill>
          <a:ln>
            <a:noFill/>
          </a:ln>
          <a:effectLst/>
        </c:spPr>
      </c:pivotFmt>
      <c:pivotFmt>
        <c:idx val="10"/>
        <c:spPr>
          <a:solidFill>
            <a:srgbClr val="FC7C85"/>
          </a:solidFill>
          <a:ln>
            <a:noFill/>
          </a:ln>
          <a:effectLst/>
        </c:spPr>
      </c:pivotFmt>
      <c:pivotFmt>
        <c:idx val="11"/>
        <c:spPr>
          <a:solidFill>
            <a:schemeClr val="accent6"/>
          </a:solidFill>
          <a:ln>
            <a:noFill/>
          </a:ln>
          <a:effectLst/>
        </c:spPr>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Pt>
            <c:idx val="0"/>
            <c:invertIfNegative val="0"/>
            <c:bubble3D val="0"/>
            <c:spPr>
              <a:solidFill>
                <a:srgbClr val="00B0F0"/>
              </a:solidFill>
              <a:ln>
                <a:noFill/>
              </a:ln>
              <a:effectLst/>
            </c:spPr>
            <c:extLst>
              <c:ext xmlns:c16="http://schemas.microsoft.com/office/drawing/2014/chart" uri="{C3380CC4-5D6E-409C-BE32-E72D297353CC}">
                <c16:uniqueId val="{00000001-9C7E-4682-846C-387A946EB183}"/>
              </c:ext>
            </c:extLst>
          </c:dPt>
          <c:dPt>
            <c:idx val="1"/>
            <c:invertIfNegative val="0"/>
            <c:bubble3D val="0"/>
            <c:spPr>
              <a:solidFill>
                <a:srgbClr val="00B0F0"/>
              </a:solidFill>
              <a:ln>
                <a:noFill/>
              </a:ln>
              <a:effectLst/>
            </c:spPr>
            <c:extLst>
              <c:ext xmlns:c16="http://schemas.microsoft.com/office/drawing/2014/chart" uri="{C3380CC4-5D6E-409C-BE32-E72D297353CC}">
                <c16:uniqueId val="{00000003-9C7E-4682-846C-387A946EB183}"/>
              </c:ext>
            </c:extLst>
          </c:dPt>
          <c:dPt>
            <c:idx val="2"/>
            <c:invertIfNegative val="0"/>
            <c:bubble3D val="0"/>
            <c:spPr>
              <a:solidFill>
                <a:srgbClr val="00B0F0"/>
              </a:solidFill>
              <a:ln>
                <a:noFill/>
              </a:ln>
              <a:effectLst/>
            </c:spPr>
            <c:extLst>
              <c:ext xmlns:c16="http://schemas.microsoft.com/office/drawing/2014/chart" uri="{C3380CC4-5D6E-409C-BE32-E72D297353CC}">
                <c16:uniqueId val="{00000007-9C7E-4682-846C-387A946EB183}"/>
              </c:ext>
            </c:extLst>
          </c:dPt>
          <c:dPt>
            <c:idx val="3"/>
            <c:invertIfNegative val="0"/>
            <c:bubble3D val="0"/>
            <c:spPr>
              <a:solidFill>
                <a:srgbClr val="00B0F0"/>
              </a:solidFill>
              <a:ln>
                <a:noFill/>
              </a:ln>
              <a:effectLst/>
            </c:spPr>
            <c:extLst>
              <c:ext xmlns:c16="http://schemas.microsoft.com/office/drawing/2014/chart" uri="{C3380CC4-5D6E-409C-BE32-E72D297353CC}">
                <c16:uniqueId val="{00000008-9C7E-4682-846C-387A946EB183}"/>
              </c:ext>
            </c:extLst>
          </c:dPt>
          <c:dPt>
            <c:idx val="4"/>
            <c:invertIfNegative val="0"/>
            <c:bubble3D val="0"/>
            <c:spPr>
              <a:solidFill>
                <a:srgbClr val="00B0F0"/>
              </a:solidFill>
              <a:ln>
                <a:noFill/>
              </a:ln>
              <a:effectLst/>
            </c:spPr>
            <c:extLst>
              <c:ext xmlns:c16="http://schemas.microsoft.com/office/drawing/2014/chart" uri="{C3380CC4-5D6E-409C-BE32-E72D297353CC}">
                <c16:uniqueId val="{00000009-9C7E-4682-846C-387A946EB183}"/>
              </c:ext>
            </c:extLst>
          </c:dPt>
          <c:dPt>
            <c:idx val="5"/>
            <c:invertIfNegative val="0"/>
            <c:bubble3D val="0"/>
            <c:spPr>
              <a:solidFill>
                <a:srgbClr val="00B0F0"/>
              </a:solidFill>
              <a:ln>
                <a:noFill/>
              </a:ln>
              <a:effectLst/>
            </c:spPr>
            <c:extLst>
              <c:ext xmlns:c16="http://schemas.microsoft.com/office/drawing/2014/chart" uri="{C3380CC4-5D6E-409C-BE32-E72D297353CC}">
                <c16:uniqueId val="{0000000A-9C7E-4682-846C-387A946EB183}"/>
              </c:ext>
            </c:extLst>
          </c:dPt>
          <c:dPt>
            <c:idx val="6"/>
            <c:invertIfNegative val="0"/>
            <c:bubble3D val="0"/>
            <c:spPr>
              <a:solidFill>
                <a:srgbClr val="00B0F0"/>
              </a:solidFill>
              <a:ln>
                <a:noFill/>
              </a:ln>
              <a:effectLst/>
            </c:spPr>
            <c:extLst>
              <c:ext xmlns:c16="http://schemas.microsoft.com/office/drawing/2014/chart" uri="{C3380CC4-5D6E-409C-BE32-E72D297353CC}">
                <c16:uniqueId val="{0000000B-9C7E-4682-846C-387A946EB183}"/>
              </c:ext>
            </c:extLst>
          </c:dPt>
          <c:dPt>
            <c:idx val="7"/>
            <c:invertIfNegative val="0"/>
            <c:bubble3D val="0"/>
            <c:spPr>
              <a:solidFill>
                <a:schemeClr val="tx2">
                  <a:lumMod val="75000"/>
                </a:schemeClr>
              </a:solidFill>
              <a:ln>
                <a:noFill/>
              </a:ln>
              <a:effectLst/>
            </c:spPr>
            <c:extLst>
              <c:ext xmlns:c16="http://schemas.microsoft.com/office/drawing/2014/chart" uri="{C3380CC4-5D6E-409C-BE32-E72D297353CC}">
                <c16:uniqueId val="{00000005-9C7E-4682-846C-387A946EB183}"/>
              </c:ext>
            </c:extLst>
          </c:dPt>
          <c:dPt>
            <c:idx val="8"/>
            <c:invertIfNegative val="0"/>
            <c:bubble3D val="0"/>
            <c:spPr>
              <a:solidFill>
                <a:srgbClr val="00B0F0"/>
              </a:solidFill>
              <a:ln>
                <a:noFill/>
              </a:ln>
              <a:effectLst/>
            </c:spPr>
            <c:extLst>
              <c:ext xmlns:c16="http://schemas.microsoft.com/office/drawing/2014/chart" uri="{C3380CC4-5D6E-409C-BE32-E72D297353CC}">
                <c16:uniqueId val="{0000000C-9C7E-4682-846C-387A946EB183}"/>
              </c:ext>
            </c:extLst>
          </c:dPt>
          <c:dPt>
            <c:idx val="9"/>
            <c:invertIfNegative val="0"/>
            <c:bubble3D val="0"/>
            <c:spPr>
              <a:solidFill>
                <a:srgbClr val="00B0F0"/>
              </a:solidFill>
              <a:ln>
                <a:noFill/>
              </a:ln>
              <a:effectLst/>
            </c:spPr>
            <c:extLst>
              <c:ext xmlns:c16="http://schemas.microsoft.com/office/drawing/2014/chart" uri="{C3380CC4-5D6E-409C-BE32-E72D297353CC}">
                <c16:uniqueId val="{0000000D-9C7E-4682-846C-387A946EB183}"/>
              </c:ext>
            </c:extLst>
          </c:dPt>
          <c:dPt>
            <c:idx val="10"/>
            <c:invertIfNegative val="0"/>
            <c:bubble3D val="0"/>
            <c:spPr>
              <a:solidFill>
                <a:srgbClr val="00B0F0"/>
              </a:solidFill>
              <a:ln>
                <a:noFill/>
              </a:ln>
              <a:effectLst/>
            </c:spPr>
            <c:extLst>
              <c:ext xmlns:c16="http://schemas.microsoft.com/office/drawing/2014/chart" uri="{C3380CC4-5D6E-409C-BE32-E72D297353CC}">
                <c16:uniqueId val="{0000000E-9C7E-4682-846C-387A946EB183}"/>
              </c:ext>
            </c:extLst>
          </c:dPt>
          <c:cat>
            <c:strRef>
              <c:f>Sheet1!$A$4:$A$14</c:f>
              <c:strCache>
                <c:ptCount val="11"/>
                <c:pt idx="0">
                  <c:v>Alex</c:v>
                </c:pt>
                <c:pt idx="1">
                  <c:v>Bill</c:v>
                </c:pt>
                <c:pt idx="2">
                  <c:v>James</c:v>
                </c:pt>
                <c:pt idx="3">
                  <c:v>Matthew</c:v>
                </c:pt>
                <c:pt idx="4">
                  <c:v>Morgan</c:v>
                </c:pt>
                <c:pt idx="5">
                  <c:v>Nick</c:v>
                </c:pt>
                <c:pt idx="6">
                  <c:v>Rachel</c:v>
                </c:pt>
                <c:pt idx="7">
                  <c:v>Richard</c:v>
                </c:pt>
                <c:pt idx="8">
                  <c:v>Smith</c:v>
                </c:pt>
                <c:pt idx="9">
                  <c:v>Susan</c:v>
                </c:pt>
                <c:pt idx="10">
                  <c:v>Thomas</c:v>
                </c:pt>
              </c:strCache>
            </c:strRef>
          </c:cat>
          <c:val>
            <c:numRef>
              <c:f>Sheet1!$B$4:$B$14</c:f>
              <c:numCache>
                <c:formatCode>General</c:formatCode>
                <c:ptCount val="11"/>
                <c:pt idx="0">
                  <c:v>5</c:v>
                </c:pt>
                <c:pt idx="1">
                  <c:v>5</c:v>
                </c:pt>
                <c:pt idx="2">
                  <c:v>4</c:v>
                </c:pt>
                <c:pt idx="3">
                  <c:v>4</c:v>
                </c:pt>
                <c:pt idx="4">
                  <c:v>3</c:v>
                </c:pt>
                <c:pt idx="5">
                  <c:v>2</c:v>
                </c:pt>
                <c:pt idx="6">
                  <c:v>4</c:v>
                </c:pt>
                <c:pt idx="7">
                  <c:v>8</c:v>
                </c:pt>
                <c:pt idx="8">
                  <c:v>3</c:v>
                </c:pt>
                <c:pt idx="9">
                  <c:v>3</c:v>
                </c:pt>
                <c:pt idx="10">
                  <c:v>2</c:v>
                </c:pt>
              </c:numCache>
            </c:numRef>
          </c:val>
          <c:extLst>
            <c:ext xmlns:c16="http://schemas.microsoft.com/office/drawing/2014/chart" uri="{C3380CC4-5D6E-409C-BE32-E72D297353CC}">
              <c16:uniqueId val="{00000006-9C7E-4682-846C-387A946EB183}"/>
            </c:ext>
          </c:extLst>
        </c:ser>
        <c:dLbls>
          <c:showLegendKey val="0"/>
          <c:showVal val="0"/>
          <c:showCatName val="0"/>
          <c:showSerName val="0"/>
          <c:showPercent val="0"/>
          <c:showBubbleSize val="0"/>
        </c:dLbls>
        <c:gapWidth val="219"/>
        <c:overlap val="-27"/>
        <c:axId val="458880936"/>
        <c:axId val="458884872"/>
      </c:barChart>
      <c:catAx>
        <c:axId val="45888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884872"/>
        <c:crosses val="autoZero"/>
        <c:auto val="1"/>
        <c:lblAlgn val="ctr"/>
        <c:lblOffset val="100"/>
        <c:noMultiLvlLbl val="0"/>
      </c:catAx>
      <c:valAx>
        <c:axId val="458884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880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smtClean="0"/>
              <a:t>FIGURE 3</a:t>
            </a:r>
            <a:r>
              <a:rPr lang="en-US" b="1" baseline="0" smtClean="0"/>
              <a:t> </a:t>
            </a:r>
            <a:r>
              <a:rPr lang="en-US" b="1" baseline="0"/>
              <a:t>: BEST SELLING REPRESENTATIVE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B0F0"/>
              </a:solidFill>
              <a:ln>
                <a:noFill/>
              </a:ln>
              <a:effectLst/>
            </c:spPr>
            <c:extLst>
              <c:ext xmlns:c16="http://schemas.microsoft.com/office/drawing/2014/chart" uri="{C3380CC4-5D6E-409C-BE32-E72D297353CC}">
                <c16:uniqueId val="{00000001-C4FF-4B2B-B973-7BA89298A6E2}"/>
              </c:ext>
            </c:extLst>
          </c:dPt>
          <c:dPt>
            <c:idx val="1"/>
            <c:invertIfNegative val="0"/>
            <c:bubble3D val="0"/>
            <c:spPr>
              <a:solidFill>
                <a:srgbClr val="00B0F0"/>
              </a:solidFill>
              <a:ln>
                <a:noFill/>
              </a:ln>
              <a:effectLst/>
            </c:spPr>
            <c:extLst>
              <c:ext xmlns:c16="http://schemas.microsoft.com/office/drawing/2014/chart" uri="{C3380CC4-5D6E-409C-BE32-E72D297353CC}">
                <c16:uniqueId val="{00000005-C4FF-4B2B-B973-7BA89298A6E2}"/>
              </c:ext>
            </c:extLst>
          </c:dPt>
          <c:dPt>
            <c:idx val="2"/>
            <c:invertIfNegative val="0"/>
            <c:bubble3D val="0"/>
            <c:spPr>
              <a:solidFill>
                <a:srgbClr val="00B0F0"/>
              </a:solidFill>
              <a:ln>
                <a:noFill/>
              </a:ln>
              <a:effectLst/>
            </c:spPr>
            <c:extLst>
              <c:ext xmlns:c16="http://schemas.microsoft.com/office/drawing/2014/chart" uri="{C3380CC4-5D6E-409C-BE32-E72D297353CC}">
                <c16:uniqueId val="{00000006-C4FF-4B2B-B973-7BA89298A6E2}"/>
              </c:ext>
            </c:extLst>
          </c:dPt>
          <c:dPt>
            <c:idx val="3"/>
            <c:invertIfNegative val="0"/>
            <c:bubble3D val="0"/>
            <c:spPr>
              <a:solidFill>
                <a:srgbClr val="00B0F0"/>
              </a:solidFill>
              <a:ln>
                <a:noFill/>
              </a:ln>
              <a:effectLst/>
            </c:spPr>
            <c:extLst>
              <c:ext xmlns:c16="http://schemas.microsoft.com/office/drawing/2014/chart" uri="{C3380CC4-5D6E-409C-BE32-E72D297353CC}">
                <c16:uniqueId val="{00000007-C4FF-4B2B-B973-7BA89298A6E2}"/>
              </c:ext>
            </c:extLst>
          </c:dPt>
          <c:dPt>
            <c:idx val="4"/>
            <c:invertIfNegative val="0"/>
            <c:bubble3D val="0"/>
            <c:spPr>
              <a:solidFill>
                <a:srgbClr val="00B0F0"/>
              </a:solidFill>
              <a:ln>
                <a:noFill/>
              </a:ln>
              <a:effectLst/>
            </c:spPr>
            <c:extLst>
              <c:ext xmlns:c16="http://schemas.microsoft.com/office/drawing/2014/chart" uri="{C3380CC4-5D6E-409C-BE32-E72D297353CC}">
                <c16:uniqueId val="{00000008-C4FF-4B2B-B973-7BA89298A6E2}"/>
              </c:ext>
            </c:extLst>
          </c:dPt>
          <c:dPt>
            <c:idx val="5"/>
            <c:invertIfNegative val="0"/>
            <c:bubble3D val="0"/>
            <c:spPr>
              <a:solidFill>
                <a:srgbClr val="00B0F0"/>
              </a:solidFill>
              <a:ln>
                <a:noFill/>
              </a:ln>
              <a:effectLst/>
            </c:spPr>
            <c:extLst>
              <c:ext xmlns:c16="http://schemas.microsoft.com/office/drawing/2014/chart" uri="{C3380CC4-5D6E-409C-BE32-E72D297353CC}">
                <c16:uniqueId val="{00000009-C4FF-4B2B-B973-7BA89298A6E2}"/>
              </c:ext>
            </c:extLst>
          </c:dPt>
          <c:dPt>
            <c:idx val="6"/>
            <c:invertIfNegative val="0"/>
            <c:bubble3D val="0"/>
            <c:spPr>
              <a:solidFill>
                <a:srgbClr val="00B0F0"/>
              </a:solidFill>
              <a:ln>
                <a:noFill/>
              </a:ln>
              <a:effectLst/>
            </c:spPr>
            <c:extLst>
              <c:ext xmlns:c16="http://schemas.microsoft.com/office/drawing/2014/chart" uri="{C3380CC4-5D6E-409C-BE32-E72D297353CC}">
                <c16:uniqueId val="{0000000A-C4FF-4B2B-B973-7BA89298A6E2}"/>
              </c:ext>
            </c:extLst>
          </c:dPt>
          <c:dPt>
            <c:idx val="7"/>
            <c:invertIfNegative val="0"/>
            <c:bubble3D val="0"/>
            <c:spPr>
              <a:solidFill>
                <a:schemeClr val="tx2">
                  <a:lumMod val="75000"/>
                </a:schemeClr>
              </a:solidFill>
              <a:ln>
                <a:noFill/>
              </a:ln>
              <a:effectLst/>
            </c:spPr>
            <c:extLst>
              <c:ext xmlns:c16="http://schemas.microsoft.com/office/drawing/2014/chart" uri="{C3380CC4-5D6E-409C-BE32-E72D297353CC}">
                <c16:uniqueId val="{00000003-C4FF-4B2B-B973-7BA89298A6E2}"/>
              </c:ext>
            </c:extLst>
          </c:dPt>
          <c:dPt>
            <c:idx val="8"/>
            <c:invertIfNegative val="0"/>
            <c:bubble3D val="0"/>
            <c:spPr>
              <a:solidFill>
                <a:srgbClr val="00B0F0"/>
              </a:solidFill>
              <a:ln>
                <a:noFill/>
              </a:ln>
              <a:effectLst/>
            </c:spPr>
            <c:extLst>
              <c:ext xmlns:c16="http://schemas.microsoft.com/office/drawing/2014/chart" uri="{C3380CC4-5D6E-409C-BE32-E72D297353CC}">
                <c16:uniqueId val="{0000000B-C4FF-4B2B-B973-7BA89298A6E2}"/>
              </c:ext>
            </c:extLst>
          </c:dPt>
          <c:dPt>
            <c:idx val="9"/>
            <c:invertIfNegative val="0"/>
            <c:bubble3D val="0"/>
            <c:spPr>
              <a:solidFill>
                <a:srgbClr val="00B0F0"/>
              </a:solidFill>
              <a:ln>
                <a:noFill/>
              </a:ln>
              <a:effectLst/>
            </c:spPr>
            <c:extLst>
              <c:ext xmlns:c16="http://schemas.microsoft.com/office/drawing/2014/chart" uri="{C3380CC4-5D6E-409C-BE32-E72D297353CC}">
                <c16:uniqueId val="{0000000C-C4FF-4B2B-B973-7BA89298A6E2}"/>
              </c:ext>
            </c:extLst>
          </c:dPt>
          <c:dPt>
            <c:idx val="10"/>
            <c:invertIfNegative val="0"/>
            <c:bubble3D val="0"/>
            <c:spPr>
              <a:solidFill>
                <a:srgbClr val="00B0F0"/>
              </a:solidFill>
              <a:ln>
                <a:noFill/>
              </a:ln>
              <a:effectLst/>
            </c:spPr>
            <c:extLst>
              <c:ext xmlns:c16="http://schemas.microsoft.com/office/drawing/2014/chart" uri="{C3380CC4-5D6E-409C-BE32-E72D297353CC}">
                <c16:uniqueId val="{0000000D-C4FF-4B2B-B973-7BA89298A6E2}"/>
              </c:ext>
            </c:extLst>
          </c:dPt>
          <c:cat>
            <c:strRef>
              <c:f>Sheet7!$E$15:$E$25</c:f>
              <c:strCache>
                <c:ptCount val="11"/>
                <c:pt idx="0">
                  <c:v>Alex</c:v>
                </c:pt>
                <c:pt idx="1">
                  <c:v>Bill</c:v>
                </c:pt>
                <c:pt idx="2">
                  <c:v>Matthew</c:v>
                </c:pt>
                <c:pt idx="3">
                  <c:v>Morgan</c:v>
                </c:pt>
                <c:pt idx="4">
                  <c:v>Rachel</c:v>
                </c:pt>
                <c:pt idx="5">
                  <c:v>Smith</c:v>
                </c:pt>
                <c:pt idx="6">
                  <c:v>Nick</c:v>
                </c:pt>
                <c:pt idx="7">
                  <c:v>Richard</c:v>
                </c:pt>
                <c:pt idx="8">
                  <c:v>Susan</c:v>
                </c:pt>
                <c:pt idx="9">
                  <c:v>James</c:v>
                </c:pt>
                <c:pt idx="10">
                  <c:v>Thomas</c:v>
                </c:pt>
              </c:strCache>
            </c:strRef>
          </c:cat>
          <c:val>
            <c:numRef>
              <c:f>Sheet7!$F$15:$F$25</c:f>
              <c:numCache>
                <c:formatCode>General</c:formatCode>
                <c:ptCount val="11"/>
                <c:pt idx="0">
                  <c:v>281</c:v>
                </c:pt>
                <c:pt idx="1">
                  <c:v>213</c:v>
                </c:pt>
                <c:pt idx="2">
                  <c:v>193</c:v>
                </c:pt>
                <c:pt idx="3">
                  <c:v>173</c:v>
                </c:pt>
                <c:pt idx="4">
                  <c:v>183</c:v>
                </c:pt>
                <c:pt idx="5">
                  <c:v>156</c:v>
                </c:pt>
                <c:pt idx="6">
                  <c:v>125</c:v>
                </c:pt>
                <c:pt idx="7">
                  <c:v>396</c:v>
                </c:pt>
                <c:pt idx="8">
                  <c:v>170</c:v>
                </c:pt>
                <c:pt idx="9">
                  <c:v>142</c:v>
                </c:pt>
                <c:pt idx="10">
                  <c:v>89</c:v>
                </c:pt>
              </c:numCache>
            </c:numRef>
          </c:val>
          <c:extLst>
            <c:ext xmlns:c16="http://schemas.microsoft.com/office/drawing/2014/chart" uri="{C3380CC4-5D6E-409C-BE32-E72D297353CC}">
              <c16:uniqueId val="{00000004-C4FF-4B2B-B973-7BA89298A6E2}"/>
            </c:ext>
          </c:extLst>
        </c:ser>
        <c:dLbls>
          <c:showLegendKey val="0"/>
          <c:showVal val="0"/>
          <c:showCatName val="0"/>
          <c:showSerName val="0"/>
          <c:showPercent val="0"/>
          <c:showBubbleSize val="0"/>
        </c:dLbls>
        <c:gapWidth val="219"/>
        <c:overlap val="-27"/>
        <c:axId val="430669208"/>
        <c:axId val="435472024"/>
      </c:barChart>
      <c:catAx>
        <c:axId val="430669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472024"/>
        <c:crosses val="autoZero"/>
        <c:auto val="1"/>
        <c:lblAlgn val="ctr"/>
        <c:lblOffset val="100"/>
        <c:noMultiLvlLbl val="0"/>
      </c:catAx>
      <c:valAx>
        <c:axId val="4354720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669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[Assignemnt-10 - OfficeSupplies.csv]Sheet2!PivotTable24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smtClean="0"/>
              <a:t>FIGURE 4</a:t>
            </a:r>
            <a:r>
              <a:rPr lang="en-US" b="1" baseline="0" smtClean="0"/>
              <a:t> </a:t>
            </a:r>
            <a:r>
              <a:rPr lang="en-US" b="1" baseline="0"/>
              <a:t>: </a:t>
            </a:r>
            <a:r>
              <a:rPr lang="en-US" b="1" baseline="0" smtClean="0"/>
              <a:t>ITEM SALES BASED ON UNITS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C7C85"/>
          </a:solidFill>
          <a:ln>
            <a:noFill/>
          </a:ln>
          <a:effectLst/>
        </c:spPr>
        <c:marker>
          <c:symbol val="none"/>
        </c:marker>
      </c:pivotFmt>
      <c:pivotFmt>
        <c:idx val="1"/>
        <c:spPr>
          <a:solidFill>
            <a:schemeClr val="accent6"/>
          </a:solidFill>
          <a:ln>
            <a:noFill/>
          </a:ln>
          <a:effectLst/>
        </c:spPr>
      </c:pivotFmt>
      <c:pivotFmt>
        <c:idx val="2"/>
        <c:spPr>
          <a:solidFill>
            <a:srgbClr val="0070C0"/>
          </a:solidFill>
          <a:ln>
            <a:noFill/>
          </a:ln>
          <a:effectLst/>
        </c:spPr>
      </c:pivotFmt>
      <c:pivotFmt>
        <c:idx val="3"/>
        <c:spPr>
          <a:solidFill>
            <a:srgbClr val="0070C0"/>
          </a:solidFill>
          <a:ln>
            <a:noFill/>
          </a:ln>
          <a:effectLst/>
        </c:spPr>
      </c:pivotFmt>
      <c:pivotFmt>
        <c:idx val="4"/>
        <c:spPr>
          <a:solidFill>
            <a:srgbClr val="0070C0"/>
          </a:solidFill>
          <a:ln>
            <a:noFill/>
          </a:ln>
          <a:effectLst/>
        </c:spPr>
      </c:pivotFmt>
      <c:pivotFmt>
        <c:idx val="5"/>
        <c:spPr>
          <a:solidFill>
            <a:srgbClr val="FC7C85"/>
          </a:solidFill>
          <a:ln>
            <a:noFill/>
          </a:ln>
          <a:effectLst/>
        </c:spPr>
        <c:marker>
          <c:symbol val="none"/>
        </c:marker>
      </c:pivotFmt>
      <c:pivotFmt>
        <c:idx val="6"/>
        <c:spPr>
          <a:solidFill>
            <a:srgbClr val="0070C0"/>
          </a:solidFill>
          <a:ln>
            <a:noFill/>
          </a:ln>
          <a:effectLst/>
        </c:spPr>
      </c:pivotFmt>
      <c:pivotFmt>
        <c:idx val="7"/>
        <c:spPr>
          <a:solidFill>
            <a:srgbClr val="0070C0"/>
          </a:solidFill>
          <a:ln>
            <a:noFill/>
          </a:ln>
          <a:effectLst/>
        </c:spPr>
      </c:pivotFmt>
      <c:pivotFmt>
        <c:idx val="8"/>
        <c:spPr>
          <a:solidFill>
            <a:srgbClr val="0070C0"/>
          </a:solidFill>
          <a:ln>
            <a:noFill/>
          </a:ln>
          <a:effectLst/>
        </c:spPr>
      </c:pivotFmt>
      <c:pivotFmt>
        <c:idx val="9"/>
        <c:spPr>
          <a:solidFill>
            <a:schemeClr val="accent6"/>
          </a:solidFill>
          <a:ln>
            <a:noFill/>
          </a:ln>
          <a:effectLst/>
        </c:spPr>
      </c:pivotFmt>
      <c:pivotFmt>
        <c:idx val="10"/>
        <c:spPr>
          <a:solidFill>
            <a:srgbClr val="FC7C85"/>
          </a:solidFill>
          <a:ln>
            <a:noFill/>
          </a:ln>
          <a:effectLst/>
        </c:spPr>
        <c:marker>
          <c:symbol val="none"/>
        </c:marker>
      </c:pivotFmt>
      <c:pivotFmt>
        <c:idx val="11"/>
        <c:spPr>
          <a:solidFill>
            <a:srgbClr val="0070C0"/>
          </a:solidFill>
          <a:ln>
            <a:noFill/>
          </a:ln>
          <a:effectLst/>
        </c:spPr>
      </c:pivotFmt>
      <c:pivotFmt>
        <c:idx val="12"/>
        <c:spPr>
          <a:solidFill>
            <a:srgbClr val="0070C0"/>
          </a:solidFill>
          <a:ln>
            <a:noFill/>
          </a:ln>
          <a:effectLst/>
        </c:spPr>
      </c:pivotFmt>
      <c:pivotFmt>
        <c:idx val="13"/>
        <c:spPr>
          <a:solidFill>
            <a:srgbClr val="0070C0"/>
          </a:solidFill>
          <a:ln>
            <a:noFill/>
          </a:ln>
          <a:effectLst/>
        </c:spPr>
      </c:pivotFmt>
      <c:pivotFmt>
        <c:idx val="14"/>
        <c:spPr>
          <a:solidFill>
            <a:schemeClr val="accent6"/>
          </a:solidFill>
          <a:ln>
            <a:noFill/>
          </a:ln>
          <a:effectLst/>
        </c:spPr>
      </c:pivotFmt>
    </c:pivotFmts>
    <c:plotArea>
      <c:layout/>
      <c:barChart>
        <c:barDir val="col"/>
        <c:grouping val="clustered"/>
        <c:varyColors val="0"/>
        <c:ser>
          <c:idx val="0"/>
          <c:order val="0"/>
          <c:tx>
            <c:strRef>
              <c:f>Sheet2!$B$3</c:f>
              <c:strCache>
                <c:ptCount val="1"/>
                <c:pt idx="0">
                  <c:v>Total</c:v>
                </c:pt>
              </c:strCache>
            </c:strRef>
          </c:tx>
          <c:spPr>
            <a:solidFill>
              <a:srgbClr val="FC7C85"/>
            </a:solidFill>
            <a:ln>
              <a:noFill/>
            </a:ln>
            <a:effectLst/>
          </c:spPr>
          <c:invertIfNegative val="0"/>
          <c:dPt>
            <c:idx val="0"/>
            <c:invertIfNegative val="0"/>
            <c:bubble3D val="0"/>
            <c:spPr>
              <a:solidFill>
                <a:schemeClr val="tx2">
                  <a:lumMod val="75000"/>
                </a:schemeClr>
              </a:solidFill>
              <a:ln>
                <a:noFill/>
              </a:ln>
              <a:effectLst/>
            </c:spPr>
            <c:extLst>
              <c:ext xmlns:c16="http://schemas.microsoft.com/office/drawing/2014/chart" uri="{C3380CC4-5D6E-409C-BE32-E72D297353CC}">
                <c16:uniqueId val="{00000009-4953-4570-94A3-EC01C3E91436}"/>
              </c:ext>
            </c:extLst>
          </c:dPt>
          <c:dPt>
            <c:idx val="1"/>
            <c:invertIfNegative val="0"/>
            <c:bubble3D val="0"/>
            <c:spPr>
              <a:solidFill>
                <a:srgbClr val="00B0F0"/>
              </a:solidFill>
              <a:ln>
                <a:noFill/>
              </a:ln>
              <a:effectLst/>
            </c:spPr>
            <c:extLst>
              <c:ext xmlns:c16="http://schemas.microsoft.com/office/drawing/2014/chart" uri="{C3380CC4-5D6E-409C-BE32-E72D297353CC}">
                <c16:uniqueId val="{00000001-4953-4570-94A3-EC01C3E91436}"/>
              </c:ext>
            </c:extLst>
          </c:dPt>
          <c:dPt>
            <c:idx val="2"/>
            <c:invertIfNegative val="0"/>
            <c:bubble3D val="0"/>
            <c:spPr>
              <a:solidFill>
                <a:srgbClr val="00B0F0"/>
              </a:solidFill>
              <a:ln>
                <a:noFill/>
              </a:ln>
              <a:effectLst/>
            </c:spPr>
            <c:extLst>
              <c:ext xmlns:c16="http://schemas.microsoft.com/office/drawing/2014/chart" uri="{C3380CC4-5D6E-409C-BE32-E72D297353CC}">
                <c16:uniqueId val="{00000003-4953-4570-94A3-EC01C3E91436}"/>
              </c:ext>
            </c:extLst>
          </c:dPt>
          <c:dPt>
            <c:idx val="3"/>
            <c:invertIfNegative val="0"/>
            <c:bubble3D val="0"/>
            <c:spPr>
              <a:solidFill>
                <a:srgbClr val="00B0F0"/>
              </a:solidFill>
              <a:ln>
                <a:noFill/>
              </a:ln>
              <a:effectLst/>
            </c:spPr>
            <c:extLst>
              <c:ext xmlns:c16="http://schemas.microsoft.com/office/drawing/2014/chart" uri="{C3380CC4-5D6E-409C-BE32-E72D297353CC}">
                <c16:uniqueId val="{00000005-4953-4570-94A3-EC01C3E91436}"/>
              </c:ext>
            </c:extLst>
          </c:dPt>
          <c:dPt>
            <c:idx val="4"/>
            <c:invertIfNegative val="0"/>
            <c:bubble3D val="0"/>
            <c:spPr>
              <a:solidFill>
                <a:srgbClr val="00B0F0"/>
              </a:solidFill>
              <a:ln>
                <a:noFill/>
              </a:ln>
              <a:effectLst/>
            </c:spPr>
            <c:extLst>
              <c:ext xmlns:c16="http://schemas.microsoft.com/office/drawing/2014/chart" uri="{C3380CC4-5D6E-409C-BE32-E72D297353CC}">
                <c16:uniqueId val="{00000007-4953-4570-94A3-EC01C3E91436}"/>
              </c:ext>
            </c:extLst>
          </c:dPt>
          <c:cat>
            <c:strRef>
              <c:f>Sheet2!$A$4:$A$8</c:f>
              <c:strCache>
                <c:ptCount val="5"/>
                <c:pt idx="0">
                  <c:v>Binder</c:v>
                </c:pt>
                <c:pt idx="1">
                  <c:v>Desk</c:v>
                </c:pt>
                <c:pt idx="2">
                  <c:v>Pen</c:v>
                </c:pt>
                <c:pt idx="3">
                  <c:v>Pen Set</c:v>
                </c:pt>
                <c:pt idx="4">
                  <c:v>Pencil</c:v>
                </c:pt>
              </c:strCache>
            </c:strRef>
          </c:cat>
          <c:val>
            <c:numRef>
              <c:f>Sheet2!$B$4:$B$8</c:f>
              <c:numCache>
                <c:formatCode>General</c:formatCode>
                <c:ptCount val="5"/>
                <c:pt idx="0">
                  <c:v>15</c:v>
                </c:pt>
                <c:pt idx="1">
                  <c:v>3</c:v>
                </c:pt>
                <c:pt idx="2">
                  <c:v>5</c:v>
                </c:pt>
                <c:pt idx="3">
                  <c:v>7</c:v>
                </c:pt>
                <c:pt idx="4">
                  <c:v>13</c:v>
                </c:pt>
              </c:numCache>
            </c:numRef>
          </c:val>
          <c:extLst>
            <c:ext xmlns:c16="http://schemas.microsoft.com/office/drawing/2014/chart" uri="{C3380CC4-5D6E-409C-BE32-E72D297353CC}">
              <c16:uniqueId val="{00000008-4953-4570-94A3-EC01C3E91436}"/>
            </c:ext>
          </c:extLst>
        </c:ser>
        <c:dLbls>
          <c:showLegendKey val="0"/>
          <c:showVal val="0"/>
          <c:showCatName val="0"/>
          <c:showSerName val="0"/>
          <c:showPercent val="0"/>
          <c:showBubbleSize val="0"/>
        </c:dLbls>
        <c:gapWidth val="219"/>
        <c:overlap val="-27"/>
        <c:axId val="351718416"/>
        <c:axId val="351723008"/>
      </c:barChart>
      <c:catAx>
        <c:axId val="35171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723008"/>
        <c:crosses val="autoZero"/>
        <c:auto val="1"/>
        <c:lblAlgn val="ctr"/>
        <c:lblOffset val="100"/>
        <c:noMultiLvlLbl val="0"/>
      </c:catAx>
      <c:valAx>
        <c:axId val="3517230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718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[Assignemnt-10 - OfficeSupplies.xlsx]Sheet2!PivotTable13</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smtClean="0"/>
              <a:t>FIGURE 5</a:t>
            </a:r>
            <a:r>
              <a:rPr lang="en-US" b="1" baseline="0" smtClean="0"/>
              <a:t>: ITEM SALES BASED ON COST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Pt>
            <c:idx val="0"/>
            <c:invertIfNegative val="0"/>
            <c:bubble3D val="0"/>
            <c:spPr>
              <a:solidFill>
                <a:schemeClr val="tx2">
                  <a:lumMod val="75000"/>
                </a:schemeClr>
              </a:solidFill>
              <a:ln>
                <a:noFill/>
              </a:ln>
              <a:effectLst/>
            </c:spPr>
            <c:extLst>
              <c:ext xmlns:c16="http://schemas.microsoft.com/office/drawing/2014/chart" uri="{C3380CC4-5D6E-409C-BE32-E72D297353CC}">
                <c16:uniqueId val="{00000001-6DBA-4A16-8A92-795216EAF542}"/>
              </c:ext>
            </c:extLst>
          </c:dPt>
          <c:dPt>
            <c:idx val="1"/>
            <c:invertIfNegative val="0"/>
            <c:bubble3D val="0"/>
            <c:spPr>
              <a:solidFill>
                <a:srgbClr val="00B0F0"/>
              </a:solidFill>
              <a:ln>
                <a:noFill/>
              </a:ln>
              <a:effectLst/>
            </c:spPr>
            <c:extLst>
              <c:ext xmlns:c16="http://schemas.microsoft.com/office/drawing/2014/chart" uri="{C3380CC4-5D6E-409C-BE32-E72D297353CC}">
                <c16:uniqueId val="{00000005-6DBA-4A16-8A92-795216EAF542}"/>
              </c:ext>
            </c:extLst>
          </c:dPt>
          <c:dPt>
            <c:idx val="2"/>
            <c:invertIfNegative val="0"/>
            <c:bubble3D val="0"/>
            <c:spPr>
              <a:solidFill>
                <a:srgbClr val="00B0F0"/>
              </a:solidFill>
              <a:ln>
                <a:noFill/>
              </a:ln>
              <a:effectLst/>
            </c:spPr>
            <c:extLst>
              <c:ext xmlns:c16="http://schemas.microsoft.com/office/drawing/2014/chart" uri="{C3380CC4-5D6E-409C-BE32-E72D297353CC}">
                <c16:uniqueId val="{00000006-6DBA-4A16-8A92-795216EAF542}"/>
              </c:ext>
            </c:extLst>
          </c:dPt>
          <c:dPt>
            <c:idx val="3"/>
            <c:invertIfNegative val="0"/>
            <c:bubble3D val="0"/>
            <c:spPr>
              <a:solidFill>
                <a:srgbClr val="00B0F0"/>
              </a:solidFill>
              <a:ln>
                <a:noFill/>
              </a:ln>
              <a:effectLst/>
            </c:spPr>
            <c:extLst>
              <c:ext xmlns:c16="http://schemas.microsoft.com/office/drawing/2014/chart" uri="{C3380CC4-5D6E-409C-BE32-E72D297353CC}">
                <c16:uniqueId val="{00000003-6DBA-4A16-8A92-795216EAF542}"/>
              </c:ext>
            </c:extLst>
          </c:dPt>
          <c:dPt>
            <c:idx val="4"/>
            <c:invertIfNegative val="0"/>
            <c:bubble3D val="0"/>
            <c:spPr>
              <a:solidFill>
                <a:srgbClr val="00B0F0"/>
              </a:solidFill>
              <a:ln>
                <a:noFill/>
              </a:ln>
              <a:effectLst/>
            </c:spPr>
            <c:extLst>
              <c:ext xmlns:c16="http://schemas.microsoft.com/office/drawing/2014/chart" uri="{C3380CC4-5D6E-409C-BE32-E72D297353CC}">
                <c16:uniqueId val="{00000007-6DBA-4A16-8A92-795216EAF542}"/>
              </c:ext>
            </c:extLst>
          </c:dPt>
          <c:cat>
            <c:strRef>
              <c:f>Sheet2!$A$4:$A$9</c:f>
              <c:strCache>
                <c:ptCount val="5"/>
                <c:pt idx="0">
                  <c:v>Binder</c:v>
                </c:pt>
                <c:pt idx="1">
                  <c:v>Desk</c:v>
                </c:pt>
                <c:pt idx="2">
                  <c:v>Pen</c:v>
                </c:pt>
                <c:pt idx="3">
                  <c:v>Pen Set</c:v>
                </c:pt>
                <c:pt idx="4">
                  <c:v>Pencil</c:v>
                </c:pt>
              </c:strCache>
            </c:strRef>
          </c:cat>
          <c:val>
            <c:numRef>
              <c:f>Sheet2!$B$4:$B$9</c:f>
              <c:numCache>
                <c:formatCode>General</c:formatCode>
                <c:ptCount val="5"/>
                <c:pt idx="0">
                  <c:v>9572.2500000000018</c:v>
                </c:pt>
                <c:pt idx="1">
                  <c:v>1700</c:v>
                </c:pt>
                <c:pt idx="2">
                  <c:v>2045.22</c:v>
                </c:pt>
                <c:pt idx="3">
                  <c:v>4175.37</c:v>
                </c:pt>
                <c:pt idx="4">
                  <c:v>2135.14</c:v>
                </c:pt>
              </c:numCache>
            </c:numRef>
          </c:val>
          <c:extLst>
            <c:ext xmlns:c16="http://schemas.microsoft.com/office/drawing/2014/chart" uri="{C3380CC4-5D6E-409C-BE32-E72D297353CC}">
              <c16:uniqueId val="{00000004-6DBA-4A16-8A92-795216EAF542}"/>
            </c:ext>
          </c:extLst>
        </c:ser>
        <c:dLbls>
          <c:showLegendKey val="0"/>
          <c:showVal val="0"/>
          <c:showCatName val="0"/>
          <c:showSerName val="0"/>
          <c:showPercent val="0"/>
          <c:showBubbleSize val="0"/>
        </c:dLbls>
        <c:gapWidth val="219"/>
        <c:overlap val="-27"/>
        <c:axId val="417836360"/>
        <c:axId val="417811760"/>
      </c:barChart>
      <c:catAx>
        <c:axId val="417836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7811760"/>
        <c:crosses val="autoZero"/>
        <c:auto val="1"/>
        <c:lblAlgn val="ctr"/>
        <c:lblOffset val="100"/>
        <c:noMultiLvlLbl val="0"/>
      </c:catAx>
      <c:valAx>
        <c:axId val="4178117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7836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[Assignemnt-10 - OfficeSupplies.csv]Sheet5!PivotTable37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FIGURE</a:t>
            </a:r>
            <a:r>
              <a:rPr lang="en-US" b="1" baseline="0"/>
              <a:t> </a:t>
            </a:r>
            <a:r>
              <a:rPr lang="en-US" b="1" baseline="0" smtClean="0"/>
              <a:t>6: REPRESENTATIVE COUNT</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rgbClr val="92D050"/>
          </a:solidFill>
          <a:ln>
            <a:noFill/>
          </a:ln>
          <a:effectLst/>
          <a:sp3d/>
        </c:spPr>
      </c:pivotFmt>
      <c:pivotFmt>
        <c:idx val="2"/>
        <c:spPr>
          <a:solidFill>
            <a:srgbClr val="DF51AC"/>
          </a:solidFill>
          <a:ln>
            <a:noFill/>
          </a:ln>
          <a:effectLst/>
          <a:sp3d/>
        </c:spPr>
      </c:pivotFmt>
      <c:pivotFmt>
        <c:idx val="3"/>
        <c:spPr>
          <a:solidFill>
            <a:schemeClr val="accent1"/>
          </a:solidFill>
          <a:ln>
            <a:noFill/>
          </a:ln>
          <a:effectLst/>
          <a:sp3d/>
        </c:spPr>
        <c:marker>
          <c:symbol val="none"/>
        </c:marker>
      </c:pivotFmt>
      <c:pivotFmt>
        <c:idx val="4"/>
        <c:spPr>
          <a:solidFill>
            <a:srgbClr val="92D050"/>
          </a:solidFill>
          <a:ln>
            <a:noFill/>
          </a:ln>
          <a:effectLst/>
          <a:sp3d/>
        </c:spPr>
      </c:pivotFmt>
      <c:pivotFmt>
        <c:idx val="5"/>
        <c:spPr>
          <a:solidFill>
            <a:srgbClr val="DF51AC"/>
          </a:solidFill>
          <a:ln>
            <a:noFill/>
          </a:ln>
          <a:effectLst/>
          <a:sp3d/>
        </c:spPr>
      </c:pivotFmt>
      <c:pivotFmt>
        <c:idx val="6"/>
        <c:spPr>
          <a:solidFill>
            <a:schemeClr val="accent1"/>
          </a:solidFill>
          <a:ln>
            <a:noFill/>
          </a:ln>
          <a:effectLst/>
          <a:sp3d/>
        </c:spPr>
        <c:marker>
          <c:symbol val="none"/>
        </c:marker>
      </c:pivotFmt>
      <c:pivotFmt>
        <c:idx val="7"/>
        <c:spPr>
          <a:solidFill>
            <a:srgbClr val="92D050"/>
          </a:solidFill>
          <a:ln>
            <a:noFill/>
          </a:ln>
          <a:effectLst/>
          <a:sp3d/>
        </c:spPr>
      </c:pivotFmt>
      <c:pivotFmt>
        <c:idx val="8"/>
        <c:spPr>
          <a:solidFill>
            <a:srgbClr val="DF51AC"/>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Sheet5!$B$3</c:f>
              <c:strCache>
                <c:ptCount val="1"/>
                <c:pt idx="0">
                  <c:v>Total</c:v>
                </c:pt>
              </c:strCache>
            </c:strRef>
          </c:tx>
          <c:spPr>
            <a:solidFill>
              <a:schemeClr val="accent1"/>
            </a:solidFill>
            <a:ln>
              <a:noFill/>
            </a:ln>
            <a:effectLst/>
            <a:sp3d/>
          </c:spPr>
          <c:invertIfNegative val="0"/>
          <c:dPt>
            <c:idx val="0"/>
            <c:invertIfNegative val="0"/>
            <c:bubble3D val="0"/>
            <c:spPr>
              <a:solidFill>
                <a:schemeClr val="tx2">
                  <a:lumMod val="75000"/>
                </a:schemeClr>
              </a:solidFill>
              <a:ln>
                <a:noFill/>
              </a:ln>
              <a:effectLst/>
              <a:sp3d/>
            </c:spPr>
            <c:extLst>
              <c:ext xmlns:c16="http://schemas.microsoft.com/office/drawing/2014/chart" uri="{C3380CC4-5D6E-409C-BE32-E72D297353CC}">
                <c16:uniqueId val="{00000001-3EEF-4482-8482-BE89D35F8277}"/>
              </c:ext>
            </c:extLst>
          </c:dPt>
          <c:dPt>
            <c:idx val="1"/>
            <c:invertIfNegative val="0"/>
            <c:bubble3D val="0"/>
            <c:spPr>
              <a:solidFill>
                <a:srgbClr val="00B0F0"/>
              </a:solidFill>
              <a:ln>
                <a:noFill/>
              </a:ln>
              <a:effectLst/>
              <a:sp3d/>
            </c:spPr>
            <c:extLst>
              <c:ext xmlns:c16="http://schemas.microsoft.com/office/drawing/2014/chart" uri="{C3380CC4-5D6E-409C-BE32-E72D297353CC}">
                <c16:uniqueId val="{00000003-3EEF-4482-8482-BE89D35F8277}"/>
              </c:ext>
            </c:extLst>
          </c:dPt>
          <c:dPt>
            <c:idx val="2"/>
            <c:invertIfNegative val="0"/>
            <c:bubble3D val="0"/>
            <c:spPr>
              <a:solidFill>
                <a:srgbClr val="00B0F0"/>
              </a:solidFill>
              <a:ln>
                <a:noFill/>
              </a:ln>
              <a:effectLst/>
              <a:sp3d/>
            </c:spPr>
            <c:extLst>
              <c:ext xmlns:c16="http://schemas.microsoft.com/office/drawing/2014/chart" uri="{C3380CC4-5D6E-409C-BE32-E72D297353CC}">
                <c16:uniqueId val="{00000005-3EEF-4482-8482-BE89D35F8277}"/>
              </c:ext>
            </c:extLst>
          </c:dPt>
          <c:dLbls>
            <c:dLbl>
              <c:idx val="0"/>
              <c:layout>
                <c:manualLayout>
                  <c:x val="2.0161670402330498E-2"/>
                  <c:y val="-3.78031432569461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EF-4482-8482-BE89D35F8277}"/>
                </c:ext>
              </c:extLst>
            </c:dLbl>
            <c:dLbl>
              <c:idx val="1"/>
              <c:layout>
                <c:manualLayout>
                  <c:x val="1.6381357201893522E-2"/>
                  <c:y val="-6.237518637396119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0787436263026441E-2"/>
                      <c:h val="4.1526901699028042E-2"/>
                    </c:manualLayout>
                  </c15:layout>
                </c:ext>
                <c:ext xmlns:c16="http://schemas.microsoft.com/office/drawing/2014/chart" uri="{C3380CC4-5D6E-409C-BE32-E72D297353CC}">
                  <c16:uniqueId val="{00000003-3EEF-4482-8482-BE89D35F8277}"/>
                </c:ext>
              </c:extLst>
            </c:dLbl>
            <c:dLbl>
              <c:idx val="2"/>
              <c:layout>
                <c:manualLayout>
                  <c:x val="4.2843549604952312E-2"/>
                  <c:y val="-4.9144086234030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EEF-4482-8482-BE89D35F827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Sheet5!$A$4:$A$7</c:f>
              <c:strCache>
                <c:ptCount val="3"/>
                <c:pt idx="0">
                  <c:v>Central</c:v>
                </c:pt>
                <c:pt idx="1">
                  <c:v>East</c:v>
                </c:pt>
                <c:pt idx="2">
                  <c:v>West</c:v>
                </c:pt>
              </c:strCache>
            </c:strRef>
          </c:cat>
          <c:val>
            <c:numRef>
              <c:f>Sheet5!$B$4:$B$7</c:f>
              <c:numCache>
                <c:formatCode>General</c:formatCode>
                <c:ptCount val="3"/>
                <c:pt idx="0">
                  <c:v>24</c:v>
                </c:pt>
                <c:pt idx="1">
                  <c:v>13</c:v>
                </c:pt>
                <c:pt idx="2">
                  <c:v>6</c:v>
                </c:pt>
              </c:numCache>
            </c:numRef>
          </c:val>
          <c:extLst>
            <c:ext xmlns:c16="http://schemas.microsoft.com/office/drawing/2014/chart" uri="{C3380CC4-5D6E-409C-BE32-E72D297353CC}">
              <c16:uniqueId val="{00000004-3EEF-4482-8482-BE89D35F8277}"/>
            </c:ext>
          </c:extLst>
        </c:ser>
        <c:dLbls>
          <c:showLegendKey val="0"/>
          <c:showVal val="0"/>
          <c:showCatName val="0"/>
          <c:showSerName val="0"/>
          <c:showPercent val="0"/>
          <c:showBubbleSize val="0"/>
        </c:dLbls>
        <c:gapWidth val="150"/>
        <c:shape val="box"/>
        <c:axId val="253190184"/>
        <c:axId val="253191496"/>
        <c:axId val="0"/>
      </c:bar3DChart>
      <c:catAx>
        <c:axId val="253190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191496"/>
        <c:crosses val="autoZero"/>
        <c:auto val="1"/>
        <c:lblAlgn val="ctr"/>
        <c:lblOffset val="100"/>
        <c:noMultiLvlLbl val="0"/>
      </c:catAx>
      <c:valAx>
        <c:axId val="253191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190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[Assignemnt-10 - OfficeSupplies.xlsx]Sheet7!PivotTable1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smtClean="0"/>
              <a:t>FIGURE 7: REPRESENTATIVE’S SALES RECORD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Sheet7!$B$3</c:f>
              <c:strCache>
                <c:ptCount val="1"/>
                <c:pt idx="0">
                  <c:v>Total</c:v>
                </c:pt>
              </c:strCache>
            </c:strRef>
          </c:tx>
          <c:spPr>
            <a:solidFill>
              <a:srgbClr val="00B0F0"/>
            </a:solidFill>
            <a:ln>
              <a:noFill/>
            </a:ln>
            <a:effectLst/>
          </c:spPr>
          <c:invertIfNegative val="0"/>
          <c:dPt>
            <c:idx val="3"/>
            <c:invertIfNegative val="0"/>
            <c:bubble3D val="0"/>
            <c:spPr>
              <a:solidFill>
                <a:schemeClr val="tx2">
                  <a:lumMod val="75000"/>
                </a:schemeClr>
              </a:solidFill>
              <a:ln>
                <a:noFill/>
              </a:ln>
              <a:effectLst/>
            </c:spPr>
            <c:extLst>
              <c:ext xmlns:c16="http://schemas.microsoft.com/office/drawing/2014/chart" uri="{C3380CC4-5D6E-409C-BE32-E72D297353CC}">
                <c16:uniqueId val="{00000001-BB15-497D-8B28-D664CED00EF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Sheet7!$A$4:$A$15</c:f>
              <c:strCache>
                <c:ptCount val="11"/>
                <c:pt idx="0">
                  <c:v>Alex</c:v>
                </c:pt>
                <c:pt idx="1">
                  <c:v>Bill</c:v>
                </c:pt>
                <c:pt idx="2">
                  <c:v>James</c:v>
                </c:pt>
                <c:pt idx="3">
                  <c:v>Matthew</c:v>
                </c:pt>
                <c:pt idx="4">
                  <c:v>Morgan</c:v>
                </c:pt>
                <c:pt idx="5">
                  <c:v>Nick</c:v>
                </c:pt>
                <c:pt idx="6">
                  <c:v>Rachel</c:v>
                </c:pt>
                <c:pt idx="7">
                  <c:v>Richard</c:v>
                </c:pt>
                <c:pt idx="8">
                  <c:v>Smith</c:v>
                </c:pt>
                <c:pt idx="9">
                  <c:v>Susan</c:v>
                </c:pt>
                <c:pt idx="10">
                  <c:v>Thomas</c:v>
                </c:pt>
              </c:strCache>
            </c:strRef>
          </c:cat>
          <c:val>
            <c:numRef>
              <c:f>Sheet7!$B$4:$B$15</c:f>
              <c:numCache>
                <c:formatCode>General</c:formatCode>
                <c:ptCount val="11"/>
                <c:pt idx="0">
                  <c:v>2812.19</c:v>
                </c:pt>
                <c:pt idx="1">
                  <c:v>1749.8700000000001</c:v>
                </c:pt>
                <c:pt idx="2">
                  <c:v>1283.6100000000001</c:v>
                </c:pt>
                <c:pt idx="3">
                  <c:v>3109.44</c:v>
                </c:pt>
                <c:pt idx="4">
                  <c:v>1393.27</c:v>
                </c:pt>
                <c:pt idx="5">
                  <c:v>536.75</c:v>
                </c:pt>
                <c:pt idx="6">
                  <c:v>438.37</c:v>
                </c:pt>
                <c:pt idx="7">
                  <c:v>2357.64</c:v>
                </c:pt>
                <c:pt idx="8">
                  <c:v>1641.43</c:v>
                </c:pt>
                <c:pt idx="9">
                  <c:v>3102.3</c:v>
                </c:pt>
                <c:pt idx="10">
                  <c:v>1203.1100000000001</c:v>
                </c:pt>
              </c:numCache>
            </c:numRef>
          </c:val>
          <c:extLst>
            <c:ext xmlns:c16="http://schemas.microsoft.com/office/drawing/2014/chart" uri="{C3380CC4-5D6E-409C-BE32-E72D297353CC}">
              <c16:uniqueId val="{00000000-BB15-497D-8B28-D664CED00EF9}"/>
            </c:ext>
          </c:extLst>
        </c:ser>
        <c:dLbls>
          <c:showLegendKey val="0"/>
          <c:showVal val="0"/>
          <c:showCatName val="0"/>
          <c:showSerName val="0"/>
          <c:showPercent val="0"/>
          <c:showBubbleSize val="0"/>
        </c:dLbls>
        <c:gapWidth val="182"/>
        <c:axId val="383451952"/>
        <c:axId val="383455232"/>
      </c:barChart>
      <c:catAx>
        <c:axId val="383451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455232"/>
        <c:crosses val="autoZero"/>
        <c:auto val="1"/>
        <c:lblAlgn val="ctr"/>
        <c:lblOffset val="100"/>
        <c:noMultiLvlLbl val="0"/>
      </c:catAx>
      <c:valAx>
        <c:axId val="3834552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451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[Assignemnt-10 - OfficeSupplies.xlsx]Sheet3!PivotTable20</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FIGURE </a:t>
            </a:r>
            <a:r>
              <a:rPr lang="en-US" b="1" smtClean="0"/>
              <a:t>8 : PRICE</a:t>
            </a:r>
            <a:r>
              <a:rPr lang="en-US" b="1" baseline="0" smtClean="0"/>
              <a:t> VARIATIONS</a:t>
            </a:r>
            <a:r>
              <a:rPr lang="en-US" b="1" smtClean="0"/>
              <a:t> OF</a:t>
            </a:r>
            <a:r>
              <a:rPr lang="en-US" b="1" baseline="0" smtClean="0"/>
              <a:t> SUPPLIES ON</a:t>
            </a:r>
            <a:r>
              <a:rPr lang="en-US" b="1" smtClean="0"/>
              <a:t> </a:t>
            </a:r>
            <a:r>
              <a:rPr lang="en-US" b="1"/>
              <a:t>EACH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Sheet3!$B$3</c:f>
              <c:strCache>
                <c:ptCount val="1"/>
                <c:pt idx="0">
                  <c:v>Total</c:v>
                </c:pt>
              </c:strCache>
            </c:strRef>
          </c:tx>
          <c:spPr>
            <a:ln w="28575" cap="rnd">
              <a:solidFill>
                <a:schemeClr val="accent1"/>
              </a:solidFill>
              <a:round/>
            </a:ln>
            <a:effectLst/>
          </c:spPr>
          <c:marker>
            <c:symbol val="none"/>
          </c:marker>
          <c:cat>
            <c:multiLvlStrRef>
              <c:f>Sheet3!$A$4:$A$50</c:f>
              <c:multiLvlStrCache>
                <c:ptCount val="34"/>
                <c:lvl>
                  <c:pt idx="0">
                    <c:v>Binder</c:v>
                  </c:pt>
                  <c:pt idx="1">
                    <c:v>Pencil</c:v>
                  </c:pt>
                  <c:pt idx="2">
                    <c:v>Binder</c:v>
                  </c:pt>
                  <c:pt idx="3">
                    <c:v>Pen</c:v>
                  </c:pt>
                  <c:pt idx="4">
                    <c:v>Pencil</c:v>
                  </c:pt>
                  <c:pt idx="5">
                    <c:v>Binder</c:v>
                  </c:pt>
                  <c:pt idx="6">
                    <c:v>Pen Set</c:v>
                  </c:pt>
                  <c:pt idx="7">
                    <c:v>Pencil</c:v>
                  </c:pt>
                  <c:pt idx="8">
                    <c:v>Binder</c:v>
                  </c:pt>
                  <c:pt idx="9">
                    <c:v>Pen</c:v>
                  </c:pt>
                  <c:pt idx="10">
                    <c:v>Pencil</c:v>
                  </c:pt>
                  <c:pt idx="11">
                    <c:v>Binder</c:v>
                  </c:pt>
                  <c:pt idx="12">
                    <c:v>Pencil</c:v>
                  </c:pt>
                  <c:pt idx="13">
                    <c:v>Binder</c:v>
                  </c:pt>
                  <c:pt idx="14">
                    <c:v>Desk</c:v>
                  </c:pt>
                  <c:pt idx="15">
                    <c:v>Pencil</c:v>
                  </c:pt>
                  <c:pt idx="16">
                    <c:v>Binder</c:v>
                  </c:pt>
                  <c:pt idx="17">
                    <c:v>Pen Set</c:v>
                  </c:pt>
                  <c:pt idx="18">
                    <c:v>Desk</c:v>
                  </c:pt>
                  <c:pt idx="19">
                    <c:v>Pen Set</c:v>
                  </c:pt>
                  <c:pt idx="20">
                    <c:v>Pencil</c:v>
                  </c:pt>
                  <c:pt idx="21">
                    <c:v>Desk</c:v>
                  </c:pt>
                  <c:pt idx="22">
                    <c:v>Pen</c:v>
                  </c:pt>
                  <c:pt idx="23">
                    <c:v>Pen Set</c:v>
                  </c:pt>
                  <c:pt idx="24">
                    <c:v>Pencil</c:v>
                  </c:pt>
                  <c:pt idx="25">
                    <c:v>Binder</c:v>
                  </c:pt>
                  <c:pt idx="26">
                    <c:v>Pen</c:v>
                  </c:pt>
                  <c:pt idx="27">
                    <c:v>Pencil</c:v>
                  </c:pt>
                  <c:pt idx="28">
                    <c:v>Binder</c:v>
                  </c:pt>
                  <c:pt idx="29">
                    <c:v>Pen</c:v>
                  </c:pt>
                  <c:pt idx="30">
                    <c:v>Pen Set</c:v>
                  </c:pt>
                  <c:pt idx="31">
                    <c:v>Binder</c:v>
                  </c:pt>
                  <c:pt idx="32">
                    <c:v>Pen Set</c:v>
                  </c:pt>
                  <c:pt idx="33">
                    <c:v>Pencil</c:v>
                  </c:pt>
                </c:lvl>
                <c:lvl>
                  <c:pt idx="0">
                    <c:v>Jan</c:v>
                  </c:pt>
                  <c:pt idx="2">
                    <c:v>Feb</c:v>
                  </c:pt>
                  <c:pt idx="5">
                    <c:v>Mar</c:v>
                  </c:pt>
                  <c:pt idx="8">
                    <c:v>Apr</c:v>
                  </c:pt>
                  <c:pt idx="11">
                    <c:v>May</c:v>
                  </c:pt>
                  <c:pt idx="13">
                    <c:v>Jun</c:v>
                  </c:pt>
                  <c:pt idx="16">
                    <c:v>Jul</c:v>
                  </c:pt>
                  <c:pt idx="18">
                    <c:v>Aug</c:v>
                  </c:pt>
                  <c:pt idx="21">
                    <c:v>Sep</c:v>
                  </c:pt>
                  <c:pt idx="25">
                    <c:v>Oct</c:v>
                  </c:pt>
                  <c:pt idx="28">
                    <c:v>Nov</c:v>
                  </c:pt>
                  <c:pt idx="31">
                    <c:v>Dec</c:v>
                  </c:pt>
                </c:lvl>
              </c:multiLvlStrCache>
            </c:multiLvlStrRef>
          </c:cat>
          <c:val>
            <c:numRef>
              <c:f>Sheet3!$B$4:$B$50</c:f>
              <c:numCache>
                <c:formatCode>General</c:formatCode>
                <c:ptCount val="34"/>
                <c:pt idx="0">
                  <c:v>28.979999999999997</c:v>
                </c:pt>
                <c:pt idx="1">
                  <c:v>1.99</c:v>
                </c:pt>
                <c:pt idx="2">
                  <c:v>19.990000000000002</c:v>
                </c:pt>
                <c:pt idx="3">
                  <c:v>19.989999999999998</c:v>
                </c:pt>
                <c:pt idx="4">
                  <c:v>4.99</c:v>
                </c:pt>
                <c:pt idx="5">
                  <c:v>19.989999999999998</c:v>
                </c:pt>
                <c:pt idx="6">
                  <c:v>4.99</c:v>
                </c:pt>
                <c:pt idx="7">
                  <c:v>2.99</c:v>
                </c:pt>
                <c:pt idx="8">
                  <c:v>4.99</c:v>
                </c:pt>
                <c:pt idx="9">
                  <c:v>4.99</c:v>
                </c:pt>
                <c:pt idx="10">
                  <c:v>3.98</c:v>
                </c:pt>
                <c:pt idx="11">
                  <c:v>8.99</c:v>
                </c:pt>
                <c:pt idx="12">
                  <c:v>8.27</c:v>
                </c:pt>
                <c:pt idx="13">
                  <c:v>8.99</c:v>
                </c:pt>
                <c:pt idx="14">
                  <c:v>125</c:v>
                </c:pt>
                <c:pt idx="15">
                  <c:v>4.99</c:v>
                </c:pt>
                <c:pt idx="16">
                  <c:v>21.979999999999997</c:v>
                </c:pt>
                <c:pt idx="17">
                  <c:v>17.48</c:v>
                </c:pt>
                <c:pt idx="18">
                  <c:v>275</c:v>
                </c:pt>
                <c:pt idx="19">
                  <c:v>23.95</c:v>
                </c:pt>
                <c:pt idx="20">
                  <c:v>4.99</c:v>
                </c:pt>
                <c:pt idx="21">
                  <c:v>125</c:v>
                </c:pt>
                <c:pt idx="22">
                  <c:v>1.99</c:v>
                </c:pt>
                <c:pt idx="23">
                  <c:v>15.99</c:v>
                </c:pt>
                <c:pt idx="24">
                  <c:v>1.29</c:v>
                </c:pt>
                <c:pt idx="25">
                  <c:v>28.979999999999997</c:v>
                </c:pt>
                <c:pt idx="26">
                  <c:v>8.99</c:v>
                </c:pt>
                <c:pt idx="27">
                  <c:v>1.29</c:v>
                </c:pt>
                <c:pt idx="28">
                  <c:v>4.99</c:v>
                </c:pt>
                <c:pt idx="29">
                  <c:v>19.989999999999998</c:v>
                </c:pt>
                <c:pt idx="30">
                  <c:v>4.99</c:v>
                </c:pt>
                <c:pt idx="31">
                  <c:v>24.979999999999997</c:v>
                </c:pt>
                <c:pt idx="32">
                  <c:v>15.99</c:v>
                </c:pt>
                <c:pt idx="33">
                  <c:v>1.29</c:v>
                </c:pt>
              </c:numCache>
            </c:numRef>
          </c:val>
          <c:smooth val="0"/>
          <c:extLst>
            <c:ext xmlns:c16="http://schemas.microsoft.com/office/drawing/2014/chart" uri="{C3380CC4-5D6E-409C-BE32-E72D297353CC}">
              <c16:uniqueId val="{00000000-040B-43EA-814B-F4044A9A67C8}"/>
            </c:ext>
          </c:extLst>
        </c:ser>
        <c:dLbls>
          <c:showLegendKey val="0"/>
          <c:showVal val="0"/>
          <c:showCatName val="0"/>
          <c:showSerName val="0"/>
          <c:showPercent val="0"/>
          <c:showBubbleSize val="0"/>
        </c:dLbls>
        <c:smooth val="0"/>
        <c:axId val="414900264"/>
        <c:axId val="414895672"/>
      </c:lineChart>
      <c:catAx>
        <c:axId val="414900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95672"/>
        <c:crosses val="autoZero"/>
        <c:auto val="1"/>
        <c:lblAlgn val="ctr"/>
        <c:lblOffset val="100"/>
        <c:noMultiLvlLbl val="0"/>
      </c:catAx>
      <c:valAx>
        <c:axId val="4148956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900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[Assignemnt-10 - OfficeSupplies.xlsx]Sheet5!PivotTable2</c:name>
    <c:fmtId val="3"/>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Sheet5!$B$3</c:f>
              <c:strCache>
                <c:ptCount val="1"/>
                <c:pt idx="0">
                  <c:v>Total</c:v>
                </c:pt>
              </c:strCache>
            </c:strRef>
          </c:tx>
          <c:spPr>
            <a:solidFill>
              <a:srgbClr val="00B0F0"/>
            </a:solidFill>
            <a:ln>
              <a:noFill/>
            </a:ln>
            <a:effectLst/>
          </c:spPr>
          <c:invertIfNegative val="0"/>
          <c:dPt>
            <c:idx val="1"/>
            <c:invertIfNegative val="0"/>
            <c:bubble3D val="0"/>
            <c:spPr>
              <a:solidFill>
                <a:schemeClr val="tx2">
                  <a:lumMod val="75000"/>
                </a:schemeClr>
              </a:solidFill>
              <a:ln>
                <a:noFill/>
              </a:ln>
              <a:effectLst/>
            </c:spPr>
            <c:extLst>
              <c:ext xmlns:c16="http://schemas.microsoft.com/office/drawing/2014/chart" uri="{C3380CC4-5D6E-409C-BE32-E72D297353CC}">
                <c16:uniqueId val="{00000001-3E94-4660-8E1B-20B4F81BA425}"/>
              </c:ext>
            </c:extLst>
          </c:dPt>
          <c:dPt>
            <c:idx val="7"/>
            <c:invertIfNegative val="0"/>
            <c:bubble3D val="0"/>
            <c:spPr>
              <a:solidFill>
                <a:srgbClr val="00B0F0"/>
              </a:solidFill>
              <a:ln>
                <a:noFill/>
              </a:ln>
              <a:effectLst/>
            </c:spPr>
            <c:extLst>
              <c:ext xmlns:c16="http://schemas.microsoft.com/office/drawing/2014/chart" uri="{C3380CC4-5D6E-409C-BE32-E72D297353CC}">
                <c16:uniqueId val="{00000002-3E94-4660-8E1B-20B4F81BA425}"/>
              </c:ext>
            </c:extLst>
          </c:dPt>
          <c:dPt>
            <c:idx val="11"/>
            <c:invertIfNegative val="0"/>
            <c:bubble3D val="0"/>
            <c:spPr>
              <a:solidFill>
                <a:srgbClr val="00B0F0"/>
              </a:solidFill>
              <a:ln>
                <a:noFill/>
              </a:ln>
              <a:effectLst/>
            </c:spPr>
            <c:extLst>
              <c:ext xmlns:c16="http://schemas.microsoft.com/office/drawing/2014/chart" uri="{C3380CC4-5D6E-409C-BE32-E72D297353CC}">
                <c16:uniqueId val="{0000000D-3E94-4660-8E1B-20B4F81BA425}"/>
              </c:ext>
            </c:extLst>
          </c:dPt>
          <c:dPt>
            <c:idx val="12"/>
            <c:invertIfNegative val="0"/>
            <c:bubble3D val="0"/>
            <c:spPr>
              <a:solidFill>
                <a:schemeClr val="tx2">
                  <a:lumMod val="75000"/>
                </a:schemeClr>
              </a:solidFill>
              <a:ln>
                <a:noFill/>
              </a:ln>
              <a:effectLst/>
            </c:spPr>
            <c:extLst>
              <c:ext xmlns:c16="http://schemas.microsoft.com/office/drawing/2014/chart" uri="{C3380CC4-5D6E-409C-BE32-E72D297353CC}">
                <c16:uniqueId val="{0000000C-3E94-4660-8E1B-20B4F81BA425}"/>
              </c:ext>
            </c:extLst>
          </c:dPt>
          <c:dPt>
            <c:idx val="15"/>
            <c:invertIfNegative val="0"/>
            <c:bubble3D val="0"/>
            <c:spPr>
              <a:solidFill>
                <a:srgbClr val="00B0F0"/>
              </a:solidFill>
              <a:ln>
                <a:noFill/>
              </a:ln>
              <a:effectLst/>
            </c:spPr>
            <c:extLst>
              <c:ext xmlns:c16="http://schemas.microsoft.com/office/drawing/2014/chart" uri="{C3380CC4-5D6E-409C-BE32-E72D297353CC}">
                <c16:uniqueId val="{0000000F-3E94-4660-8E1B-20B4F81BA425}"/>
              </c:ext>
            </c:extLst>
          </c:dPt>
          <c:dPt>
            <c:idx val="16"/>
            <c:invertIfNegative val="0"/>
            <c:bubble3D val="0"/>
            <c:spPr>
              <a:solidFill>
                <a:schemeClr val="tx2">
                  <a:lumMod val="75000"/>
                </a:schemeClr>
              </a:solidFill>
              <a:ln>
                <a:noFill/>
              </a:ln>
              <a:effectLst/>
            </c:spPr>
            <c:extLst>
              <c:ext xmlns:c16="http://schemas.microsoft.com/office/drawing/2014/chart" uri="{C3380CC4-5D6E-409C-BE32-E72D297353CC}">
                <c16:uniqueId val="{0000000E-3E94-4660-8E1B-20B4F81BA425}"/>
              </c:ext>
            </c:extLst>
          </c:dPt>
          <c:dPt>
            <c:idx val="20"/>
            <c:invertIfNegative val="0"/>
            <c:bubble3D val="0"/>
            <c:spPr>
              <a:solidFill>
                <a:schemeClr val="tx2">
                  <a:lumMod val="75000"/>
                </a:schemeClr>
              </a:solidFill>
              <a:ln>
                <a:noFill/>
              </a:ln>
              <a:effectLst/>
            </c:spPr>
            <c:extLst>
              <c:ext xmlns:c16="http://schemas.microsoft.com/office/drawing/2014/chart" uri="{C3380CC4-5D6E-409C-BE32-E72D297353CC}">
                <c16:uniqueId val="{00000010-3E94-4660-8E1B-20B4F81BA425}"/>
              </c:ext>
            </c:extLst>
          </c:dPt>
          <c:dPt>
            <c:idx val="22"/>
            <c:invertIfNegative val="0"/>
            <c:bubble3D val="0"/>
            <c:spPr>
              <a:solidFill>
                <a:srgbClr val="00B0F0"/>
              </a:solidFill>
              <a:ln>
                <a:noFill/>
              </a:ln>
              <a:effectLst/>
            </c:spPr>
            <c:extLst>
              <c:ext xmlns:c16="http://schemas.microsoft.com/office/drawing/2014/chart" uri="{C3380CC4-5D6E-409C-BE32-E72D297353CC}">
                <c16:uniqueId val="{00000011-3E94-4660-8E1B-20B4F81BA425}"/>
              </c:ext>
            </c:extLst>
          </c:dPt>
          <c:dPt>
            <c:idx val="28"/>
            <c:invertIfNegative val="0"/>
            <c:bubble3D val="0"/>
            <c:spPr>
              <a:solidFill>
                <a:schemeClr val="tx2">
                  <a:lumMod val="75000"/>
                </a:schemeClr>
              </a:solidFill>
              <a:ln>
                <a:noFill/>
              </a:ln>
              <a:effectLst/>
            </c:spPr>
            <c:extLst>
              <c:ext xmlns:c16="http://schemas.microsoft.com/office/drawing/2014/chart" uri="{C3380CC4-5D6E-409C-BE32-E72D297353CC}">
                <c16:uniqueId val="{00000012-3E94-4660-8E1B-20B4F81BA425}"/>
              </c:ext>
            </c:extLst>
          </c:dPt>
          <c:dPt>
            <c:idx val="29"/>
            <c:invertIfNegative val="0"/>
            <c:bubble3D val="0"/>
            <c:spPr>
              <a:solidFill>
                <a:srgbClr val="00B0F0"/>
              </a:solidFill>
              <a:ln>
                <a:noFill/>
              </a:ln>
              <a:effectLst/>
            </c:spPr>
            <c:extLst>
              <c:ext xmlns:c16="http://schemas.microsoft.com/office/drawing/2014/chart" uri="{C3380CC4-5D6E-409C-BE32-E72D297353CC}">
                <c16:uniqueId val="{00000013-3E94-4660-8E1B-20B4F81BA425}"/>
              </c:ext>
            </c:extLst>
          </c:dPt>
          <c:cat>
            <c:multiLvlStrRef>
              <c:f>Sheet5!$A$4:$A$41</c:f>
              <c:multiLvlStrCache>
                <c:ptCount val="32"/>
                <c:lvl>
                  <c:pt idx="0">
                    <c:v>Alex</c:v>
                  </c:pt>
                  <c:pt idx="1">
                    <c:v>Bill</c:v>
                  </c:pt>
                  <c:pt idx="2">
                    <c:v>James</c:v>
                  </c:pt>
                  <c:pt idx="3">
                    <c:v>Matthew</c:v>
                  </c:pt>
                  <c:pt idx="4">
                    <c:v>Morgan</c:v>
                  </c:pt>
                  <c:pt idx="5">
                    <c:v>Nick</c:v>
                  </c:pt>
                  <c:pt idx="6">
                    <c:v>Rachel</c:v>
                  </c:pt>
                  <c:pt idx="7">
                    <c:v>Richard</c:v>
                  </c:pt>
                  <c:pt idx="8">
                    <c:v>Smith</c:v>
                  </c:pt>
                  <c:pt idx="9">
                    <c:v>Susan</c:v>
                  </c:pt>
                  <c:pt idx="10">
                    <c:v>Thomas</c:v>
                  </c:pt>
                  <c:pt idx="11">
                    <c:v>James</c:v>
                  </c:pt>
                  <c:pt idx="12">
                    <c:v>Matthew</c:v>
                  </c:pt>
                  <c:pt idx="13">
                    <c:v>Smith</c:v>
                  </c:pt>
                  <c:pt idx="14">
                    <c:v>Bill</c:v>
                  </c:pt>
                  <c:pt idx="15">
                    <c:v>James</c:v>
                  </c:pt>
                  <c:pt idx="16">
                    <c:v>Nick</c:v>
                  </c:pt>
                  <c:pt idx="17">
                    <c:v>Richard</c:v>
                  </c:pt>
                  <c:pt idx="18">
                    <c:v>Susan</c:v>
                  </c:pt>
                  <c:pt idx="19">
                    <c:v>Alex</c:v>
                  </c:pt>
                  <c:pt idx="20">
                    <c:v>Matthew</c:v>
                  </c:pt>
                  <c:pt idx="21">
                    <c:v>Morgan</c:v>
                  </c:pt>
                  <c:pt idx="22">
                    <c:v>Richard</c:v>
                  </c:pt>
                  <c:pt idx="23">
                    <c:v>Susan</c:v>
                  </c:pt>
                  <c:pt idx="24">
                    <c:v>Alex</c:v>
                  </c:pt>
                  <c:pt idx="25">
                    <c:v>Bill</c:v>
                  </c:pt>
                  <c:pt idx="26">
                    <c:v>James</c:v>
                  </c:pt>
                  <c:pt idx="27">
                    <c:v>Morgan</c:v>
                  </c:pt>
                  <c:pt idx="28">
                    <c:v>Rachel</c:v>
                  </c:pt>
                  <c:pt idx="29">
                    <c:v>Richard</c:v>
                  </c:pt>
                  <c:pt idx="30">
                    <c:v>Smith</c:v>
                  </c:pt>
                  <c:pt idx="31">
                    <c:v>Thomas</c:v>
                  </c:pt>
                </c:lvl>
                <c:lvl>
                  <c:pt idx="0">
                    <c:v>Binder</c:v>
                  </c:pt>
                  <c:pt idx="11">
                    <c:v>Desk</c:v>
                  </c:pt>
                  <c:pt idx="14">
                    <c:v>Pen</c:v>
                  </c:pt>
                  <c:pt idx="19">
                    <c:v>Pen Set</c:v>
                  </c:pt>
                  <c:pt idx="24">
                    <c:v>Pencil</c:v>
                  </c:pt>
                </c:lvl>
              </c:multiLvlStrCache>
            </c:multiLvlStrRef>
          </c:cat>
          <c:val>
            <c:numRef>
              <c:f>Sheet5!$B$4:$B$41</c:f>
              <c:numCache>
                <c:formatCode>General</c:formatCode>
                <c:ptCount val="32"/>
                <c:pt idx="0">
                  <c:v>105</c:v>
                </c:pt>
                <c:pt idx="1">
                  <c:v>126</c:v>
                </c:pt>
                <c:pt idx="2">
                  <c:v>7</c:v>
                </c:pt>
                <c:pt idx="3">
                  <c:v>50</c:v>
                </c:pt>
                <c:pt idx="4">
                  <c:v>28</c:v>
                </c:pt>
                <c:pt idx="5">
                  <c:v>29</c:v>
                </c:pt>
                <c:pt idx="6">
                  <c:v>28</c:v>
                </c:pt>
                <c:pt idx="7">
                  <c:v>124</c:v>
                </c:pt>
                <c:pt idx="8">
                  <c:v>87</c:v>
                </c:pt>
                <c:pt idx="9">
                  <c:v>81</c:v>
                </c:pt>
                <c:pt idx="10">
                  <c:v>57</c:v>
                </c:pt>
                <c:pt idx="11">
                  <c:v>3</c:v>
                </c:pt>
                <c:pt idx="12">
                  <c:v>5</c:v>
                </c:pt>
                <c:pt idx="13">
                  <c:v>2</c:v>
                </c:pt>
                <c:pt idx="14">
                  <c:v>27</c:v>
                </c:pt>
                <c:pt idx="15">
                  <c:v>76</c:v>
                </c:pt>
                <c:pt idx="16">
                  <c:v>96</c:v>
                </c:pt>
                <c:pt idx="17">
                  <c:v>64</c:v>
                </c:pt>
                <c:pt idx="18">
                  <c:v>15</c:v>
                </c:pt>
                <c:pt idx="19">
                  <c:v>50</c:v>
                </c:pt>
                <c:pt idx="20">
                  <c:v>138</c:v>
                </c:pt>
                <c:pt idx="21">
                  <c:v>55</c:v>
                </c:pt>
                <c:pt idx="22">
                  <c:v>78</c:v>
                </c:pt>
                <c:pt idx="23">
                  <c:v>74</c:v>
                </c:pt>
                <c:pt idx="24">
                  <c:v>126</c:v>
                </c:pt>
                <c:pt idx="25">
                  <c:v>60</c:v>
                </c:pt>
                <c:pt idx="26">
                  <c:v>56</c:v>
                </c:pt>
                <c:pt idx="27">
                  <c:v>90</c:v>
                </c:pt>
                <c:pt idx="28">
                  <c:v>155</c:v>
                </c:pt>
                <c:pt idx="29">
                  <c:v>130</c:v>
                </c:pt>
                <c:pt idx="30">
                  <c:v>67</c:v>
                </c:pt>
                <c:pt idx="31">
                  <c:v>32</c:v>
                </c:pt>
              </c:numCache>
            </c:numRef>
          </c:val>
          <c:extLst>
            <c:ext xmlns:c16="http://schemas.microsoft.com/office/drawing/2014/chart" uri="{C3380CC4-5D6E-409C-BE32-E72D297353CC}">
              <c16:uniqueId val="{00000000-3E94-4660-8E1B-20B4F81BA425}"/>
            </c:ext>
          </c:extLst>
        </c:ser>
        <c:dLbls>
          <c:showLegendKey val="0"/>
          <c:showVal val="0"/>
          <c:showCatName val="0"/>
          <c:showSerName val="0"/>
          <c:showPercent val="0"/>
          <c:showBubbleSize val="0"/>
        </c:dLbls>
        <c:gapWidth val="219"/>
        <c:overlap val="-27"/>
        <c:axId val="251098776"/>
        <c:axId val="326100872"/>
      </c:barChart>
      <c:catAx>
        <c:axId val="251098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100872"/>
        <c:crosses val="autoZero"/>
        <c:auto val="1"/>
        <c:lblAlgn val="ctr"/>
        <c:lblOffset val="100"/>
        <c:noMultiLvlLbl val="0"/>
      </c:catAx>
      <c:valAx>
        <c:axId val="326100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098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jpg"/></Relationships>
</file>

<file path=ppt/drawings/drawing1.xml><?xml version="1.0" encoding="utf-8"?>
<c:userShapes xmlns:c="http://schemas.openxmlformats.org/drawingml/2006/chart">
  <cdr:relSizeAnchor xmlns:cdr="http://schemas.openxmlformats.org/drawingml/2006/chartDrawing">
    <cdr:from>
      <cdr:x>0.10409</cdr:x>
      <cdr:y>0.36806</cdr:y>
    </cdr:from>
    <cdr:to>
      <cdr:x>0.2342</cdr:x>
      <cdr:y>0.70833</cdr:y>
    </cdr:to>
    <cdr:pic>
      <cdr:nvPicPr>
        <cdr:cNvPr id="2" name="Picture 1"/>
        <cdr:cNvPicPr>
          <a:picLocks xmlns:a="http://schemas.openxmlformats.org/drawingml/2006/main" noChangeAspect="1"/>
        </cdr:cNvPicPr>
      </cdr:nvPicPr>
      <cdr:blipFill rotWithShape="1">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t="24869" b="23280"/>
        <a:stretch xmlns:a="http://schemas.openxmlformats.org/drawingml/2006/main"/>
      </cdr:blipFill>
      <cdr:spPr>
        <a:xfrm xmlns:a="http://schemas.openxmlformats.org/drawingml/2006/main">
          <a:off x="533399" y="1009650"/>
          <a:ext cx="666751" cy="93345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16BEB-79F2-4C0A-8D5D-0DBF5ED5802E}" type="datetimeFigureOut">
              <a:rPr lang="en-US" smtClean="0"/>
              <a:t>8/3/2019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866CC-A6FC-49D6-BA7E-67B7990E391B}" type="slidenum">
              <a:rPr lang="en-US" smtClean="0"/>
              <a:t>‹#›</a:t>
            </a:fld>
            <a:endParaRPr lang="en-US"/>
          </a:p>
        </p:txBody>
      </p:sp>
    </p:spTree>
    <p:extLst>
      <p:ext uri="{BB962C8B-B14F-4D97-AF65-F5344CB8AC3E}">
        <p14:creationId xmlns:p14="http://schemas.microsoft.com/office/powerpoint/2010/main" val="1648956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1635477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40935" y="1655520"/>
            <a:ext cx="3359510"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488229" y="3487980"/>
            <a:ext cx="3512215" cy="1221640"/>
          </a:xfrm>
        </p:spPr>
        <p:txBody>
          <a:bodyPr>
            <a:normAutofit/>
          </a:bodyPr>
          <a:lstStyle>
            <a:lvl1pPr marL="0" indent="0" algn="r">
              <a:buNone/>
              <a:defRPr sz="2800" b="0" i="0">
                <a:solidFill>
                  <a:srgbClr val="FF8FD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E1365877-4628-48FD-AB8F-8E876BAF6A4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79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739290"/>
            <a:ext cx="6260905" cy="572644"/>
          </a:xfrm>
        </p:spPr>
        <p:txBody>
          <a:bodyPr>
            <a:normAutofit/>
          </a:bodyPr>
          <a:lstStyle>
            <a:lvl1pPr algn="l">
              <a:defRPr sz="3600">
                <a:solidFill>
                  <a:srgbClr val="FF8FD7"/>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502815"/>
            <a:ext cx="6260905" cy="335835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F0453B68-C963-4C37-B463-A7F17919596C}"/>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OFFICE SUPPLIES</a:t>
            </a:r>
            <a:endParaRPr lang="en-US"/>
          </a:p>
        </p:txBody>
      </p:sp>
      <p:sp>
        <p:nvSpPr>
          <p:cNvPr id="3" name="Subtitle 2"/>
          <p:cNvSpPr>
            <a:spLocks noGrp="1"/>
          </p:cNvSpPr>
          <p:nvPr>
            <p:ph type="subTitle" idx="1"/>
          </p:nvPr>
        </p:nvSpPr>
        <p:spPr/>
        <p:txBody>
          <a:bodyPr/>
          <a:lstStyle/>
          <a:p>
            <a:r>
              <a:rPr lang="en-US" smtClean="0"/>
              <a:t>-JANANI.R</a:t>
            </a:r>
            <a:endParaRPr lang="en-US"/>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PRICE VARIATIONS PER MONTH</a:t>
            </a:r>
            <a:endParaRPr lang="en-US"/>
          </a:p>
        </p:txBody>
      </p:sp>
      <p:sp>
        <p:nvSpPr>
          <p:cNvPr id="3" name="Content Placeholder 2"/>
          <p:cNvSpPr>
            <a:spLocks noGrp="1"/>
          </p:cNvSpPr>
          <p:nvPr>
            <p:ph idx="1"/>
          </p:nvPr>
        </p:nvSpPr>
        <p:spPr/>
        <p:txBody>
          <a:bodyPr/>
          <a:lstStyle/>
          <a:p>
            <a:r>
              <a:rPr lang="en-US" dirty="0" smtClean="0"/>
              <a:t>Price variations of supplies in each month denotes that  the cost of Desk is usually higher than other office supplies.</a:t>
            </a:r>
          </a:p>
          <a:p>
            <a:r>
              <a:rPr lang="en-US" dirty="0" smtClean="0"/>
              <a:t>Sales price is higher in August month and  so does the Desk price(275) in that month.</a:t>
            </a:r>
            <a:endParaRPr lang="en-US" dirty="0"/>
          </a:p>
        </p:txBody>
      </p:sp>
    </p:spTree>
    <p:extLst>
      <p:ext uri="{BB962C8B-B14F-4D97-AF65-F5344CB8AC3E}">
        <p14:creationId xmlns:p14="http://schemas.microsoft.com/office/powerpoint/2010/main" val="640102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REPRESENTATIVES AND ITEMS</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3707821"/>
              </p:ext>
            </p:extLst>
          </p:nvPr>
        </p:nvGraphicFramePr>
        <p:xfrm>
          <a:off x="449263" y="1503363"/>
          <a:ext cx="8245772" cy="3206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946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8198464"/>
              </p:ext>
            </p:extLst>
          </p:nvPr>
        </p:nvGraphicFramePr>
        <p:xfrm>
          <a:off x="601670" y="1502816"/>
          <a:ext cx="1221639" cy="3140048"/>
        </p:xfrm>
        <a:graphic>
          <a:graphicData uri="http://schemas.openxmlformats.org/drawingml/2006/table">
            <a:tbl>
              <a:tblPr>
                <a:tableStyleId>{5C22544A-7EE6-4342-B048-85BDC9FD1C3A}</a:tableStyleId>
              </a:tblPr>
              <a:tblGrid>
                <a:gridCol w="1221639">
                  <a:extLst>
                    <a:ext uri="{9D8B030D-6E8A-4147-A177-3AD203B41FA5}">
                      <a16:colId xmlns:a16="http://schemas.microsoft.com/office/drawing/2014/main" val="3633442773"/>
                    </a:ext>
                  </a:extLst>
                </a:gridCol>
              </a:tblGrid>
              <a:tr h="196253">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9165674"/>
                  </a:ext>
                </a:extLst>
              </a:tr>
              <a:tr h="196253">
                <a:tc>
                  <a:txBody>
                    <a:bodyPr/>
                    <a:lstStyle/>
                    <a:p>
                      <a:pPr algn="l" fontAlgn="b"/>
                      <a:r>
                        <a:rPr lang="en-US" sz="1100" b="1" u="none" strike="noStrike">
                          <a:effectLst/>
                        </a:rPr>
                        <a:t>Central</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4041614"/>
                  </a:ext>
                </a:extLst>
              </a:tr>
              <a:tr h="196253">
                <a:tc>
                  <a:txBody>
                    <a:bodyPr/>
                    <a:lstStyle/>
                    <a:p>
                      <a:pPr algn="l" fontAlgn="b"/>
                      <a:r>
                        <a:rPr lang="en-US" sz="1100" u="none" strike="noStrike">
                          <a:effectLst/>
                        </a:rPr>
                        <a:t>Alex</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2803815559"/>
                  </a:ext>
                </a:extLst>
              </a:tr>
              <a:tr h="196253">
                <a:tc>
                  <a:txBody>
                    <a:bodyPr/>
                    <a:lstStyle/>
                    <a:p>
                      <a:pPr algn="l" fontAlgn="b"/>
                      <a:r>
                        <a:rPr lang="en-US" sz="1100" u="none" strike="noStrike">
                          <a:effectLst/>
                        </a:rPr>
                        <a:t>Bill</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256624738"/>
                  </a:ext>
                </a:extLst>
              </a:tr>
              <a:tr h="196253">
                <a:tc>
                  <a:txBody>
                    <a:bodyPr/>
                    <a:lstStyle/>
                    <a:p>
                      <a:pPr algn="l" fontAlgn="b"/>
                      <a:r>
                        <a:rPr lang="en-US" sz="1100" u="none" strike="noStrike">
                          <a:effectLst/>
                        </a:rPr>
                        <a:t>Matthew</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3074410913"/>
                  </a:ext>
                </a:extLst>
              </a:tr>
              <a:tr h="196253">
                <a:tc>
                  <a:txBody>
                    <a:bodyPr/>
                    <a:lstStyle/>
                    <a:p>
                      <a:pPr algn="l" fontAlgn="b"/>
                      <a:r>
                        <a:rPr lang="en-US" sz="1100" u="none" strike="noStrike">
                          <a:effectLst/>
                        </a:rPr>
                        <a:t>Morgan</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1627761609"/>
                  </a:ext>
                </a:extLst>
              </a:tr>
              <a:tr h="196253">
                <a:tc>
                  <a:txBody>
                    <a:bodyPr/>
                    <a:lstStyle/>
                    <a:p>
                      <a:pPr algn="l" fontAlgn="b"/>
                      <a:r>
                        <a:rPr lang="en-US" sz="1100" u="none" strike="noStrike">
                          <a:effectLst/>
                        </a:rPr>
                        <a:t>Rachel</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1759863333"/>
                  </a:ext>
                </a:extLst>
              </a:tr>
              <a:tr h="196253">
                <a:tc>
                  <a:txBody>
                    <a:bodyPr/>
                    <a:lstStyle/>
                    <a:p>
                      <a:pPr algn="l" fontAlgn="b"/>
                      <a:r>
                        <a:rPr lang="en-US" sz="1100" u="none" strike="noStrike">
                          <a:effectLst/>
                        </a:rPr>
                        <a:t>Smith</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795508791"/>
                  </a:ext>
                </a:extLst>
              </a:tr>
              <a:tr h="196253">
                <a:tc>
                  <a:txBody>
                    <a:bodyPr/>
                    <a:lstStyle/>
                    <a:p>
                      <a:pPr algn="l" fontAlgn="b"/>
                      <a:r>
                        <a:rPr lang="en-US" sz="1100" b="1" u="none" strike="noStrike">
                          <a:effectLst/>
                        </a:rPr>
                        <a:t>East</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5499991"/>
                  </a:ext>
                </a:extLst>
              </a:tr>
              <a:tr h="196253">
                <a:tc>
                  <a:txBody>
                    <a:bodyPr/>
                    <a:lstStyle/>
                    <a:p>
                      <a:pPr algn="l" fontAlgn="b"/>
                      <a:r>
                        <a:rPr lang="en-US" sz="1100" u="none" strike="noStrike">
                          <a:effectLst/>
                        </a:rPr>
                        <a:t>Nick</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683344557"/>
                  </a:ext>
                </a:extLst>
              </a:tr>
              <a:tr h="196253">
                <a:tc>
                  <a:txBody>
                    <a:bodyPr/>
                    <a:lstStyle/>
                    <a:p>
                      <a:pPr algn="l" fontAlgn="b"/>
                      <a:r>
                        <a:rPr lang="en-US" sz="1100" u="none" strike="noStrike">
                          <a:effectLst/>
                        </a:rPr>
                        <a:t>Richard</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3196904122"/>
                  </a:ext>
                </a:extLst>
              </a:tr>
              <a:tr h="196253">
                <a:tc>
                  <a:txBody>
                    <a:bodyPr/>
                    <a:lstStyle/>
                    <a:p>
                      <a:pPr algn="l" fontAlgn="b"/>
                      <a:r>
                        <a:rPr lang="en-US" sz="1100" u="none" strike="noStrike">
                          <a:effectLst/>
                        </a:rPr>
                        <a:t>Susan</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1162221582"/>
                  </a:ext>
                </a:extLst>
              </a:tr>
              <a:tr h="196253">
                <a:tc>
                  <a:txBody>
                    <a:bodyPr/>
                    <a:lstStyle/>
                    <a:p>
                      <a:pPr algn="l" fontAlgn="b"/>
                      <a:r>
                        <a:rPr lang="en-US" sz="1100" b="1" u="none" strike="noStrike">
                          <a:effectLst/>
                        </a:rPr>
                        <a:t>West</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373002"/>
                  </a:ext>
                </a:extLst>
              </a:tr>
              <a:tr h="196253">
                <a:tc>
                  <a:txBody>
                    <a:bodyPr/>
                    <a:lstStyle/>
                    <a:p>
                      <a:pPr algn="l" fontAlgn="b"/>
                      <a:r>
                        <a:rPr lang="en-US" sz="1100" u="none" strike="noStrike">
                          <a:effectLst/>
                        </a:rPr>
                        <a:t>James</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717104150"/>
                  </a:ext>
                </a:extLst>
              </a:tr>
              <a:tr h="196253">
                <a:tc>
                  <a:txBody>
                    <a:bodyPr/>
                    <a:lstStyle/>
                    <a:p>
                      <a:pPr algn="l" fontAlgn="b"/>
                      <a:r>
                        <a:rPr lang="en-US" sz="1100" u="none" strike="noStrike">
                          <a:effectLst/>
                        </a:rPr>
                        <a:t>Thomas</a:t>
                      </a:r>
                      <a:endParaRPr lang="en-US" sz="1100" b="0" i="0" u="none" strike="noStrike">
                        <a:solidFill>
                          <a:srgbClr val="000000"/>
                        </a:solidFill>
                        <a:effectLst/>
                        <a:latin typeface="Calibri" panose="020F0502020204030204" pitchFamily="34" charset="0"/>
                      </a:endParaRPr>
                    </a:p>
                  </a:txBody>
                  <a:tcPr marL="85725" marR="9525" marT="9525" marB="0" anchor="b"/>
                </a:tc>
                <a:extLst>
                  <a:ext uri="{0D108BD9-81ED-4DB2-BD59-A6C34878D82A}">
                    <a16:rowId xmlns:a16="http://schemas.microsoft.com/office/drawing/2014/main" val="159423674"/>
                  </a:ext>
                </a:extLst>
              </a:tr>
              <a:tr h="196253">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9573530"/>
                  </a:ext>
                </a:extLst>
              </a:tr>
            </a:tbl>
          </a:graphicData>
        </a:graphic>
      </p:graphicFrame>
      <p:sp>
        <p:nvSpPr>
          <p:cNvPr id="6" name="TextBox 5"/>
          <p:cNvSpPr txBox="1"/>
          <p:nvPr/>
        </p:nvSpPr>
        <p:spPr>
          <a:xfrm>
            <a:off x="2128720" y="1502816"/>
            <a:ext cx="6260905" cy="3139321"/>
          </a:xfrm>
          <a:prstGeom prst="rect">
            <a:avLst/>
          </a:prstGeom>
          <a:noFill/>
        </p:spPr>
        <p:txBody>
          <a:bodyPr wrap="square" rtlCol="0">
            <a:spAutoFit/>
          </a:bodyPr>
          <a:lstStyle/>
          <a:p>
            <a:pPr marL="285750" indent="-285750">
              <a:buFont typeface="Wingdings" panose="05000000000000000000" pitchFamily="2" charset="2"/>
              <a:buChar char="Ø"/>
            </a:pPr>
            <a:r>
              <a:rPr lang="en-US" smtClean="0"/>
              <a:t>Representatives who have sold the most in each of the region</a:t>
            </a:r>
          </a:p>
          <a:p>
            <a:pPr marL="742950" lvl="1" indent="-285750">
              <a:buFont typeface="Arial" panose="020B0604020202020204" pitchFamily="34" charset="0"/>
              <a:buChar char="•"/>
            </a:pPr>
            <a:r>
              <a:rPr lang="en-US" smtClean="0"/>
              <a:t>BILL – Binder</a:t>
            </a:r>
          </a:p>
          <a:p>
            <a:pPr marL="742950" lvl="1" indent="-285750">
              <a:buFont typeface="Arial" panose="020B0604020202020204" pitchFamily="34" charset="0"/>
              <a:buChar char="•"/>
            </a:pPr>
            <a:r>
              <a:rPr lang="en-US" smtClean="0"/>
              <a:t>MATTHEW- Desk</a:t>
            </a:r>
          </a:p>
          <a:p>
            <a:pPr marL="742950" lvl="1" indent="-285750">
              <a:buFont typeface="Arial" panose="020B0604020202020204" pitchFamily="34" charset="0"/>
              <a:buChar char="•"/>
            </a:pPr>
            <a:r>
              <a:rPr lang="en-US" smtClean="0"/>
              <a:t>NICK - Pen</a:t>
            </a:r>
          </a:p>
          <a:p>
            <a:pPr marL="742950" lvl="1" indent="-285750">
              <a:buFont typeface="Arial" panose="020B0604020202020204" pitchFamily="34" charset="0"/>
              <a:buChar char="•"/>
            </a:pPr>
            <a:r>
              <a:rPr lang="en-US" smtClean="0"/>
              <a:t>MATTHEW – Pen set</a:t>
            </a:r>
          </a:p>
          <a:p>
            <a:pPr marL="742950" lvl="1" indent="-285750">
              <a:buFont typeface="Arial" panose="020B0604020202020204" pitchFamily="34" charset="0"/>
              <a:buChar char="•"/>
            </a:pPr>
            <a:r>
              <a:rPr lang="en-US" smtClean="0"/>
              <a:t>RACHEL – Pencil</a:t>
            </a:r>
          </a:p>
          <a:p>
            <a:pPr marL="742950" lvl="1" indent="-285750">
              <a:buFont typeface="Arial" panose="020B0604020202020204" pitchFamily="34" charset="0"/>
              <a:buChar char="•"/>
            </a:pPr>
            <a:endParaRPr lang="en-US" smtClean="0"/>
          </a:p>
          <a:p>
            <a:pPr marL="285750" indent="-285750">
              <a:buFont typeface="Wingdings" panose="05000000000000000000" pitchFamily="2" charset="2"/>
              <a:buChar char="Ø"/>
            </a:pPr>
            <a:r>
              <a:rPr lang="en-US" smtClean="0"/>
              <a:t>Bill, Matthew and Rachel belong to the Central Region which supports the inference that maximum products have been sold in the </a:t>
            </a:r>
            <a:r>
              <a:rPr lang="en-US"/>
              <a:t>C</a:t>
            </a:r>
            <a:r>
              <a:rPr lang="en-US" smtClean="0"/>
              <a:t>entral region followed by Nick who is a part of the Eastern Region.</a:t>
            </a:r>
            <a:endParaRPr lang="en-US"/>
          </a:p>
        </p:txBody>
      </p:sp>
    </p:spTree>
    <p:extLst>
      <p:ext uri="{BB962C8B-B14F-4D97-AF65-F5344CB8AC3E}">
        <p14:creationId xmlns:p14="http://schemas.microsoft.com/office/powerpoint/2010/main" val="261233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50" y="128470"/>
            <a:ext cx="5955495" cy="1077218"/>
          </a:xfrm>
          <a:prstGeom prst="rect">
            <a:avLst/>
          </a:prstGeom>
          <a:noFill/>
        </p:spPr>
        <p:txBody>
          <a:bodyPr wrap="square" rtlCol="0">
            <a:spAutoFit/>
          </a:bodyPr>
          <a:lstStyle/>
          <a:p>
            <a:pPr algn="r"/>
            <a:r>
              <a:rPr lang="en-US" smtClean="0"/>
              <a:t>                                                                                                                           </a:t>
            </a:r>
            <a:r>
              <a:rPr lang="en-US" sz="3200" b="1">
                <a:solidFill>
                  <a:srgbClr val="FFF3E7"/>
                </a:solidFill>
              </a:rPr>
              <a:t> </a:t>
            </a:r>
            <a:r>
              <a:rPr lang="en-US" sz="3200" b="1" smtClean="0">
                <a:solidFill>
                  <a:srgbClr val="FFF3E7"/>
                </a:solidFill>
              </a:rPr>
              <a:t>                                        SUMMARY</a:t>
            </a:r>
          </a:p>
        </p:txBody>
      </p:sp>
      <p:sp>
        <p:nvSpPr>
          <p:cNvPr id="4" name="TextBox 3"/>
          <p:cNvSpPr txBox="1"/>
          <p:nvPr/>
        </p:nvSpPr>
        <p:spPr>
          <a:xfrm>
            <a:off x="296260" y="1502815"/>
            <a:ext cx="8398775" cy="8402300"/>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t> Binder is the most preferred product according to sales and unit price has added to it.</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a:t> </a:t>
            </a:r>
            <a:r>
              <a:rPr lang="en-US" dirty="0" smtClean="0"/>
              <a:t>Maximum sales has happened in the central region.</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 Richard of Eastern region has proved more consistent in selling more products but              Matthew has sold lesser products of higher cost.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 Cost of desk and pen set was at its peak in the month of August 14 and pencil in the month of May 15. Cost of binder was high in the month of October 14.</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smtClean="0"/>
          </a:p>
          <a:p>
            <a:endParaRPr lang="en-US" dirty="0"/>
          </a:p>
          <a:p>
            <a:r>
              <a:rPr lang="en-US" dirty="0" smtClean="0"/>
              <a:t> </a:t>
            </a:r>
          </a:p>
          <a:p>
            <a:endParaRPr lang="en-US" dirty="0"/>
          </a:p>
          <a:p>
            <a:endParaRPr lang="en-US" dirty="0" smtClean="0"/>
          </a:p>
          <a:p>
            <a:r>
              <a:rPr lang="en-US" dirty="0" smtClean="0"/>
              <a:t> </a:t>
            </a:r>
          </a:p>
          <a:p>
            <a:r>
              <a:rPr lang="en-US" dirty="0"/>
              <a:t> </a:t>
            </a:r>
            <a:endParaRPr lang="en-US" dirty="0" smtClean="0"/>
          </a:p>
          <a:p>
            <a:endParaRPr lang="en-US" dirty="0" smtClean="0"/>
          </a:p>
          <a:p>
            <a:r>
              <a:rPr lang="en-US" dirty="0"/>
              <a:t> </a:t>
            </a:r>
            <a:endParaRPr lang="en-US" dirty="0" smtClean="0"/>
          </a:p>
          <a:p>
            <a:r>
              <a:rPr lang="en-US" dirty="0" smtClean="0"/>
              <a:t> </a:t>
            </a:r>
          </a:p>
          <a:p>
            <a:endParaRPr lang="en-US" dirty="0"/>
          </a:p>
          <a:p>
            <a:endParaRPr lang="en-US" dirty="0" smtClean="0"/>
          </a:p>
          <a:p>
            <a:endParaRPr lang="en-US" dirty="0"/>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5770" y="2113635"/>
            <a:ext cx="3512215" cy="984885"/>
          </a:xfrm>
          <a:prstGeom prst="rect">
            <a:avLst/>
          </a:prstGeom>
          <a:noFill/>
        </p:spPr>
        <p:txBody>
          <a:bodyPr wrap="square" rtlCol="0">
            <a:spAutoFit/>
          </a:bodyPr>
          <a:lstStyle/>
          <a:p>
            <a:endParaRPr lang="en-US" smtClean="0"/>
          </a:p>
          <a:p>
            <a:r>
              <a:rPr lang="en-US" sz="4000" b="1" smtClean="0">
                <a:solidFill>
                  <a:srgbClr val="FFF3E7"/>
                </a:solidFill>
              </a:rPr>
              <a:t>THANK YOU……</a:t>
            </a:r>
            <a:endParaRPr lang="en-US" sz="4000" b="1">
              <a:solidFill>
                <a:srgbClr val="FFF3E7"/>
              </a:solidFill>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PROBLEM STATEMENT</a:t>
            </a:r>
            <a:endParaRPr lang="en-US"/>
          </a:p>
        </p:txBody>
      </p:sp>
      <p:sp>
        <p:nvSpPr>
          <p:cNvPr id="3" name="Content Placeholder 2"/>
          <p:cNvSpPr>
            <a:spLocks noGrp="1"/>
          </p:cNvSpPr>
          <p:nvPr>
            <p:ph idx="1"/>
          </p:nvPr>
        </p:nvSpPr>
        <p:spPr/>
        <p:txBody>
          <a:bodyPr/>
          <a:lstStyle/>
          <a:p>
            <a:pPr marL="0" indent="0">
              <a:buNone/>
            </a:pPr>
            <a:endParaRPr lang="en-US"/>
          </a:p>
          <a:p>
            <a:endParaRPr lang="en-US"/>
          </a:p>
        </p:txBody>
      </p:sp>
      <p:sp>
        <p:nvSpPr>
          <p:cNvPr id="4" name="TextBox 3"/>
          <p:cNvSpPr txBox="1"/>
          <p:nvPr/>
        </p:nvSpPr>
        <p:spPr>
          <a:xfrm>
            <a:off x="296260" y="1502815"/>
            <a:ext cx="8551480" cy="4801314"/>
          </a:xfrm>
          <a:prstGeom prst="rect">
            <a:avLst/>
          </a:prstGeom>
          <a:noFill/>
        </p:spPr>
        <p:txBody>
          <a:bodyPr wrap="square" rtlCol="0">
            <a:spAutoFit/>
          </a:bodyPr>
          <a:lstStyle/>
          <a:p>
            <a:r>
              <a:rPr lang="en-US" b="1" dirty="0" smtClean="0"/>
              <a:t>Parameters of </a:t>
            </a:r>
            <a:r>
              <a:rPr lang="en-US" b="1" dirty="0" smtClean="0"/>
              <a:t>Analysis </a:t>
            </a:r>
            <a:r>
              <a:rPr lang="en-US" b="1" dirty="0" smtClean="0"/>
              <a:t>: </a:t>
            </a:r>
          </a:p>
          <a:p>
            <a:endParaRPr lang="en-US" dirty="0" smtClean="0"/>
          </a:p>
          <a:p>
            <a:pPr marL="285750" indent="-285750" algn="just">
              <a:buFont typeface="Wingdings" panose="05000000000000000000" pitchFamily="2" charset="2"/>
              <a:buChar char="Ø"/>
            </a:pPr>
            <a:r>
              <a:rPr lang="en-US" dirty="0" smtClean="0"/>
              <a:t> Office supplies(items)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 </a:t>
            </a:r>
            <a:r>
              <a:rPr lang="en-US" dirty="0" smtClean="0"/>
              <a:t>Regions</a:t>
            </a:r>
          </a:p>
          <a:p>
            <a:pPr algn="just"/>
            <a:endParaRPr lang="en-US" dirty="0" smtClean="0"/>
          </a:p>
          <a:p>
            <a:pPr marL="285750" indent="-285750" algn="just">
              <a:buFont typeface="Wingdings" panose="05000000000000000000" pitchFamily="2" charset="2"/>
              <a:buChar char="Ø"/>
            </a:pPr>
            <a:r>
              <a:rPr lang="en-US" dirty="0" smtClean="0"/>
              <a:t> Suppliers</a:t>
            </a:r>
          </a:p>
          <a:p>
            <a:pPr algn="just"/>
            <a:endParaRPr lang="en-US" dirty="0" smtClean="0"/>
          </a:p>
          <a:p>
            <a:pPr marL="285750" indent="-285750" algn="just">
              <a:buFont typeface="Wingdings" panose="05000000000000000000" pitchFamily="2" charset="2"/>
              <a:buChar char="Ø"/>
            </a:pPr>
            <a:r>
              <a:rPr lang="en-US" dirty="0"/>
              <a:t> </a:t>
            </a:r>
            <a:r>
              <a:rPr lang="en-US" dirty="0" smtClean="0"/>
              <a:t>Suppliers sales record</a:t>
            </a:r>
          </a:p>
          <a:p>
            <a:pPr algn="just"/>
            <a:endParaRPr lang="en-US" dirty="0" smtClean="0"/>
          </a:p>
          <a:p>
            <a:pPr marL="285750" indent="-285750" algn="just">
              <a:buFont typeface="Wingdings" panose="05000000000000000000" pitchFamily="2" charset="2"/>
              <a:buChar char="Ø"/>
            </a:pPr>
            <a:r>
              <a:rPr lang="en-US" dirty="0"/>
              <a:t> </a:t>
            </a:r>
            <a:r>
              <a:rPr lang="en-US" dirty="0" smtClean="0"/>
              <a:t>Variations in price with respect to items(Month)</a:t>
            </a:r>
          </a:p>
          <a:p>
            <a:pPr marL="285750" indent="-285750" algn="just">
              <a:buFont typeface="Wingdings" panose="05000000000000000000" pitchFamily="2" charset="2"/>
              <a:buChar char="Ø"/>
            </a:pPr>
            <a:endParaRPr lang="en-US" dirty="0"/>
          </a:p>
          <a:p>
            <a:r>
              <a:rPr lang="en-US" dirty="0" smtClean="0"/>
              <a:t>                </a:t>
            </a:r>
          </a:p>
          <a:p>
            <a:endParaRPr lang="en-US" dirty="0"/>
          </a:p>
          <a:p>
            <a:r>
              <a:rPr lang="en-US" dirty="0" smtClean="0"/>
              <a:t>                </a:t>
            </a:r>
          </a:p>
          <a:p>
            <a:endParaRPr lang="en-US" dirty="0"/>
          </a:p>
          <a:p>
            <a:r>
              <a:rPr lang="en-US" dirty="0" smtClean="0"/>
              <a:t>                </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245" y="433880"/>
            <a:ext cx="6108199" cy="610820"/>
          </a:xfrm>
        </p:spPr>
        <p:txBody>
          <a:bodyPr>
            <a:normAutofit fontScale="90000"/>
          </a:bodyPr>
          <a:lstStyle/>
          <a:p>
            <a:r>
              <a:rPr lang="en-US" smtClean="0"/>
              <a:t>REGION WITH INCREASED DEMAND</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213288"/>
              </p:ext>
            </p:extLst>
          </p:nvPr>
        </p:nvGraphicFramePr>
        <p:xfrm>
          <a:off x="448964" y="1502815"/>
          <a:ext cx="4428445" cy="30541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724705" y="1655520"/>
            <a:ext cx="3664920" cy="1754326"/>
          </a:xfrm>
          <a:prstGeom prst="rect">
            <a:avLst/>
          </a:prstGeom>
          <a:noFill/>
        </p:spPr>
        <p:txBody>
          <a:bodyPr wrap="square" rtlCol="0">
            <a:spAutoFit/>
          </a:bodyPr>
          <a:lstStyle/>
          <a:p>
            <a:pPr marL="285750" indent="-285750">
              <a:buFont typeface="Wingdings" panose="05000000000000000000" pitchFamily="2" charset="2"/>
              <a:buChar char="Ø"/>
            </a:pPr>
            <a:r>
              <a:rPr lang="en-US" smtClean="0"/>
              <a:t> The graph stipulate that  the sales or the demand of the office supplies were higher in the central region with total units of 1199. </a:t>
            </a:r>
          </a:p>
          <a:p>
            <a:r>
              <a:rPr lang="en-US"/>
              <a:t> </a:t>
            </a:r>
          </a:p>
        </p:txBody>
      </p:sp>
    </p:spTree>
    <p:extLst>
      <p:ext uri="{BB962C8B-B14F-4D97-AF65-F5344CB8AC3E}">
        <p14:creationId xmlns:p14="http://schemas.microsoft.com/office/powerpoint/2010/main" val="2038384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REPRESENTATIVE</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1399806"/>
              </p:ext>
            </p:extLst>
          </p:nvPr>
        </p:nvGraphicFramePr>
        <p:xfrm>
          <a:off x="296260" y="1200151"/>
          <a:ext cx="4275739" cy="2443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4089117539"/>
              </p:ext>
            </p:extLst>
          </p:nvPr>
        </p:nvGraphicFramePr>
        <p:xfrm>
          <a:off x="4571999" y="1200150"/>
          <a:ext cx="4428445" cy="244328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96260" y="3643430"/>
            <a:ext cx="8704183" cy="646331"/>
          </a:xfrm>
          <a:prstGeom prst="rect">
            <a:avLst/>
          </a:prstGeom>
          <a:noFill/>
        </p:spPr>
        <p:txBody>
          <a:bodyPr wrap="square" rtlCol="0">
            <a:spAutoFit/>
          </a:bodyPr>
          <a:lstStyle/>
          <a:p>
            <a:pPr marL="285750" indent="-285750">
              <a:buFont typeface="Wingdings" panose="05000000000000000000" pitchFamily="2" charset="2"/>
              <a:buChar char="Ø"/>
            </a:pPr>
            <a:r>
              <a:rPr lang="en-US" smtClean="0"/>
              <a:t>The above figures point out that </a:t>
            </a:r>
            <a:r>
              <a:rPr lang="en-US" b="1" smtClean="0"/>
              <a:t>Richard</a:t>
            </a:r>
            <a:r>
              <a:rPr lang="en-US" smtClean="0"/>
              <a:t> is businesslike and has contributed in selling most units of all other representatives. </a:t>
            </a:r>
            <a:endParaRPr lang="en-US"/>
          </a:p>
        </p:txBody>
      </p:sp>
    </p:spTree>
    <p:extLst>
      <p:ext uri="{BB962C8B-B14F-4D97-AF65-F5344CB8AC3E}">
        <p14:creationId xmlns:p14="http://schemas.microsoft.com/office/powerpoint/2010/main" val="1322380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ITEM SALES BASED ON UNITS</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0116273"/>
              </p:ext>
            </p:extLst>
          </p:nvPr>
        </p:nvGraphicFramePr>
        <p:xfrm>
          <a:off x="449263" y="1503363"/>
          <a:ext cx="4733557" cy="320625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182820" y="1655520"/>
            <a:ext cx="3359510" cy="2031325"/>
          </a:xfrm>
          <a:prstGeom prst="rect">
            <a:avLst/>
          </a:prstGeom>
          <a:noFill/>
        </p:spPr>
        <p:txBody>
          <a:bodyPr wrap="square" rtlCol="0">
            <a:spAutoFit/>
          </a:bodyPr>
          <a:lstStyle/>
          <a:p>
            <a:pPr marL="285750" indent="-285750">
              <a:buFont typeface="Wingdings" panose="05000000000000000000" pitchFamily="2" charset="2"/>
              <a:buChar char="Ø"/>
            </a:pPr>
            <a:r>
              <a:rPr lang="en-US" smtClean="0"/>
              <a:t>Graph apprises the highly sold units. It is inferred that “</a:t>
            </a:r>
            <a:r>
              <a:rPr lang="en-US" b="1" smtClean="0"/>
              <a:t>Binder</a:t>
            </a:r>
            <a:r>
              <a:rPr lang="en-US" smtClean="0"/>
              <a:t>” was the most ordered office supply followed by pencil.</a:t>
            </a:r>
          </a:p>
          <a:p>
            <a:pPr marL="285750" indent="-285750">
              <a:buFont typeface="Wingdings" panose="05000000000000000000" pitchFamily="2" charset="2"/>
              <a:buChar char="Ø"/>
            </a:pPr>
            <a:r>
              <a:rPr lang="en-US" smtClean="0"/>
              <a:t>Desk is the least ordered product.</a:t>
            </a:r>
            <a:endParaRPr lang="en-US"/>
          </a:p>
        </p:txBody>
      </p:sp>
    </p:spTree>
    <p:extLst>
      <p:ext uri="{BB962C8B-B14F-4D97-AF65-F5344CB8AC3E}">
        <p14:creationId xmlns:p14="http://schemas.microsoft.com/office/powerpoint/2010/main" val="577174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ITEMS TOTAL COST</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9721303"/>
              </p:ext>
            </p:extLst>
          </p:nvPr>
        </p:nvGraphicFramePr>
        <p:xfrm>
          <a:off x="296261" y="1502815"/>
          <a:ext cx="5191970" cy="30541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488230" y="1502815"/>
            <a:ext cx="3054099" cy="2585323"/>
          </a:xfrm>
          <a:prstGeom prst="rect">
            <a:avLst/>
          </a:prstGeom>
          <a:noFill/>
        </p:spPr>
        <p:txBody>
          <a:bodyPr wrap="square" rtlCol="0">
            <a:spAutoFit/>
          </a:bodyPr>
          <a:lstStyle/>
          <a:p>
            <a:pPr marL="285750" indent="-285750">
              <a:buFont typeface="Wingdings" panose="05000000000000000000" pitchFamily="2" charset="2"/>
              <a:buChar char="Ø"/>
            </a:pPr>
            <a:r>
              <a:rPr lang="en-US" smtClean="0"/>
              <a:t>Although many units of pencil has been sold, the cost obtained from it is low which shows its unit price is less.</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Units sold and cost obtained from binder is consistent.</a:t>
            </a:r>
            <a:endParaRPr lang="en-US"/>
          </a:p>
        </p:txBody>
      </p:sp>
    </p:spTree>
    <p:extLst>
      <p:ext uri="{BB962C8B-B14F-4D97-AF65-F5344CB8AC3E}">
        <p14:creationId xmlns:p14="http://schemas.microsoft.com/office/powerpoint/2010/main" val="74734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REPRESENTATIVE COUNT</a:t>
            </a:r>
            <a:endParaRPr lang="en-US"/>
          </a:p>
        </p:txBody>
      </p:sp>
      <p:graphicFrame>
        <p:nvGraphicFramePr>
          <p:cNvPr id="5" name="Chart 4"/>
          <p:cNvGraphicFramePr/>
          <p:nvPr>
            <p:extLst>
              <p:ext uri="{D42A27DB-BD31-4B8C-83A1-F6EECF244321}">
                <p14:modId xmlns:p14="http://schemas.microsoft.com/office/powerpoint/2010/main" val="3720436145"/>
              </p:ext>
            </p:extLst>
          </p:nvPr>
        </p:nvGraphicFramePr>
        <p:xfrm>
          <a:off x="448965" y="1350110"/>
          <a:ext cx="5039265" cy="335950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793640" y="1808225"/>
            <a:ext cx="2901395" cy="2585323"/>
          </a:xfrm>
          <a:prstGeom prst="rect">
            <a:avLst/>
          </a:prstGeom>
          <a:noFill/>
        </p:spPr>
        <p:txBody>
          <a:bodyPr wrap="square" rtlCol="0">
            <a:spAutoFit/>
          </a:bodyPr>
          <a:lstStyle/>
          <a:p>
            <a:pPr marL="285750" indent="-285750">
              <a:buFont typeface="Wingdings" panose="05000000000000000000" pitchFamily="2" charset="2"/>
              <a:buChar char="Ø"/>
            </a:pPr>
            <a:r>
              <a:rPr lang="en-US" smtClean="0"/>
              <a:t>Most number of representatives are employed in the central region.</a:t>
            </a:r>
          </a:p>
          <a:p>
            <a:pPr marL="285750" indent="-285750">
              <a:buFont typeface="Wingdings" panose="05000000000000000000" pitchFamily="2" charset="2"/>
              <a:buChar char="Ø"/>
            </a:pPr>
            <a:r>
              <a:rPr lang="en-US" smtClean="0"/>
              <a:t>In western region there are very few representatives since the sales is comparatively low and inconsistent</a:t>
            </a:r>
            <a:endParaRPr lang="en-US"/>
          </a:p>
        </p:txBody>
      </p:sp>
    </p:spTree>
    <p:extLst>
      <p:ext uri="{BB962C8B-B14F-4D97-AF65-F5344CB8AC3E}">
        <p14:creationId xmlns:p14="http://schemas.microsoft.com/office/powerpoint/2010/main" val="449477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REPRESENTATIVE’S SALES RECORD</a:t>
            </a:r>
            <a:endParaRPr lang="en-US"/>
          </a:p>
        </p:txBody>
      </p:sp>
      <p:sp>
        <p:nvSpPr>
          <p:cNvPr id="5" name="TextBox 4"/>
          <p:cNvSpPr txBox="1"/>
          <p:nvPr/>
        </p:nvSpPr>
        <p:spPr>
          <a:xfrm>
            <a:off x="6099050" y="1503362"/>
            <a:ext cx="2748690" cy="2862322"/>
          </a:xfrm>
          <a:prstGeom prst="rect">
            <a:avLst/>
          </a:prstGeom>
          <a:noFill/>
        </p:spPr>
        <p:txBody>
          <a:bodyPr wrap="square" rtlCol="0">
            <a:spAutoFit/>
          </a:bodyPr>
          <a:lstStyle/>
          <a:p>
            <a:pPr marL="285750" indent="-285750">
              <a:buFont typeface="Wingdings" panose="05000000000000000000" pitchFamily="2" charset="2"/>
              <a:buChar char="Ø"/>
            </a:pPr>
            <a:r>
              <a:rPr lang="en-US" smtClean="0"/>
              <a:t>Although Richard has sold more unit compared to others. Matthew has sold items at more profit.</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There’s a very slight margin between </a:t>
            </a:r>
            <a:r>
              <a:rPr lang="en-US"/>
              <a:t>S</a:t>
            </a:r>
            <a:r>
              <a:rPr lang="en-US" smtClean="0"/>
              <a:t>usan and Matthew comparatively</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82773727"/>
              </p:ext>
            </p:extLst>
          </p:nvPr>
        </p:nvGraphicFramePr>
        <p:xfrm>
          <a:off x="143555" y="1197406"/>
          <a:ext cx="5955496" cy="38176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0246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PRICE VARIATIONS PER MONTH</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6050966"/>
              </p:ext>
            </p:extLst>
          </p:nvPr>
        </p:nvGraphicFramePr>
        <p:xfrm>
          <a:off x="296260" y="1350110"/>
          <a:ext cx="8398776" cy="33595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6952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2084</TotalTime>
  <Words>500</Words>
  <Application>Microsoft Office PowerPoint</Application>
  <PresentationFormat>On-screen Show (16:9)</PresentationFormat>
  <Paragraphs>103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OFFICE SUPPLIES</vt:lpstr>
      <vt:lpstr>PROBLEM STATEMENT</vt:lpstr>
      <vt:lpstr>REGION WITH INCREASED DEMAND</vt:lpstr>
      <vt:lpstr>REPRESENTATIVE</vt:lpstr>
      <vt:lpstr>ITEM SALES BASED ON UNITS</vt:lpstr>
      <vt:lpstr>ITEMS TOTAL COST</vt:lpstr>
      <vt:lpstr>REPRESENTATIVE COUNT</vt:lpstr>
      <vt:lpstr>REPRESENTATIVE’S SALES RECORD</vt:lpstr>
      <vt:lpstr>PRICE VARIATIONS PER MONTH</vt:lpstr>
      <vt:lpstr>PRICE VARIATIONS PER MONTH</vt:lpstr>
      <vt:lpstr>REPRESENTATIVES AND ITEMS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janani jyena</cp:lastModifiedBy>
  <cp:revision>191</cp:revision>
  <dcterms:created xsi:type="dcterms:W3CDTF">2013-08-21T19:17:07Z</dcterms:created>
  <dcterms:modified xsi:type="dcterms:W3CDTF">2019-08-03T16:05:45Z</dcterms:modified>
</cp:coreProperties>
</file>