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1"/>
  </p:notesMasterIdLst>
  <p:handoutMasterIdLst>
    <p:handoutMasterId r:id="rId22"/>
  </p:handoutMasterIdLst>
  <p:sldIdLst>
    <p:sldId id="256" r:id="rId5"/>
    <p:sldId id="276" r:id="rId6"/>
    <p:sldId id="288" r:id="rId7"/>
    <p:sldId id="289" r:id="rId8"/>
    <p:sldId id="290" r:id="rId9"/>
    <p:sldId id="291" r:id="rId10"/>
    <p:sldId id="298" r:id="rId11"/>
    <p:sldId id="292" r:id="rId12"/>
    <p:sldId id="293" r:id="rId13"/>
    <p:sldId id="294" r:id="rId14"/>
    <p:sldId id="295" r:id="rId15"/>
    <p:sldId id="296" r:id="rId16"/>
    <p:sldId id="297" r:id="rId17"/>
    <p:sldId id="277" r:id="rId18"/>
    <p:sldId id="285" r:id="rId19"/>
    <p:sldId id="28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52" autoAdjust="0"/>
  </p:normalViewPr>
  <p:slideViewPr>
    <p:cSldViewPr snapToGrid="0" showGuides="1">
      <p:cViewPr varScale="1">
        <p:scale>
          <a:sx n="73" d="100"/>
          <a:sy n="73" d="100"/>
        </p:scale>
        <p:origin x="618" y="7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statistics\weghtlifting%20assignment-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statistics\weghtlifting%20assignment-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statistics\weghtlifting%20assignment-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statistics\weghtlifting%20assignment-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statistics\weghtlifting%20assignment-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statistics\weghtlifting%20assignment-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statistics\weghtlifting%20assignment-2.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statistics\weghtlifting%20assignment-2.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statistics\weghtlifting%20assignment-2.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400">
                <a:latin typeface="Times New Roman" panose="02020603050405020304" pitchFamily="18" charset="0"/>
                <a:cs typeface="Times New Roman" panose="02020603050405020304" pitchFamily="18" charset="0"/>
              </a:rPr>
              <a:t>FIGURE 1: GROUP</a:t>
            </a:r>
            <a:r>
              <a:rPr lang="en-US" sz="1400" baseline="0">
                <a:latin typeface="Times New Roman" panose="02020603050405020304" pitchFamily="18" charset="0"/>
                <a:cs typeface="Times New Roman" panose="02020603050405020304" pitchFamily="18" charset="0"/>
              </a:rPr>
              <a:t> SEPARATION (2012)</a:t>
            </a:r>
            <a:endParaRPr lang="en-US" sz="1400">
              <a:latin typeface="Times New Roman" panose="02020603050405020304" pitchFamily="18" charset="0"/>
              <a:cs typeface="Times New Roman" panose="02020603050405020304" pitchFamily="18" charset="0"/>
            </a:endParaRPr>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888888888888889E-2"/>
          <c:y val="0.18243465012483767"/>
          <c:w val="0.93888888888888888"/>
          <c:h val="0.67706419322751987"/>
        </c:manualLayout>
      </c:layout>
      <c:pie3DChart>
        <c:varyColors val="1"/>
        <c:ser>
          <c:idx val="0"/>
          <c:order val="0"/>
          <c:tx>
            <c:strRef>
              <c:f>Sheet3!$E$9</c:f>
              <c:strCache>
                <c:ptCount val="1"/>
                <c:pt idx="0">
                  <c:v>group</c:v>
                </c:pt>
              </c:strCache>
            </c:strRef>
          </c:tx>
          <c:spPr>
            <a:solidFill>
              <a:srgbClr val="92D050"/>
            </a:solidFill>
          </c:spPr>
          <c:dPt>
            <c:idx val="0"/>
            <c:bubble3D val="0"/>
            <c:spPr>
              <a:solidFill>
                <a:srgbClr val="92D050"/>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6C5A-468E-8807-C19483E1CC39}"/>
              </c:ext>
            </c:extLst>
          </c:dPt>
          <c:dPt>
            <c:idx val="1"/>
            <c:bubble3D val="0"/>
            <c:spPr>
              <a:solidFill>
                <a:srgbClr val="FFFF00"/>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6C5A-468E-8807-C19483E1CC39}"/>
              </c:ext>
            </c:extLst>
          </c:dPt>
          <c:dLbls>
            <c:dLbl>
              <c:idx val="0"/>
              <c:layout/>
              <c:tx>
                <c:rich>
                  <a:bodyPr/>
                  <a:lstStyle/>
                  <a:p>
                    <a:fld id="{55795253-41AA-4AF0-9B0F-AE78516509BA}" type="VALUE">
                      <a:rPr lang="en-US"/>
                      <a:pPr/>
                      <a:t>[VALUE]</a:t>
                    </a:fld>
                    <a:endParaRPr lang="en-US"/>
                  </a:p>
                </c:rich>
              </c:tx>
              <c:dLblPos val="ctr"/>
              <c:showLegendKey val="0"/>
              <c:showVal val="1"/>
              <c:showCatName val="0"/>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1-6C5A-468E-8807-C19483E1CC39}"/>
                </c:ext>
              </c:extLst>
            </c:dLbl>
            <c:dLbl>
              <c:idx val="1"/>
              <c:layout/>
              <c:tx>
                <c:rich>
                  <a:bodyPr/>
                  <a:lstStyle/>
                  <a:p>
                    <a:fld id="{16464A8E-2180-4D6D-92B5-2BDAD58FB1C2}" type="VALUE">
                      <a:rPr lang="en-US"/>
                      <a:pPr/>
                      <a:t>[VALUE]</a:t>
                    </a:fld>
                    <a:endParaRPr lang="en-US"/>
                  </a:p>
                </c:rich>
              </c:tx>
              <c:dLblPos val="ctr"/>
              <c:showLegendKey val="0"/>
              <c:showVal val="1"/>
              <c:showCatName val="0"/>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3-6C5A-468E-8807-C19483E1CC39}"/>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Sheet3!$D$10:$D$11</c:f>
              <c:strCache>
                <c:ptCount val="2"/>
                <c:pt idx="0">
                  <c:v>might be</c:v>
                </c:pt>
                <c:pt idx="1">
                  <c:v>might not be</c:v>
                </c:pt>
              </c:strCache>
            </c:strRef>
          </c:cat>
          <c:val>
            <c:numRef>
              <c:f>Sheet3!$E$10:$E$11</c:f>
              <c:numCache>
                <c:formatCode>General</c:formatCode>
                <c:ptCount val="2"/>
                <c:pt idx="0">
                  <c:v>7</c:v>
                </c:pt>
                <c:pt idx="1">
                  <c:v>6</c:v>
                </c:pt>
              </c:numCache>
            </c:numRef>
          </c:val>
          <c:extLst>
            <c:ext xmlns:c16="http://schemas.microsoft.com/office/drawing/2014/chart" uri="{C3380CC4-5D6E-409C-BE32-E72D297353CC}">
              <c16:uniqueId val="{00000004-6C5A-468E-8807-C19483E1CC39}"/>
            </c:ext>
          </c:extLst>
        </c:ser>
        <c:dLbls>
          <c:dLblPos val="ctr"/>
          <c:showLegendKey val="0"/>
          <c:showVal val="1"/>
          <c:showCatName val="0"/>
          <c:showSerName val="0"/>
          <c:showPercent val="0"/>
          <c:showBubbleSize val="0"/>
          <c:showLeaderLines val="1"/>
        </c:dLbls>
      </c:pie3D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400">
                <a:latin typeface="Times New Roman" panose="02020603050405020304" pitchFamily="18" charset="0"/>
                <a:cs typeface="Times New Roman" panose="02020603050405020304" pitchFamily="18" charset="0"/>
              </a:rPr>
              <a:t>FIGURE 2:GROUP</a:t>
            </a:r>
            <a:r>
              <a:rPr lang="en-US" sz="1400" baseline="0">
                <a:latin typeface="Times New Roman" panose="02020603050405020304" pitchFamily="18" charset="0"/>
                <a:cs typeface="Times New Roman" panose="02020603050405020304" pitchFamily="18" charset="0"/>
              </a:rPr>
              <a:t> SEPARATION(2016)</a:t>
            </a:r>
            <a:endParaRPr lang="en-US" sz="1400">
              <a:latin typeface="Times New Roman" panose="02020603050405020304" pitchFamily="18" charset="0"/>
              <a:cs typeface="Times New Roman" panose="02020603050405020304" pitchFamily="18" charset="0"/>
            </a:endParaRPr>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Sheet3!$E$3</c:f>
              <c:strCache>
                <c:ptCount val="1"/>
                <c:pt idx="0">
                  <c:v>group</c:v>
                </c:pt>
              </c:strCache>
            </c:strRef>
          </c:tx>
          <c:spPr>
            <a:solidFill>
              <a:srgbClr val="92D050"/>
            </a:solidFill>
          </c:spPr>
          <c:dPt>
            <c:idx val="0"/>
            <c:bubble3D val="0"/>
            <c:spPr>
              <a:solidFill>
                <a:srgbClr val="92D050"/>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6BE1-4B0E-8215-98D482CF0C64}"/>
              </c:ext>
            </c:extLst>
          </c:dPt>
          <c:dPt>
            <c:idx val="1"/>
            <c:bubble3D val="0"/>
            <c:spPr>
              <a:solidFill>
                <a:srgbClr val="FFFF00"/>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6BE1-4B0E-8215-98D482CF0C64}"/>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Sheet3!$D$4:$D$5</c:f>
              <c:strCache>
                <c:ptCount val="2"/>
                <c:pt idx="0">
                  <c:v>might be</c:v>
                </c:pt>
                <c:pt idx="1">
                  <c:v>might not be</c:v>
                </c:pt>
              </c:strCache>
            </c:strRef>
          </c:cat>
          <c:val>
            <c:numRef>
              <c:f>Sheet3!$E$4:$E$5</c:f>
              <c:numCache>
                <c:formatCode>General</c:formatCode>
                <c:ptCount val="2"/>
                <c:pt idx="0">
                  <c:v>7</c:v>
                </c:pt>
                <c:pt idx="1">
                  <c:v>7</c:v>
                </c:pt>
              </c:numCache>
            </c:numRef>
          </c:val>
          <c:extLst>
            <c:ext xmlns:c16="http://schemas.microsoft.com/office/drawing/2014/chart" uri="{C3380CC4-5D6E-409C-BE32-E72D297353CC}">
              <c16:uniqueId val="{00000004-6BE1-4B0E-8215-98D482CF0C64}"/>
            </c:ext>
          </c:extLst>
        </c:ser>
        <c:dLbls>
          <c:dLblPos val="ctr"/>
          <c:showLegendKey val="0"/>
          <c:showVal val="0"/>
          <c:showCatName val="0"/>
          <c:showSerName val="0"/>
          <c:showPercent val="1"/>
          <c:showBubbleSize val="0"/>
          <c:showLeaderLines val="1"/>
        </c:dLbls>
      </c:pie3D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400" dirty="0"/>
              <a:t>FIGURE</a:t>
            </a:r>
            <a:r>
              <a:rPr lang="en-US" sz="1400" baseline="0" dirty="0"/>
              <a:t> 3-</a:t>
            </a:r>
            <a:r>
              <a:rPr lang="en-US" sz="1400" dirty="0"/>
              <a:t>MEDALIST</a:t>
            </a:r>
            <a:r>
              <a:rPr lang="en-US" sz="1400" baseline="0" dirty="0"/>
              <a:t> FROM GROUP </a:t>
            </a:r>
            <a:r>
              <a:rPr lang="en-US" sz="1400" baseline="0" dirty="0" smtClean="0"/>
              <a:t>CATEGORY(2012)</a:t>
            </a:r>
            <a:endParaRPr lang="en-US" sz="1400" dirty="0"/>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Sheet1!$D$17</c:f>
              <c:strCache>
                <c:ptCount val="1"/>
                <c:pt idx="0">
                  <c:v>Medalist</c:v>
                </c:pt>
              </c:strCache>
            </c:strRef>
          </c:tx>
          <c:spPr>
            <a:solidFill>
              <a:srgbClr val="FFFF00"/>
            </a:solidFill>
          </c:spPr>
          <c:dPt>
            <c:idx val="0"/>
            <c:bubble3D val="0"/>
            <c:spPr>
              <a:solidFill>
                <a:srgbClr val="FFFF0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B645-4C51-9658-DACE657C5C26}"/>
              </c:ext>
            </c:extLst>
          </c:dPt>
          <c:dPt>
            <c:idx val="1"/>
            <c:bubble3D val="0"/>
            <c:spPr>
              <a:solidFill>
                <a:srgbClr val="92D05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B645-4C51-9658-DACE657C5C26}"/>
              </c:ext>
            </c:extLst>
          </c:dPt>
          <c:dPt>
            <c:idx val="2"/>
            <c:bubble3D val="0"/>
            <c:spPr>
              <a:solidFill>
                <a:srgbClr val="FFFF0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B645-4C51-9658-DACE657C5C26}"/>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Sheet1!$C$18:$C$20</c:f>
              <c:strCache>
                <c:ptCount val="3"/>
                <c:pt idx="1">
                  <c:v>A</c:v>
                </c:pt>
                <c:pt idx="2">
                  <c:v>B</c:v>
                </c:pt>
              </c:strCache>
            </c:strRef>
          </c:cat>
          <c:val>
            <c:numRef>
              <c:f>Sheet1!$D$18:$D$20</c:f>
              <c:numCache>
                <c:formatCode>General</c:formatCode>
                <c:ptCount val="3"/>
                <c:pt idx="1">
                  <c:v>2</c:v>
                </c:pt>
                <c:pt idx="2">
                  <c:v>1</c:v>
                </c:pt>
              </c:numCache>
            </c:numRef>
          </c:val>
          <c:extLst>
            <c:ext xmlns:c16="http://schemas.microsoft.com/office/drawing/2014/chart" uri="{C3380CC4-5D6E-409C-BE32-E72D297353CC}">
              <c16:uniqueId val="{00000006-B645-4C51-9658-DACE657C5C26}"/>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egendEntry>
        <c:idx val="0"/>
        <c:delete val="1"/>
      </c:legendEntry>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400" dirty="0"/>
              <a:t>FIGURE</a:t>
            </a:r>
            <a:r>
              <a:rPr lang="en-US" sz="1400" baseline="0" dirty="0"/>
              <a:t> 4- MEDALIST FROM GROUP </a:t>
            </a:r>
            <a:r>
              <a:rPr lang="en-US" sz="1400" baseline="0" dirty="0" smtClean="0"/>
              <a:t>CATEGORY(2016)</a:t>
            </a:r>
            <a:endParaRPr lang="en-US" sz="1400" dirty="0"/>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Sheet2!$I$19</c:f>
              <c:strCache>
                <c:ptCount val="1"/>
                <c:pt idx="0">
                  <c:v>MEDALIST</c:v>
                </c:pt>
              </c:strCache>
            </c:strRef>
          </c:tx>
          <c:spPr>
            <a:solidFill>
              <a:srgbClr val="92D050"/>
            </a:solidFill>
          </c:spPr>
          <c:dPt>
            <c:idx val="0"/>
            <c:bubble3D val="0"/>
            <c:spPr>
              <a:solidFill>
                <a:srgbClr val="92D05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5BBE-468E-B967-2C8AAAC2CC5C}"/>
              </c:ext>
            </c:extLst>
          </c:dPt>
          <c:dPt>
            <c:idx val="1"/>
            <c:bubble3D val="0"/>
            <c:spPr>
              <a:solidFill>
                <a:srgbClr val="FFFF0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5BBE-468E-B967-2C8AAAC2CC5C}"/>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Sheet2!$H$20:$H$21</c:f>
              <c:strCache>
                <c:ptCount val="2"/>
                <c:pt idx="0">
                  <c:v>A</c:v>
                </c:pt>
                <c:pt idx="1">
                  <c:v>B</c:v>
                </c:pt>
              </c:strCache>
            </c:strRef>
          </c:cat>
          <c:val>
            <c:numRef>
              <c:f>Sheet2!$I$20:$I$21</c:f>
              <c:numCache>
                <c:formatCode>General</c:formatCode>
                <c:ptCount val="2"/>
                <c:pt idx="0">
                  <c:v>3</c:v>
                </c:pt>
                <c:pt idx="1">
                  <c:v>0</c:v>
                </c:pt>
              </c:numCache>
            </c:numRef>
          </c:val>
          <c:extLst>
            <c:ext xmlns:c16="http://schemas.microsoft.com/office/drawing/2014/chart" uri="{C3380CC4-5D6E-409C-BE32-E72D297353CC}">
              <c16:uniqueId val="{00000004-5BBE-468E-B967-2C8AAAC2CC5C}"/>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FIGURE 5</a:t>
            </a:r>
            <a:r>
              <a:rPr lang="en-US" baseline="0"/>
              <a:t>  - SNATCH KILOGRAMS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Sheet4!$A$1</c:f>
              <c:strCache>
                <c:ptCount val="1"/>
                <c:pt idx="0">
                  <c:v>snatch atempts</c:v>
                </c:pt>
              </c:strCache>
            </c:strRef>
          </c:tx>
          <c:spPr>
            <a:solidFill>
              <a:schemeClr val="accent1"/>
            </a:solidFill>
            <a:ln>
              <a:noFill/>
            </a:ln>
            <a:effectLst/>
          </c:spPr>
          <c:invertIfNegative val="0"/>
          <c:val>
            <c:numRef>
              <c:f>Sheet4!$A$2:$A$4</c:f>
              <c:numCache>
                <c:formatCode>General</c:formatCode>
                <c:ptCount val="3"/>
                <c:pt idx="0">
                  <c:v>1</c:v>
                </c:pt>
                <c:pt idx="1">
                  <c:v>2</c:v>
                </c:pt>
                <c:pt idx="2">
                  <c:v>3</c:v>
                </c:pt>
              </c:numCache>
            </c:numRef>
          </c:val>
          <c:extLst>
            <c:ext xmlns:c16="http://schemas.microsoft.com/office/drawing/2014/chart" uri="{C3380CC4-5D6E-409C-BE32-E72D297353CC}">
              <c16:uniqueId val="{00000000-8BEB-4E2C-ACCE-ECD642068FB5}"/>
            </c:ext>
          </c:extLst>
        </c:ser>
        <c:ser>
          <c:idx val="1"/>
          <c:order val="1"/>
          <c:tx>
            <c:strRef>
              <c:f>Sheet4!$B$1</c:f>
              <c:strCache>
                <c:ptCount val="1"/>
                <c:pt idx="0">
                  <c:v>kilograms</c:v>
                </c:pt>
              </c:strCache>
            </c:strRef>
          </c:tx>
          <c:spPr>
            <a:solidFill>
              <a:schemeClr val="accent2"/>
            </a:solidFill>
            <a:ln>
              <a:noFill/>
            </a:ln>
            <a:effectLst/>
          </c:spPr>
          <c:invertIfNegative val="0"/>
          <c:dPt>
            <c:idx val="0"/>
            <c:invertIfNegative val="0"/>
            <c:bubble3D val="0"/>
            <c:spPr>
              <a:solidFill>
                <a:srgbClr val="FFFF00"/>
              </a:solidFill>
              <a:ln>
                <a:noFill/>
              </a:ln>
              <a:effectLst/>
            </c:spPr>
            <c:extLst>
              <c:ext xmlns:c16="http://schemas.microsoft.com/office/drawing/2014/chart" uri="{C3380CC4-5D6E-409C-BE32-E72D297353CC}">
                <c16:uniqueId val="{00000002-8BEB-4E2C-ACCE-ECD642068FB5}"/>
              </c:ext>
            </c:extLst>
          </c:dPt>
          <c:dPt>
            <c:idx val="1"/>
            <c:invertIfNegative val="0"/>
            <c:bubble3D val="0"/>
            <c:spPr>
              <a:solidFill>
                <a:srgbClr val="FFFF00"/>
              </a:solidFill>
              <a:ln>
                <a:noFill/>
              </a:ln>
              <a:effectLst/>
            </c:spPr>
            <c:extLst>
              <c:ext xmlns:c16="http://schemas.microsoft.com/office/drawing/2014/chart" uri="{C3380CC4-5D6E-409C-BE32-E72D297353CC}">
                <c16:uniqueId val="{00000004-8BEB-4E2C-ACCE-ECD642068FB5}"/>
              </c:ext>
            </c:extLst>
          </c:dPt>
          <c:dPt>
            <c:idx val="2"/>
            <c:invertIfNegative val="0"/>
            <c:bubble3D val="0"/>
            <c:spPr>
              <a:solidFill>
                <a:srgbClr val="92D050"/>
              </a:solidFill>
              <a:ln>
                <a:noFill/>
              </a:ln>
              <a:effectLst/>
            </c:spPr>
            <c:extLst>
              <c:ext xmlns:c16="http://schemas.microsoft.com/office/drawing/2014/chart" uri="{C3380CC4-5D6E-409C-BE32-E72D297353CC}">
                <c16:uniqueId val="{00000006-8BEB-4E2C-ACCE-ECD642068FB5}"/>
              </c:ext>
            </c:extLst>
          </c:dPt>
          <c:val>
            <c:numRef>
              <c:f>Sheet4!$B$2:$B$4</c:f>
              <c:numCache>
                <c:formatCode>General</c:formatCode>
                <c:ptCount val="3"/>
                <c:pt idx="0">
                  <c:v>115</c:v>
                </c:pt>
                <c:pt idx="1">
                  <c:v>115</c:v>
                </c:pt>
                <c:pt idx="2">
                  <c:v>120</c:v>
                </c:pt>
              </c:numCache>
            </c:numRef>
          </c:val>
          <c:extLst>
            <c:ext xmlns:c16="http://schemas.microsoft.com/office/drawing/2014/chart" uri="{C3380CC4-5D6E-409C-BE32-E72D297353CC}">
              <c16:uniqueId val="{00000007-8BEB-4E2C-ACCE-ECD642068FB5}"/>
            </c:ext>
          </c:extLst>
        </c:ser>
        <c:dLbls>
          <c:showLegendKey val="0"/>
          <c:showVal val="0"/>
          <c:showCatName val="0"/>
          <c:showSerName val="0"/>
          <c:showPercent val="0"/>
          <c:showBubbleSize val="0"/>
        </c:dLbls>
        <c:gapWidth val="150"/>
        <c:overlap val="100"/>
        <c:axId val="384729656"/>
        <c:axId val="384725392"/>
      </c:barChart>
      <c:catAx>
        <c:axId val="38472965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4725392"/>
        <c:crosses val="autoZero"/>
        <c:auto val="1"/>
        <c:lblAlgn val="ctr"/>
        <c:lblOffset val="100"/>
        <c:noMultiLvlLbl val="0"/>
      </c:catAx>
      <c:valAx>
        <c:axId val="3847253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47296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FIGURE 6</a:t>
            </a:r>
            <a:r>
              <a:rPr lang="en-US" baseline="0"/>
              <a:t> - CLEAN &amp; JERK KILOGRAM</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Sheet4!$A$7</c:f>
              <c:strCache>
                <c:ptCount val="1"/>
                <c:pt idx="0">
                  <c:v>clean &amp; jerk</c:v>
                </c:pt>
              </c:strCache>
            </c:strRef>
          </c:tx>
          <c:spPr>
            <a:solidFill>
              <a:schemeClr val="accent1"/>
            </a:solidFill>
            <a:ln>
              <a:noFill/>
            </a:ln>
            <a:effectLst/>
          </c:spPr>
          <c:invertIfNegative val="0"/>
          <c:val>
            <c:numRef>
              <c:f>Sheet4!$A$8:$A$10</c:f>
              <c:numCache>
                <c:formatCode>General</c:formatCode>
                <c:ptCount val="3"/>
                <c:pt idx="0">
                  <c:v>1</c:v>
                </c:pt>
                <c:pt idx="1">
                  <c:v>2</c:v>
                </c:pt>
                <c:pt idx="2">
                  <c:v>3</c:v>
                </c:pt>
              </c:numCache>
            </c:numRef>
          </c:val>
          <c:extLst>
            <c:ext xmlns:c16="http://schemas.microsoft.com/office/drawing/2014/chart" uri="{C3380CC4-5D6E-409C-BE32-E72D297353CC}">
              <c16:uniqueId val="{00000000-2BF3-4675-8C46-E0FD09FF0CCB}"/>
            </c:ext>
          </c:extLst>
        </c:ser>
        <c:ser>
          <c:idx val="1"/>
          <c:order val="1"/>
          <c:tx>
            <c:strRef>
              <c:f>Sheet4!$B$7</c:f>
              <c:strCache>
                <c:ptCount val="1"/>
                <c:pt idx="0">
                  <c:v>kilograms</c:v>
                </c:pt>
              </c:strCache>
            </c:strRef>
          </c:tx>
          <c:spPr>
            <a:solidFill>
              <a:schemeClr val="accent2"/>
            </a:solidFill>
            <a:ln>
              <a:noFill/>
            </a:ln>
            <a:effectLst/>
          </c:spPr>
          <c:invertIfNegative val="0"/>
          <c:dPt>
            <c:idx val="0"/>
            <c:invertIfNegative val="0"/>
            <c:bubble3D val="0"/>
            <c:spPr>
              <a:solidFill>
                <a:srgbClr val="FFFF00"/>
              </a:solidFill>
              <a:ln>
                <a:noFill/>
              </a:ln>
              <a:effectLst/>
            </c:spPr>
            <c:extLst>
              <c:ext xmlns:c16="http://schemas.microsoft.com/office/drawing/2014/chart" uri="{C3380CC4-5D6E-409C-BE32-E72D297353CC}">
                <c16:uniqueId val="{00000002-2BF3-4675-8C46-E0FD09FF0CCB}"/>
              </c:ext>
            </c:extLst>
          </c:dPt>
          <c:dPt>
            <c:idx val="1"/>
            <c:invertIfNegative val="0"/>
            <c:bubble3D val="0"/>
            <c:spPr>
              <a:solidFill>
                <a:srgbClr val="FFFF00"/>
              </a:solidFill>
              <a:ln>
                <a:noFill/>
              </a:ln>
              <a:effectLst/>
            </c:spPr>
            <c:extLst>
              <c:ext xmlns:c16="http://schemas.microsoft.com/office/drawing/2014/chart" uri="{C3380CC4-5D6E-409C-BE32-E72D297353CC}">
                <c16:uniqueId val="{00000004-2BF3-4675-8C46-E0FD09FF0CCB}"/>
              </c:ext>
            </c:extLst>
          </c:dPt>
          <c:dPt>
            <c:idx val="2"/>
            <c:invertIfNegative val="0"/>
            <c:bubble3D val="0"/>
            <c:spPr>
              <a:solidFill>
                <a:srgbClr val="92D050"/>
              </a:solidFill>
              <a:ln>
                <a:noFill/>
              </a:ln>
              <a:effectLst/>
            </c:spPr>
            <c:extLst>
              <c:ext xmlns:c16="http://schemas.microsoft.com/office/drawing/2014/chart" uri="{C3380CC4-5D6E-409C-BE32-E72D297353CC}">
                <c16:uniqueId val="{00000006-2BF3-4675-8C46-E0FD09FF0CCB}"/>
              </c:ext>
            </c:extLst>
          </c:dPt>
          <c:val>
            <c:numRef>
              <c:f>Sheet4!$B$8:$B$10</c:f>
              <c:numCache>
                <c:formatCode>General</c:formatCode>
                <c:ptCount val="3"/>
                <c:pt idx="0">
                  <c:v>140</c:v>
                </c:pt>
                <c:pt idx="1">
                  <c:v>145</c:v>
                </c:pt>
                <c:pt idx="2">
                  <c:v>148</c:v>
                </c:pt>
              </c:numCache>
            </c:numRef>
          </c:val>
          <c:extLst>
            <c:ext xmlns:c16="http://schemas.microsoft.com/office/drawing/2014/chart" uri="{C3380CC4-5D6E-409C-BE32-E72D297353CC}">
              <c16:uniqueId val="{00000007-2BF3-4675-8C46-E0FD09FF0CCB}"/>
            </c:ext>
          </c:extLst>
        </c:ser>
        <c:dLbls>
          <c:showLegendKey val="0"/>
          <c:showVal val="0"/>
          <c:showCatName val="0"/>
          <c:showSerName val="0"/>
          <c:showPercent val="0"/>
          <c:showBubbleSize val="0"/>
        </c:dLbls>
        <c:gapWidth val="150"/>
        <c:overlap val="100"/>
        <c:axId val="390756168"/>
        <c:axId val="393110104"/>
      </c:barChart>
      <c:catAx>
        <c:axId val="39075616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3110104"/>
        <c:crosses val="autoZero"/>
        <c:auto val="1"/>
        <c:lblAlgn val="ctr"/>
        <c:lblOffset val="100"/>
        <c:noMultiLvlLbl val="0"/>
      </c:catAx>
      <c:valAx>
        <c:axId val="393110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07561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FIGURE </a:t>
            </a:r>
            <a:r>
              <a:rPr lang="en-US" dirty="0" smtClean="0"/>
              <a:t>7-BODY</a:t>
            </a:r>
            <a:r>
              <a:rPr lang="en-US" baseline="0" dirty="0" smtClean="0"/>
              <a:t> </a:t>
            </a:r>
            <a:r>
              <a:rPr lang="en-US" baseline="0" dirty="0"/>
              <a:t>WEIGHT</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Sheet1!$E$1</c:f>
              <c:strCache>
                <c:ptCount val="1"/>
                <c:pt idx="0">
                  <c:v>Body weight</c:v>
                </c:pt>
              </c:strCache>
            </c:strRef>
          </c:tx>
          <c:spPr>
            <a:ln w="19050" cap="rnd">
              <a:solidFill>
                <a:srgbClr val="92D050"/>
              </a:solidFill>
              <a:round/>
            </a:ln>
            <a:effectLst/>
          </c:spPr>
          <c:marker>
            <c:symbol val="circle"/>
            <c:size val="5"/>
            <c:spPr>
              <a:solidFill>
                <a:srgbClr val="FFFF00"/>
              </a:solidFill>
              <a:ln w="9525">
                <a:solidFill>
                  <a:schemeClr val="accent1"/>
                </a:solidFill>
              </a:ln>
              <a:effectLst/>
            </c:spPr>
          </c:marker>
          <c:yVal>
            <c:numRef>
              <c:f>Sheet1!$E$2:$E$29</c:f>
              <c:numCache>
                <c:formatCode>General</c:formatCode>
                <c:ptCount val="28"/>
                <c:pt idx="1">
                  <c:v>74.39</c:v>
                </c:pt>
                <c:pt idx="2">
                  <c:v>74.599999999999994</c:v>
                </c:pt>
                <c:pt idx="3">
                  <c:v>74.55</c:v>
                </c:pt>
                <c:pt idx="4">
                  <c:v>70.58</c:v>
                </c:pt>
                <c:pt idx="5">
                  <c:v>74.12</c:v>
                </c:pt>
                <c:pt idx="6">
                  <c:v>74.7</c:v>
                </c:pt>
                <c:pt idx="7">
                  <c:v>74.81</c:v>
                </c:pt>
                <c:pt idx="8">
                  <c:v>73.36</c:v>
                </c:pt>
                <c:pt idx="9">
                  <c:v>74.72</c:v>
                </c:pt>
                <c:pt idx="10">
                  <c:v>74.23</c:v>
                </c:pt>
                <c:pt idx="11">
                  <c:v>74.58</c:v>
                </c:pt>
                <c:pt idx="12">
                  <c:v>74.8</c:v>
                </c:pt>
                <c:pt idx="13">
                  <c:v>74.95</c:v>
                </c:pt>
                <c:pt idx="14">
                  <c:v>74.47</c:v>
                </c:pt>
                <c:pt idx="15">
                  <c:v>74.63</c:v>
                </c:pt>
                <c:pt idx="16">
                  <c:v>74</c:v>
                </c:pt>
                <c:pt idx="17">
                  <c:v>74.28</c:v>
                </c:pt>
                <c:pt idx="18">
                  <c:v>74.89</c:v>
                </c:pt>
                <c:pt idx="19">
                  <c:v>74.650000000000006</c:v>
                </c:pt>
                <c:pt idx="20">
                  <c:v>74.66</c:v>
                </c:pt>
                <c:pt idx="21">
                  <c:v>73.61</c:v>
                </c:pt>
                <c:pt idx="22">
                  <c:v>74.59</c:v>
                </c:pt>
                <c:pt idx="23">
                  <c:v>72.52</c:v>
                </c:pt>
                <c:pt idx="24">
                  <c:v>74.56</c:v>
                </c:pt>
                <c:pt idx="25">
                  <c:v>73.72</c:v>
                </c:pt>
                <c:pt idx="26">
                  <c:v>69.77</c:v>
                </c:pt>
                <c:pt idx="27">
                  <c:v>73.680000000000007</c:v>
                </c:pt>
              </c:numCache>
            </c:numRef>
          </c:yVal>
          <c:smooth val="0"/>
          <c:extLst>
            <c:ext xmlns:c16="http://schemas.microsoft.com/office/drawing/2014/chart" uri="{C3380CC4-5D6E-409C-BE32-E72D297353CC}">
              <c16:uniqueId val="{00000000-5282-4B0C-BB94-14BB018C0499}"/>
            </c:ext>
          </c:extLst>
        </c:ser>
        <c:dLbls>
          <c:showLegendKey val="0"/>
          <c:showVal val="0"/>
          <c:showCatName val="0"/>
          <c:showSerName val="0"/>
          <c:showPercent val="0"/>
          <c:showBubbleSize val="0"/>
        </c:dLbls>
        <c:axId val="391190440"/>
        <c:axId val="391194376"/>
      </c:scatterChart>
      <c:valAx>
        <c:axId val="391190440"/>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1194376"/>
        <c:crosses val="autoZero"/>
        <c:crossBetween val="midCat"/>
      </c:valAx>
      <c:valAx>
        <c:axId val="3911943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119044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a:t>FIGURE</a:t>
            </a:r>
            <a:r>
              <a:rPr lang="en-US" sz="1200" baseline="0"/>
              <a:t> 9-BODY WEIGHT AND WEIGHT LIFTED(2012</a:t>
            </a:r>
            <a:r>
              <a:rPr lang="en-US" sz="1400" baseline="0"/>
              <a:t>)</a:t>
            </a:r>
            <a:endParaRPr lang="en-US" sz="140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Sheet1!$F$18</c:f>
              <c:strCache>
                <c:ptCount val="1"/>
                <c:pt idx="0">
                  <c:v>Body weight</c:v>
                </c:pt>
              </c:strCache>
            </c:strRef>
          </c:tx>
          <c:spPr>
            <a:solidFill>
              <a:srgbClr val="FFFF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Sheet1!$F$19:$F$32</c:f>
              <c:numCache>
                <c:formatCode>General</c:formatCode>
                <c:ptCount val="14"/>
                <c:pt idx="1">
                  <c:v>74.39</c:v>
                </c:pt>
                <c:pt idx="2">
                  <c:v>74.599999999999994</c:v>
                </c:pt>
                <c:pt idx="3">
                  <c:v>74.55</c:v>
                </c:pt>
                <c:pt idx="4">
                  <c:v>70.58</c:v>
                </c:pt>
                <c:pt idx="5">
                  <c:v>74.12</c:v>
                </c:pt>
                <c:pt idx="6">
                  <c:v>74.7</c:v>
                </c:pt>
                <c:pt idx="7">
                  <c:v>74.81</c:v>
                </c:pt>
                <c:pt idx="8">
                  <c:v>73.36</c:v>
                </c:pt>
                <c:pt idx="9">
                  <c:v>74.72</c:v>
                </c:pt>
                <c:pt idx="10">
                  <c:v>74.23</c:v>
                </c:pt>
                <c:pt idx="11">
                  <c:v>74.58</c:v>
                </c:pt>
                <c:pt idx="12">
                  <c:v>74.8</c:v>
                </c:pt>
                <c:pt idx="13">
                  <c:v>74.95</c:v>
                </c:pt>
              </c:numCache>
            </c:numRef>
          </c:val>
          <c:extLst>
            <c:ext xmlns:c16="http://schemas.microsoft.com/office/drawing/2014/chart" uri="{C3380CC4-5D6E-409C-BE32-E72D297353CC}">
              <c16:uniqueId val="{00000000-A06A-401A-950E-A46D9CA0A8E3}"/>
            </c:ext>
          </c:extLst>
        </c:ser>
        <c:ser>
          <c:idx val="1"/>
          <c:order val="1"/>
          <c:tx>
            <c:strRef>
              <c:f>Sheet1!$G$18</c:f>
              <c:strCache>
                <c:ptCount val="1"/>
                <c:pt idx="0">
                  <c:v>Total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Sheet1!$G$19:$G$32</c:f>
              <c:numCache>
                <c:formatCode>General</c:formatCode>
                <c:ptCount val="14"/>
                <c:pt idx="1">
                  <c:v>265</c:v>
                </c:pt>
                <c:pt idx="2">
                  <c:v>258</c:v>
                </c:pt>
                <c:pt idx="3">
                  <c:v>246</c:v>
                </c:pt>
                <c:pt idx="4">
                  <c:v>231</c:v>
                </c:pt>
                <c:pt idx="5">
                  <c:v>230</c:v>
                </c:pt>
                <c:pt idx="6">
                  <c:v>223</c:v>
                </c:pt>
                <c:pt idx="7">
                  <c:v>223</c:v>
                </c:pt>
                <c:pt idx="8">
                  <c:v>201</c:v>
                </c:pt>
                <c:pt idx="9">
                  <c:v>113</c:v>
                </c:pt>
                <c:pt idx="10">
                  <c:v>0</c:v>
                </c:pt>
                <c:pt idx="11">
                  <c:v>291</c:v>
                </c:pt>
                <c:pt idx="12">
                  <c:v>291</c:v>
                </c:pt>
                <c:pt idx="13">
                  <c:v>269</c:v>
                </c:pt>
              </c:numCache>
            </c:numRef>
          </c:val>
          <c:extLst>
            <c:ext xmlns:c16="http://schemas.microsoft.com/office/drawing/2014/chart" uri="{C3380CC4-5D6E-409C-BE32-E72D297353CC}">
              <c16:uniqueId val="{00000001-A06A-401A-950E-A46D9CA0A8E3}"/>
            </c:ext>
          </c:extLst>
        </c:ser>
        <c:dLbls>
          <c:dLblPos val="outEnd"/>
          <c:showLegendKey val="0"/>
          <c:showVal val="1"/>
          <c:showCatName val="0"/>
          <c:showSerName val="0"/>
          <c:showPercent val="0"/>
          <c:showBubbleSize val="0"/>
        </c:dLbls>
        <c:gapWidth val="219"/>
        <c:overlap val="-27"/>
        <c:axId val="425492720"/>
        <c:axId val="425495672"/>
      </c:barChart>
      <c:catAx>
        <c:axId val="425492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5495672"/>
        <c:crosses val="autoZero"/>
        <c:auto val="1"/>
        <c:lblAlgn val="ctr"/>
        <c:lblOffset val="100"/>
        <c:noMultiLvlLbl val="0"/>
      </c:catAx>
      <c:valAx>
        <c:axId val="4254956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54927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a:t>FIGURE</a:t>
            </a:r>
            <a:r>
              <a:rPr lang="en-US" sz="1200" baseline="0"/>
              <a:t> 10-BODY WEIGHT AND WEIGHT LIFTED(2016)</a:t>
            </a:r>
            <a:endParaRPr lang="en-US" sz="120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Sheet2!$I$18:$I$19</c:f>
              <c:strCache>
                <c:ptCount val="2"/>
                <c:pt idx="0">
                  <c:v>Body</c:v>
                </c:pt>
                <c:pt idx="1">
                  <c:v>weight</c:v>
                </c:pt>
              </c:strCache>
            </c:strRef>
          </c:tx>
          <c:spPr>
            <a:solidFill>
              <a:srgbClr val="FFFF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Sheet2!$I$20:$I$33</c:f>
              <c:numCache>
                <c:formatCode>General</c:formatCode>
                <c:ptCount val="14"/>
                <c:pt idx="0">
                  <c:v>74.47</c:v>
                </c:pt>
                <c:pt idx="1">
                  <c:v>74.63</c:v>
                </c:pt>
                <c:pt idx="2">
                  <c:v>74</c:v>
                </c:pt>
                <c:pt idx="3">
                  <c:v>74.28</c:v>
                </c:pt>
                <c:pt idx="4">
                  <c:v>74.89</c:v>
                </c:pt>
                <c:pt idx="5">
                  <c:v>74.650000000000006</c:v>
                </c:pt>
                <c:pt idx="6">
                  <c:v>74.66</c:v>
                </c:pt>
                <c:pt idx="7">
                  <c:v>73.61</c:v>
                </c:pt>
                <c:pt idx="8">
                  <c:v>74.59</c:v>
                </c:pt>
                <c:pt idx="9">
                  <c:v>72.52</c:v>
                </c:pt>
                <c:pt idx="10">
                  <c:v>74.56</c:v>
                </c:pt>
                <c:pt idx="11">
                  <c:v>73.72</c:v>
                </c:pt>
                <c:pt idx="12">
                  <c:v>69.77</c:v>
                </c:pt>
                <c:pt idx="13">
                  <c:v>73.680000000000007</c:v>
                </c:pt>
              </c:numCache>
            </c:numRef>
          </c:val>
          <c:extLst>
            <c:ext xmlns:c16="http://schemas.microsoft.com/office/drawing/2014/chart" uri="{C3380CC4-5D6E-409C-BE32-E72D297353CC}">
              <c16:uniqueId val="{00000000-A255-47A3-A930-98424B1BC4EA}"/>
            </c:ext>
          </c:extLst>
        </c:ser>
        <c:ser>
          <c:idx val="1"/>
          <c:order val="1"/>
          <c:tx>
            <c:strRef>
              <c:f>Sheet2!$J$18:$J$19</c:f>
              <c:strCache>
                <c:ptCount val="2"/>
                <c:pt idx="0">
                  <c:v>Total</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Sheet2!$J$20:$J$33</c:f>
              <c:numCache>
                <c:formatCode>General</c:formatCode>
                <c:ptCount val="14"/>
                <c:pt idx="0">
                  <c:v>274</c:v>
                </c:pt>
                <c:pt idx="1">
                  <c:v>258</c:v>
                </c:pt>
                <c:pt idx="2">
                  <c:v>257</c:v>
                </c:pt>
                <c:pt idx="3">
                  <c:v>247</c:v>
                </c:pt>
                <c:pt idx="4">
                  <c:v>247</c:v>
                </c:pt>
                <c:pt idx="5">
                  <c:v>242</c:v>
                </c:pt>
                <c:pt idx="6">
                  <c:v>242</c:v>
                </c:pt>
                <c:pt idx="7">
                  <c:v>237</c:v>
                </c:pt>
                <c:pt idx="8">
                  <c:v>224</c:v>
                </c:pt>
                <c:pt idx="9">
                  <c:v>223</c:v>
                </c:pt>
                <c:pt idx="10">
                  <c:v>218</c:v>
                </c:pt>
                <c:pt idx="11">
                  <c:v>213</c:v>
                </c:pt>
                <c:pt idx="12">
                  <c:v>186</c:v>
                </c:pt>
                <c:pt idx="13">
                  <c:v>172</c:v>
                </c:pt>
              </c:numCache>
            </c:numRef>
          </c:val>
          <c:extLst>
            <c:ext xmlns:c16="http://schemas.microsoft.com/office/drawing/2014/chart" uri="{C3380CC4-5D6E-409C-BE32-E72D297353CC}">
              <c16:uniqueId val="{00000001-A255-47A3-A930-98424B1BC4EA}"/>
            </c:ext>
          </c:extLst>
        </c:ser>
        <c:dLbls>
          <c:dLblPos val="outEnd"/>
          <c:showLegendKey val="0"/>
          <c:showVal val="1"/>
          <c:showCatName val="0"/>
          <c:showSerName val="0"/>
          <c:showPercent val="0"/>
          <c:showBubbleSize val="0"/>
        </c:dLbls>
        <c:gapWidth val="219"/>
        <c:overlap val="-27"/>
        <c:axId val="433072376"/>
        <c:axId val="433073032"/>
      </c:barChart>
      <c:catAx>
        <c:axId val="433072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3073032"/>
        <c:crosses val="autoZero"/>
        <c:auto val="1"/>
        <c:lblAlgn val="ctr"/>
        <c:lblOffset val="100"/>
        <c:noMultiLvlLbl val="0"/>
      </c:catAx>
      <c:valAx>
        <c:axId val="433073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30723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7/22/2019</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7/22/2019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4085712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7/22/2019</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7/22/2019</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7/22/2019</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7/22/2019</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7/22/2019</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7/22/2019</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7/22/2019</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7/22/2019</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7/22/2019</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7/22/2019</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7/22/2019</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7/22/2019</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717393"/>
          </a:xfrm>
        </p:spPr>
        <p:txBody>
          <a:bodyPr lIns="0" tIns="0" rIns="0" bIns="0" anchor="t">
            <a:spAutoFit/>
          </a:bodyPr>
          <a:lstStyle/>
          <a:p>
            <a:r>
              <a:rPr lang="en-US" sz="4200" b="1" dirty="0" smtClean="0">
                <a:solidFill>
                  <a:schemeClr val="bg1"/>
                </a:solidFill>
              </a:rPr>
              <a:t>WOMEN’S WEIGHTLIFTING SUMMER OLYMPICS (2012 &amp; 2016)</a:t>
            </a:r>
            <a:r>
              <a:rPr lang="en-US" sz="4200" dirty="0">
                <a:solidFill>
                  <a:schemeClr val="bg1"/>
                </a:solidFill>
              </a:rPr>
              <a:t/>
            </a:r>
            <a:br>
              <a:rPr lang="en-US" sz="4200" dirty="0">
                <a:solidFill>
                  <a:schemeClr val="bg1"/>
                </a:solidFill>
              </a:rPr>
            </a:br>
            <a:r>
              <a:rPr lang="en-US" sz="4000" dirty="0" smtClean="0">
                <a:solidFill>
                  <a:schemeClr val="accent4"/>
                </a:solidFill>
              </a:rPr>
              <a:t>JANANI.R</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 xmlns:adec="http://schemas.microsoft.com/office/drawing/2017/decorative" val="1"/>
              </a:ext>
            </a:extLst>
          </p:cNvPr>
          <p:cNvSpPr/>
          <p:nvPr/>
        </p:nvSpPr>
        <p:spPr>
          <a:xfrm>
            <a:off x="4792319" y="-608243"/>
            <a:ext cx="2607364" cy="3769453"/>
          </a:xfrm>
          <a:prstGeom prst="diamond">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 xmlns:adec="http://schemas.microsoft.com/office/drawing/2017/decorative" val="1"/>
              </a:ext>
            </a:extLst>
          </p:cNvPr>
          <p:cNvSpPr/>
          <p:nvPr/>
        </p:nvSpPr>
        <p:spPr>
          <a:xfrm>
            <a:off x="4325256" y="-1718492"/>
            <a:ext cx="3541486" cy="4409440"/>
          </a:xfrm>
          <a:prstGeom prst="diamond">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0" y="104887"/>
            <a:ext cx="12192000" cy="738664"/>
          </a:xfrm>
          <a:prstGeom prst="rect">
            <a:avLst/>
          </a:prstGeom>
          <a:noFill/>
        </p:spPr>
        <p:txBody>
          <a:bodyPr wrap="square" rtlCol="0">
            <a:spAutoFit/>
          </a:bodyPr>
          <a:lstStyle/>
          <a:p>
            <a:r>
              <a:rPr lang="en-US" dirty="0" smtClean="0"/>
              <a:t>                                                                              </a:t>
            </a:r>
          </a:p>
          <a:p>
            <a:r>
              <a:rPr lang="en-US" sz="2400" b="1" dirty="0"/>
              <a:t> </a:t>
            </a:r>
            <a:r>
              <a:rPr lang="en-US" sz="2400" b="1" dirty="0" smtClean="0"/>
              <a:t>                                                      </a:t>
            </a:r>
            <a:r>
              <a:rPr lang="en-US" sz="2400" b="1" dirty="0" smtClean="0">
                <a:latin typeface="+mj-lt"/>
              </a:rPr>
              <a:t>Preliminary analysis</a:t>
            </a:r>
            <a:endParaRPr lang="en-US" sz="2400" b="1" dirty="0">
              <a:latin typeface="+mj-lt"/>
            </a:endParaRPr>
          </a:p>
        </p:txBody>
      </p:sp>
      <p:graphicFrame>
        <p:nvGraphicFramePr>
          <p:cNvPr id="6" name="Table 5"/>
          <p:cNvGraphicFramePr>
            <a:graphicFrameLocks noGrp="1"/>
          </p:cNvGraphicFramePr>
          <p:nvPr>
            <p:extLst>
              <p:ext uri="{D42A27DB-BD31-4B8C-83A1-F6EECF244321}">
                <p14:modId xmlns:p14="http://schemas.microsoft.com/office/powerpoint/2010/main" val="1853714513"/>
              </p:ext>
            </p:extLst>
          </p:nvPr>
        </p:nvGraphicFramePr>
        <p:xfrm>
          <a:off x="1914091" y="1397721"/>
          <a:ext cx="7920319" cy="3200404"/>
        </p:xfrm>
        <a:graphic>
          <a:graphicData uri="http://schemas.openxmlformats.org/drawingml/2006/table">
            <a:tbl>
              <a:tblPr firstRow="1" firstCol="1" bandRow="1">
                <a:tableStyleId>{5C22544A-7EE6-4342-B048-85BDC9FD1C3A}</a:tableStyleId>
              </a:tblPr>
              <a:tblGrid>
                <a:gridCol w="1749246">
                  <a:extLst>
                    <a:ext uri="{9D8B030D-6E8A-4147-A177-3AD203B41FA5}">
                      <a16:colId xmlns:a16="http://schemas.microsoft.com/office/drawing/2014/main" val="3574872343"/>
                    </a:ext>
                  </a:extLst>
                </a:gridCol>
                <a:gridCol w="6171073">
                  <a:extLst>
                    <a:ext uri="{9D8B030D-6E8A-4147-A177-3AD203B41FA5}">
                      <a16:colId xmlns:a16="http://schemas.microsoft.com/office/drawing/2014/main" val="2767817090"/>
                    </a:ext>
                  </a:extLst>
                </a:gridCol>
              </a:tblGrid>
              <a:tr h="359369">
                <a:tc>
                  <a:txBody>
                    <a:bodyPr/>
                    <a:lstStyle/>
                    <a:p>
                      <a:pPr marL="0" marR="0">
                        <a:lnSpc>
                          <a:spcPct val="107000"/>
                        </a:lnSpc>
                        <a:spcBef>
                          <a:spcPts val="0"/>
                        </a:spcBef>
                        <a:spcAft>
                          <a:spcPts val="0"/>
                        </a:spcAft>
                      </a:pPr>
                      <a:r>
                        <a:rPr lang="en-US" sz="1100">
                          <a:effectLst/>
                        </a:rPr>
                        <a:t>EUROPE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marL="0" marR="0">
                        <a:lnSpc>
                          <a:spcPct val="107000"/>
                        </a:lnSpc>
                        <a:spcBef>
                          <a:spcPts val="0"/>
                        </a:spcBef>
                        <a:spcAft>
                          <a:spcPts val="0"/>
                        </a:spcAft>
                      </a:pPr>
                      <a:r>
                        <a:rPr lang="en-US" sz="1100" dirty="0">
                          <a:ln>
                            <a:solidFill>
                              <a:sysClr val="windowText" lastClr="000000"/>
                            </a:solidFill>
                          </a:ln>
                          <a:solidFill>
                            <a:sysClr val="windowText" lastClr="000000"/>
                          </a:solidFill>
                          <a:effectLst/>
                        </a:rPr>
                        <a:t>SPAIN(2),POLAND,FRANCE, BELARUS, UKRAINE,MOLDOVA</a:t>
                      </a:r>
                      <a:endParaRPr lang="en-US" sz="1100" dirty="0">
                        <a:ln>
                          <a:solidFill>
                            <a:sysClr val="windowText" lastClr="000000"/>
                          </a:solidFill>
                        </a:ln>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FF00"/>
                    </a:solidFill>
                  </a:tcPr>
                </a:tc>
                <a:extLst>
                  <a:ext uri="{0D108BD9-81ED-4DB2-BD59-A6C34878D82A}">
                    <a16:rowId xmlns:a16="http://schemas.microsoft.com/office/drawing/2014/main" val="3826953530"/>
                  </a:ext>
                </a:extLst>
              </a:tr>
              <a:tr h="411221">
                <a:tc>
                  <a:txBody>
                    <a:bodyPr/>
                    <a:lstStyle/>
                    <a:p>
                      <a:pPr marL="0" marR="0">
                        <a:lnSpc>
                          <a:spcPct val="107000"/>
                        </a:lnSpc>
                        <a:spcBef>
                          <a:spcPts val="0"/>
                        </a:spcBef>
                        <a:spcAft>
                          <a:spcPts val="0"/>
                        </a:spcAft>
                      </a:pPr>
                      <a:r>
                        <a:rPr lang="en-US" sz="1100">
                          <a:effectLst/>
                        </a:rPr>
                        <a:t>AMERICA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marL="0" marR="0">
                        <a:lnSpc>
                          <a:spcPct val="107000"/>
                        </a:lnSpc>
                        <a:spcBef>
                          <a:spcPts val="0"/>
                        </a:spcBef>
                        <a:spcAft>
                          <a:spcPts val="0"/>
                        </a:spcAft>
                      </a:pPr>
                      <a:r>
                        <a:rPr lang="en-US" sz="1100" dirty="0">
                          <a:ln>
                            <a:solidFill>
                              <a:sysClr val="windowText" lastClr="000000"/>
                            </a:solidFill>
                          </a:ln>
                          <a:solidFill>
                            <a:sysClr val="windowText" lastClr="000000"/>
                          </a:solidFill>
                          <a:effectLst/>
                        </a:rPr>
                        <a:t>BRAZIL,CHILE(2),COLOMBIA,MEXICO</a:t>
                      </a:r>
                      <a:endParaRPr lang="en-US" sz="1100" dirty="0">
                        <a:ln>
                          <a:solidFill>
                            <a:sysClr val="windowText" lastClr="000000"/>
                          </a:solidFill>
                        </a:ln>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FF00"/>
                    </a:solidFill>
                  </a:tcPr>
                </a:tc>
                <a:extLst>
                  <a:ext uri="{0D108BD9-81ED-4DB2-BD59-A6C34878D82A}">
                    <a16:rowId xmlns:a16="http://schemas.microsoft.com/office/drawing/2014/main" val="3998978682"/>
                  </a:ext>
                </a:extLst>
              </a:tr>
              <a:tr h="411221">
                <a:tc>
                  <a:txBody>
                    <a:bodyPr/>
                    <a:lstStyle/>
                    <a:p>
                      <a:pPr marL="0" marR="0">
                        <a:lnSpc>
                          <a:spcPct val="107000"/>
                        </a:lnSpc>
                        <a:spcBef>
                          <a:spcPts val="0"/>
                        </a:spcBef>
                        <a:spcAft>
                          <a:spcPts val="0"/>
                        </a:spcAft>
                      </a:pPr>
                      <a:r>
                        <a:rPr lang="en-US" sz="1100">
                          <a:effectLst/>
                        </a:rPr>
                        <a:t>AFRICA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marL="0" marR="0">
                        <a:lnSpc>
                          <a:spcPct val="107000"/>
                        </a:lnSpc>
                        <a:spcBef>
                          <a:spcPts val="0"/>
                        </a:spcBef>
                        <a:spcAft>
                          <a:spcPts val="0"/>
                        </a:spcAft>
                      </a:pPr>
                      <a:r>
                        <a:rPr lang="en-US" sz="1100" dirty="0">
                          <a:ln>
                            <a:solidFill>
                              <a:sysClr val="windowText" lastClr="000000"/>
                            </a:solidFill>
                          </a:ln>
                          <a:solidFill>
                            <a:sysClr val="windowText" lastClr="000000"/>
                          </a:solidFill>
                          <a:effectLst/>
                        </a:rPr>
                        <a:t>CAMEROON,MOROCCO</a:t>
                      </a:r>
                      <a:endParaRPr lang="en-US" sz="1100" dirty="0">
                        <a:ln>
                          <a:solidFill>
                            <a:sysClr val="windowText" lastClr="000000"/>
                          </a:solidFill>
                        </a:ln>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FF00"/>
                    </a:solidFill>
                  </a:tcPr>
                </a:tc>
                <a:extLst>
                  <a:ext uri="{0D108BD9-81ED-4DB2-BD59-A6C34878D82A}">
                    <a16:rowId xmlns:a16="http://schemas.microsoft.com/office/drawing/2014/main" val="3170192635"/>
                  </a:ext>
                </a:extLst>
              </a:tr>
              <a:tr h="411221">
                <a:tc>
                  <a:txBody>
                    <a:bodyPr/>
                    <a:lstStyle/>
                    <a:p>
                      <a:pPr marL="0" marR="0">
                        <a:lnSpc>
                          <a:spcPct val="107000"/>
                        </a:lnSpc>
                        <a:spcBef>
                          <a:spcPts val="0"/>
                        </a:spcBef>
                        <a:spcAft>
                          <a:spcPts val="0"/>
                        </a:spcAft>
                      </a:pPr>
                      <a:r>
                        <a:rPr lang="en-US" sz="1100">
                          <a:effectLst/>
                        </a:rPr>
                        <a:t>KOREA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marL="0" marR="0">
                        <a:lnSpc>
                          <a:spcPct val="107000"/>
                        </a:lnSpc>
                        <a:spcBef>
                          <a:spcPts val="0"/>
                        </a:spcBef>
                        <a:spcAft>
                          <a:spcPts val="0"/>
                        </a:spcAft>
                      </a:pPr>
                      <a:r>
                        <a:rPr lang="en-US" sz="1100" dirty="0">
                          <a:ln>
                            <a:solidFill>
                              <a:sysClr val="windowText" lastClr="000000"/>
                            </a:solidFill>
                          </a:ln>
                          <a:solidFill>
                            <a:sysClr val="windowText" lastClr="000000"/>
                          </a:solidFill>
                          <a:effectLst/>
                        </a:rPr>
                        <a:t>NORTH KOREA(2</a:t>
                      </a:r>
                      <a:r>
                        <a:rPr lang="en-US" sz="11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FF00"/>
                    </a:solidFill>
                  </a:tcPr>
                </a:tc>
                <a:extLst>
                  <a:ext uri="{0D108BD9-81ED-4DB2-BD59-A6C34878D82A}">
                    <a16:rowId xmlns:a16="http://schemas.microsoft.com/office/drawing/2014/main" val="1962197406"/>
                  </a:ext>
                </a:extLst>
              </a:tr>
              <a:tr h="373709">
                <a:tc>
                  <a:txBody>
                    <a:bodyPr/>
                    <a:lstStyle/>
                    <a:p>
                      <a:pPr marL="0" marR="0">
                        <a:lnSpc>
                          <a:spcPct val="107000"/>
                        </a:lnSpc>
                        <a:spcBef>
                          <a:spcPts val="0"/>
                        </a:spcBef>
                        <a:spcAft>
                          <a:spcPts val="0"/>
                        </a:spcAft>
                      </a:pPr>
                      <a:r>
                        <a:rPr lang="en-US" sz="1100">
                          <a:effectLst/>
                        </a:rPr>
                        <a:t>CENTRAL ASIA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marL="0" marR="0">
                        <a:lnSpc>
                          <a:spcPct val="107000"/>
                        </a:lnSpc>
                        <a:spcBef>
                          <a:spcPts val="0"/>
                        </a:spcBef>
                        <a:spcAft>
                          <a:spcPts val="0"/>
                        </a:spcAft>
                      </a:pPr>
                      <a:r>
                        <a:rPr lang="en-US" sz="1100" dirty="0">
                          <a:ln>
                            <a:solidFill>
                              <a:sysClr val="windowText" lastClr="000000"/>
                            </a:solidFill>
                          </a:ln>
                          <a:solidFill>
                            <a:sysClr val="windowText" lastClr="000000"/>
                          </a:solidFill>
                          <a:effectLst/>
                        </a:rPr>
                        <a:t>KAZHKASTAN,ARMENIA</a:t>
                      </a:r>
                      <a:endParaRPr lang="en-US" sz="1100" dirty="0">
                        <a:ln>
                          <a:solidFill>
                            <a:sysClr val="windowText" lastClr="000000"/>
                          </a:solidFill>
                        </a:ln>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FF00"/>
                    </a:solidFill>
                  </a:tcPr>
                </a:tc>
                <a:extLst>
                  <a:ext uri="{0D108BD9-81ED-4DB2-BD59-A6C34878D82A}">
                    <a16:rowId xmlns:a16="http://schemas.microsoft.com/office/drawing/2014/main" val="3138343329"/>
                  </a:ext>
                </a:extLst>
              </a:tr>
              <a:tr h="411221">
                <a:tc>
                  <a:txBody>
                    <a:bodyPr/>
                    <a:lstStyle/>
                    <a:p>
                      <a:pPr marL="0" marR="0">
                        <a:lnSpc>
                          <a:spcPct val="107000"/>
                        </a:lnSpc>
                        <a:spcBef>
                          <a:spcPts val="0"/>
                        </a:spcBef>
                        <a:spcAft>
                          <a:spcPts val="0"/>
                        </a:spcAft>
                      </a:pPr>
                      <a:r>
                        <a:rPr lang="en-US" sz="1100">
                          <a:effectLst/>
                        </a:rPr>
                        <a:t>MIDDLE EAST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marL="0" marR="0">
                        <a:lnSpc>
                          <a:spcPct val="107000"/>
                        </a:lnSpc>
                        <a:spcBef>
                          <a:spcPts val="0"/>
                        </a:spcBef>
                        <a:spcAft>
                          <a:spcPts val="0"/>
                        </a:spcAft>
                      </a:pPr>
                      <a:r>
                        <a:rPr lang="en-US" sz="1100" dirty="0">
                          <a:ln>
                            <a:solidFill>
                              <a:sysClr val="windowText" lastClr="000000"/>
                            </a:solidFill>
                          </a:ln>
                          <a:solidFill>
                            <a:sysClr val="windowText" lastClr="000000"/>
                          </a:solidFill>
                          <a:effectLst/>
                        </a:rPr>
                        <a:t>SYRIA, TURKEY</a:t>
                      </a:r>
                      <a:endParaRPr lang="en-US" sz="1100" dirty="0">
                        <a:ln>
                          <a:solidFill>
                            <a:sysClr val="windowText" lastClr="000000"/>
                          </a:solidFill>
                        </a:ln>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FF00"/>
                    </a:solidFill>
                  </a:tcPr>
                </a:tc>
                <a:extLst>
                  <a:ext uri="{0D108BD9-81ED-4DB2-BD59-A6C34878D82A}">
                    <a16:rowId xmlns:a16="http://schemas.microsoft.com/office/drawing/2014/main" val="1974024266"/>
                  </a:ext>
                </a:extLst>
              </a:tr>
              <a:tr h="411221">
                <a:tc>
                  <a:txBody>
                    <a:bodyPr/>
                    <a:lstStyle/>
                    <a:p>
                      <a:pPr marL="0" marR="0">
                        <a:lnSpc>
                          <a:spcPct val="107000"/>
                        </a:lnSpc>
                        <a:spcBef>
                          <a:spcPts val="0"/>
                        </a:spcBef>
                        <a:spcAft>
                          <a:spcPts val="0"/>
                        </a:spcAft>
                      </a:pPr>
                      <a:r>
                        <a:rPr lang="en-US" sz="1100">
                          <a:effectLst/>
                        </a:rPr>
                        <a:t>RUSSIA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marL="0" marR="0">
                        <a:lnSpc>
                          <a:spcPct val="107000"/>
                        </a:lnSpc>
                        <a:spcBef>
                          <a:spcPts val="0"/>
                        </a:spcBef>
                        <a:spcAft>
                          <a:spcPts val="0"/>
                        </a:spcAft>
                      </a:pPr>
                      <a:r>
                        <a:rPr lang="en-US" sz="1100" b="1" dirty="0">
                          <a:effectLst/>
                        </a:rPr>
                        <a:t>RUSSIA</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FF00"/>
                    </a:solidFill>
                  </a:tcPr>
                </a:tc>
                <a:extLst>
                  <a:ext uri="{0D108BD9-81ED-4DB2-BD59-A6C34878D82A}">
                    <a16:rowId xmlns:a16="http://schemas.microsoft.com/office/drawing/2014/main" val="3727129336"/>
                  </a:ext>
                </a:extLst>
              </a:tr>
              <a:tr h="411221">
                <a:tc>
                  <a:txBody>
                    <a:bodyPr/>
                    <a:lstStyle/>
                    <a:p>
                      <a:pPr marL="0" marR="0">
                        <a:lnSpc>
                          <a:spcPct val="107000"/>
                        </a:lnSpc>
                        <a:spcBef>
                          <a:spcPts val="0"/>
                        </a:spcBef>
                        <a:spcAft>
                          <a:spcPts val="0"/>
                        </a:spcAft>
                      </a:pPr>
                      <a:r>
                        <a:rPr lang="en-US" sz="1100">
                          <a:effectLst/>
                        </a:rPr>
                        <a:t>OCEANIA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marL="0" marR="0">
                        <a:lnSpc>
                          <a:spcPct val="107000"/>
                        </a:lnSpc>
                        <a:spcBef>
                          <a:spcPts val="0"/>
                        </a:spcBef>
                        <a:spcAft>
                          <a:spcPts val="0"/>
                        </a:spcAft>
                      </a:pPr>
                      <a:r>
                        <a:rPr lang="en-US" sz="1100" b="1" dirty="0">
                          <a:effectLst/>
                        </a:rPr>
                        <a:t>SAMOA</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FF00"/>
                    </a:solidFill>
                  </a:tcPr>
                </a:tc>
                <a:extLst>
                  <a:ext uri="{0D108BD9-81ED-4DB2-BD59-A6C34878D82A}">
                    <a16:rowId xmlns:a16="http://schemas.microsoft.com/office/drawing/2014/main" val="243724616"/>
                  </a:ext>
                </a:extLst>
              </a:tr>
            </a:tbl>
          </a:graphicData>
        </a:graphic>
      </p:graphicFrame>
      <p:sp>
        <p:nvSpPr>
          <p:cNvPr id="8" name="TextBox 7"/>
          <p:cNvSpPr txBox="1"/>
          <p:nvPr/>
        </p:nvSpPr>
        <p:spPr>
          <a:xfrm>
            <a:off x="2952207" y="1076896"/>
            <a:ext cx="6439988" cy="400110"/>
          </a:xfrm>
          <a:prstGeom prst="rect">
            <a:avLst/>
          </a:prstGeom>
          <a:noFill/>
        </p:spPr>
        <p:txBody>
          <a:bodyPr wrap="square" rtlCol="0">
            <a:spAutoFit/>
          </a:bodyPr>
          <a:lstStyle/>
          <a:p>
            <a:r>
              <a:rPr lang="en-US" sz="2000" b="1" dirty="0" smtClean="0"/>
              <a:t>FIGURE 8- NATION WHICH PARTICIPATED IN OLYMPICS</a:t>
            </a:r>
            <a:endParaRPr lang="en-US" sz="2000" b="1" dirty="0"/>
          </a:p>
        </p:txBody>
      </p:sp>
      <p:sp>
        <p:nvSpPr>
          <p:cNvPr id="9" name="TextBox 8"/>
          <p:cNvSpPr txBox="1"/>
          <p:nvPr/>
        </p:nvSpPr>
        <p:spPr>
          <a:xfrm>
            <a:off x="979714" y="4963886"/>
            <a:ext cx="9366069"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afore table represent the </a:t>
            </a:r>
            <a:r>
              <a:rPr lang="en-US" b="1" dirty="0" smtClean="0"/>
              <a:t>nations participated </a:t>
            </a:r>
            <a:r>
              <a:rPr lang="en-US" dirty="0" smtClean="0"/>
              <a:t>in the last two summer Olympics. </a:t>
            </a:r>
            <a:r>
              <a:rPr lang="en-US" b="1" dirty="0" smtClean="0"/>
              <a:t>Europe </a:t>
            </a:r>
            <a:r>
              <a:rPr lang="en-US" dirty="0" smtClean="0"/>
              <a:t>and</a:t>
            </a:r>
            <a:r>
              <a:rPr lang="en-US" b="1" dirty="0" smtClean="0"/>
              <a:t> America</a:t>
            </a:r>
            <a:r>
              <a:rPr lang="en-US" dirty="0" smtClean="0"/>
              <a:t> have more women athlete’s in weightlifting. This indicates that not all part of the world are aware of game or there are less athlete’s.</a:t>
            </a:r>
            <a:endParaRPr lang="en-US" dirty="0"/>
          </a:p>
        </p:txBody>
      </p:sp>
    </p:spTree>
    <p:extLst>
      <p:ext uri="{BB962C8B-B14F-4D97-AF65-F5344CB8AC3E}">
        <p14:creationId xmlns:p14="http://schemas.microsoft.com/office/powerpoint/2010/main" val="286107458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972408" y="3244334"/>
            <a:ext cx="247184" cy="369332"/>
          </a:xfrm>
          <a:prstGeom prst="rect">
            <a:avLst/>
          </a:prstGeom>
        </p:spPr>
        <p:txBody>
          <a:bodyPr wrap="none">
            <a:spAutoFit/>
          </a:bodyPr>
          <a:lstStyle/>
          <a:p>
            <a:r>
              <a:rPr lang="en-US" dirty="0"/>
              <a:t> </a:t>
            </a:r>
          </a:p>
        </p:txBody>
      </p:sp>
      <p:graphicFrame>
        <p:nvGraphicFramePr>
          <p:cNvPr id="6" name="Chart 5"/>
          <p:cNvGraphicFramePr>
            <a:graphicFrameLocks/>
          </p:cNvGraphicFramePr>
          <p:nvPr>
            <p:extLst>
              <p:ext uri="{D42A27DB-BD31-4B8C-83A1-F6EECF244321}">
                <p14:modId xmlns:p14="http://schemas.microsoft.com/office/powerpoint/2010/main" val="142536778"/>
              </p:ext>
            </p:extLst>
          </p:nvPr>
        </p:nvGraphicFramePr>
        <p:xfrm>
          <a:off x="444138" y="1293223"/>
          <a:ext cx="5630092" cy="3507377"/>
        </p:xfrm>
        <a:graphic>
          <a:graphicData uri="http://schemas.openxmlformats.org/drawingml/2006/chart">
            <c:chart xmlns:c="http://schemas.openxmlformats.org/drawingml/2006/chart" xmlns:r="http://schemas.openxmlformats.org/officeDocument/2006/relationships" r:id="rId2"/>
          </a:graphicData>
        </a:graphic>
      </p:graphicFrame>
      <p:cxnSp>
        <p:nvCxnSpPr>
          <p:cNvPr id="7" name="Straight Connector 6">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22069" y="156754"/>
            <a:ext cx="11678194" cy="738664"/>
          </a:xfrm>
          <a:prstGeom prst="rect">
            <a:avLst/>
          </a:prstGeom>
          <a:noFill/>
        </p:spPr>
        <p:txBody>
          <a:bodyPr wrap="square" rtlCol="0">
            <a:spAutoFit/>
          </a:bodyPr>
          <a:lstStyle/>
          <a:p>
            <a:endParaRPr lang="en-US" dirty="0" smtClean="0"/>
          </a:p>
          <a:p>
            <a:r>
              <a:rPr lang="en-US" sz="2400" b="1" dirty="0"/>
              <a:t> </a:t>
            </a:r>
            <a:r>
              <a:rPr lang="en-US" sz="2400" b="1" dirty="0" smtClean="0"/>
              <a:t>                                                              Analysis</a:t>
            </a:r>
            <a:endParaRPr lang="en-US" sz="2400" b="1" dirty="0"/>
          </a:p>
        </p:txBody>
      </p:sp>
      <p:graphicFrame>
        <p:nvGraphicFramePr>
          <p:cNvPr id="10" name="Chart 9"/>
          <p:cNvGraphicFramePr>
            <a:graphicFrameLocks/>
          </p:cNvGraphicFramePr>
          <p:nvPr>
            <p:extLst>
              <p:ext uri="{D42A27DB-BD31-4B8C-83A1-F6EECF244321}">
                <p14:modId xmlns:p14="http://schemas.microsoft.com/office/powerpoint/2010/main" val="4159473221"/>
              </p:ext>
            </p:extLst>
          </p:nvPr>
        </p:nvGraphicFramePr>
        <p:xfrm>
          <a:off x="6074230" y="1293223"/>
          <a:ext cx="5577839" cy="3507377"/>
        </p:xfrm>
        <a:graphic>
          <a:graphicData uri="http://schemas.openxmlformats.org/drawingml/2006/chart">
            <c:chart xmlns:c="http://schemas.openxmlformats.org/drawingml/2006/chart" xmlns:r="http://schemas.openxmlformats.org/officeDocument/2006/relationships" r:id="rId3"/>
          </a:graphicData>
        </a:graphic>
      </p:graphicFrame>
      <p:sp>
        <p:nvSpPr>
          <p:cNvPr id="11" name="Rectangle 10"/>
          <p:cNvSpPr/>
          <p:nvPr/>
        </p:nvSpPr>
        <p:spPr>
          <a:xfrm>
            <a:off x="653143" y="2551837"/>
            <a:ext cx="10816046" cy="3416320"/>
          </a:xfrm>
          <a:prstGeom prst="rect">
            <a:avLst/>
          </a:prstGeom>
        </p:spPr>
        <p:txBody>
          <a:bodyPr wrap="square">
            <a:spAutoFit/>
          </a:bodyPr>
          <a:lstStyle/>
          <a:p>
            <a:pPr fontAlgn="base">
              <a:buFont typeface="Arial" panose="020B0604020202020204" pitchFamily="34" charset="0"/>
              <a:buChar char="•"/>
            </a:pPr>
            <a:endParaRPr lang="en-US" dirty="0" smtClean="0">
              <a:solidFill>
                <a:srgbClr val="000000"/>
              </a:solidFill>
              <a:latin typeface="Quattrocento Sans"/>
            </a:endParaRPr>
          </a:p>
          <a:p>
            <a:pPr fontAlgn="base">
              <a:buFont typeface="Arial" panose="020B0604020202020204" pitchFamily="34" charset="0"/>
              <a:buChar char="•"/>
            </a:pPr>
            <a:endParaRPr lang="en-US" dirty="0">
              <a:solidFill>
                <a:srgbClr val="000000"/>
              </a:solidFill>
              <a:latin typeface="Quattrocento Sans"/>
            </a:endParaRPr>
          </a:p>
          <a:p>
            <a:pPr fontAlgn="base">
              <a:buFont typeface="Arial" panose="020B0604020202020204" pitchFamily="34" charset="0"/>
              <a:buChar char="•"/>
            </a:pPr>
            <a:endParaRPr lang="en-US" dirty="0" smtClean="0">
              <a:solidFill>
                <a:srgbClr val="000000"/>
              </a:solidFill>
              <a:latin typeface="Quattrocento Sans"/>
            </a:endParaRPr>
          </a:p>
          <a:p>
            <a:pPr fontAlgn="base">
              <a:buFont typeface="Arial" panose="020B0604020202020204" pitchFamily="34" charset="0"/>
              <a:buChar char="•"/>
            </a:pPr>
            <a:endParaRPr lang="en-US" dirty="0">
              <a:solidFill>
                <a:srgbClr val="000000"/>
              </a:solidFill>
              <a:latin typeface="Quattrocento Sans"/>
            </a:endParaRPr>
          </a:p>
          <a:p>
            <a:pPr fontAlgn="base">
              <a:buFont typeface="Arial" panose="020B0604020202020204" pitchFamily="34" charset="0"/>
              <a:buChar char="•"/>
            </a:pPr>
            <a:endParaRPr lang="en-US" dirty="0" smtClean="0">
              <a:solidFill>
                <a:srgbClr val="000000"/>
              </a:solidFill>
              <a:latin typeface="Quattrocento Sans"/>
            </a:endParaRPr>
          </a:p>
          <a:p>
            <a:pPr fontAlgn="base">
              <a:buFont typeface="Arial" panose="020B0604020202020204" pitchFamily="34" charset="0"/>
              <a:buChar char="•"/>
            </a:pPr>
            <a:endParaRPr lang="en-US" dirty="0">
              <a:solidFill>
                <a:srgbClr val="000000"/>
              </a:solidFill>
              <a:latin typeface="Quattrocento Sans"/>
            </a:endParaRPr>
          </a:p>
          <a:p>
            <a:pPr fontAlgn="base">
              <a:buFont typeface="Arial" panose="020B0604020202020204" pitchFamily="34" charset="0"/>
              <a:buChar char="•"/>
            </a:pPr>
            <a:endParaRPr lang="en-US" dirty="0" smtClean="0">
              <a:solidFill>
                <a:srgbClr val="000000"/>
              </a:solidFill>
              <a:latin typeface="Quattrocento Sans"/>
            </a:endParaRPr>
          </a:p>
          <a:p>
            <a:pPr fontAlgn="base">
              <a:buFont typeface="Arial" panose="020B0604020202020204" pitchFamily="34" charset="0"/>
              <a:buChar char="•"/>
            </a:pPr>
            <a:endParaRPr lang="en-US" dirty="0">
              <a:solidFill>
                <a:srgbClr val="000000"/>
              </a:solidFill>
              <a:latin typeface="Quattrocento Sans"/>
            </a:endParaRPr>
          </a:p>
          <a:p>
            <a:pPr fontAlgn="base">
              <a:buFont typeface="Arial" panose="020B0604020202020204" pitchFamily="34" charset="0"/>
              <a:buChar char="•"/>
            </a:pPr>
            <a:endParaRPr lang="en-US" dirty="0" smtClean="0">
              <a:solidFill>
                <a:srgbClr val="000000"/>
              </a:solidFill>
              <a:latin typeface="Quattrocento Sans"/>
            </a:endParaRPr>
          </a:p>
          <a:p>
            <a:pPr marL="285750" indent="-285750" fontAlgn="base">
              <a:buFont typeface="Arial" panose="020B0604020202020204" pitchFamily="34" charset="0"/>
              <a:buChar char="•"/>
            </a:pPr>
            <a:r>
              <a:rPr lang="en-US" dirty="0" smtClean="0">
                <a:solidFill>
                  <a:srgbClr val="000000"/>
                </a:solidFill>
              </a:rPr>
              <a:t>The </a:t>
            </a:r>
            <a:r>
              <a:rPr lang="en-US" dirty="0">
                <a:solidFill>
                  <a:srgbClr val="000000"/>
                </a:solidFill>
              </a:rPr>
              <a:t>above data set suggests that the weight lifted are </a:t>
            </a:r>
            <a:r>
              <a:rPr lang="en-US" b="1" dirty="0">
                <a:solidFill>
                  <a:srgbClr val="000000"/>
                </a:solidFill>
              </a:rPr>
              <a:t>thrice </a:t>
            </a:r>
            <a:r>
              <a:rPr lang="en-US" dirty="0">
                <a:solidFill>
                  <a:srgbClr val="000000"/>
                </a:solidFill>
              </a:rPr>
              <a:t>than that of their body weight. There is a official weight able to be lifted. In figure 8 the weight lifted by athlete’s 12,13 and 14 are </a:t>
            </a:r>
            <a:r>
              <a:rPr lang="en-US" b="1" dirty="0">
                <a:solidFill>
                  <a:srgbClr val="000000"/>
                </a:solidFill>
              </a:rPr>
              <a:t>291,291 and 269 which shows signs of illegal activities that would have took place.</a:t>
            </a:r>
            <a:endParaRPr lang="en-US" dirty="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0" y="222069"/>
            <a:ext cx="12070080" cy="492443"/>
          </a:xfrm>
          <a:prstGeom prst="rect">
            <a:avLst/>
          </a:prstGeom>
          <a:noFill/>
        </p:spPr>
        <p:txBody>
          <a:bodyPr wrap="square" rtlCol="0">
            <a:spAutoFit/>
          </a:bodyPr>
          <a:lstStyle/>
          <a:p>
            <a:r>
              <a:rPr lang="en-US" sz="2600" b="1" dirty="0" smtClean="0"/>
              <a:t>                                                            Analysis</a:t>
            </a:r>
            <a:endParaRPr lang="en-US" sz="2600" b="1" dirty="0"/>
          </a:p>
        </p:txBody>
      </p:sp>
      <p:graphicFrame>
        <p:nvGraphicFramePr>
          <p:cNvPr id="7" name="Table 6"/>
          <p:cNvGraphicFramePr>
            <a:graphicFrameLocks noGrp="1"/>
          </p:cNvGraphicFramePr>
          <p:nvPr>
            <p:extLst>
              <p:ext uri="{D42A27DB-BD31-4B8C-83A1-F6EECF244321}">
                <p14:modId xmlns:p14="http://schemas.microsoft.com/office/powerpoint/2010/main" val="2204174660"/>
              </p:ext>
            </p:extLst>
          </p:nvPr>
        </p:nvGraphicFramePr>
        <p:xfrm>
          <a:off x="2965270" y="1240972"/>
          <a:ext cx="5852160" cy="2164873"/>
        </p:xfrm>
        <a:graphic>
          <a:graphicData uri="http://schemas.openxmlformats.org/drawingml/2006/table">
            <a:tbl>
              <a:tblPr>
                <a:tableStyleId>{5C22544A-7EE6-4342-B048-85BDC9FD1C3A}</a:tableStyleId>
              </a:tblPr>
              <a:tblGrid>
                <a:gridCol w="3004693">
                  <a:extLst>
                    <a:ext uri="{9D8B030D-6E8A-4147-A177-3AD203B41FA5}">
                      <a16:colId xmlns:a16="http://schemas.microsoft.com/office/drawing/2014/main" val="1488661986"/>
                    </a:ext>
                  </a:extLst>
                </a:gridCol>
                <a:gridCol w="2847467">
                  <a:extLst>
                    <a:ext uri="{9D8B030D-6E8A-4147-A177-3AD203B41FA5}">
                      <a16:colId xmlns:a16="http://schemas.microsoft.com/office/drawing/2014/main" val="2707211104"/>
                    </a:ext>
                  </a:extLst>
                </a:gridCol>
              </a:tblGrid>
              <a:tr h="671599">
                <a:tc>
                  <a:txBody>
                    <a:bodyPr/>
                    <a:lstStyle/>
                    <a:p>
                      <a:pPr algn="ctr" fontAlgn="b"/>
                      <a:r>
                        <a:rPr lang="en-US" sz="1800" b="1" u="none" strike="noStrike" dirty="0" smtClean="0">
                          <a:effectLst/>
                        </a:rPr>
                        <a:t>AGRESSOR</a:t>
                      </a:r>
                      <a:endParaRPr lang="en-US" sz="1800" b="1" i="0" u="none" strike="noStrike" dirty="0">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ctr" fontAlgn="b"/>
                      <a:r>
                        <a:rPr lang="en-US" sz="1800" b="1" u="none" strike="noStrike" dirty="0">
                          <a:effectLst/>
                        </a:rPr>
                        <a:t>TOTAL</a:t>
                      </a:r>
                      <a:endParaRPr lang="en-US" sz="1800" b="1"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883432995"/>
                  </a:ext>
                </a:extLst>
              </a:tr>
              <a:tr h="497758">
                <a:tc>
                  <a:txBody>
                    <a:bodyPr/>
                    <a:lstStyle/>
                    <a:p>
                      <a:pPr algn="ctr" fontAlgn="b"/>
                      <a:r>
                        <a:rPr lang="en-US" sz="1600" b="1" u="none" strike="noStrike" dirty="0">
                          <a:effectLst/>
                        </a:rPr>
                        <a:t>A</a:t>
                      </a:r>
                      <a:endParaRPr lang="en-US" sz="1600" b="1" i="0" u="none" strike="noStrike" dirty="0">
                        <a:solidFill>
                          <a:srgbClr val="222222"/>
                        </a:solidFill>
                        <a:effectLst/>
                        <a:latin typeface="Calibri" panose="020F0502020204030204" pitchFamily="34" charset="0"/>
                      </a:endParaRPr>
                    </a:p>
                  </a:txBody>
                  <a:tcPr marL="9525" marR="9525" marT="9525" marB="0" anchor="b">
                    <a:solidFill>
                      <a:srgbClr val="92D050"/>
                    </a:solidFill>
                  </a:tcPr>
                </a:tc>
                <a:tc>
                  <a:txBody>
                    <a:bodyPr/>
                    <a:lstStyle/>
                    <a:p>
                      <a:pPr algn="ctr" fontAlgn="b"/>
                      <a:r>
                        <a:rPr lang="en-US" sz="1600" b="1" u="none" strike="noStrike" dirty="0">
                          <a:effectLst/>
                        </a:rPr>
                        <a:t>291</a:t>
                      </a:r>
                      <a:endParaRPr lang="en-US" sz="1600" b="1" i="0" u="none" strike="noStrike" dirty="0">
                        <a:solidFill>
                          <a:srgbClr val="222222"/>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1029275353"/>
                  </a:ext>
                </a:extLst>
              </a:tr>
              <a:tr h="497758">
                <a:tc>
                  <a:txBody>
                    <a:bodyPr/>
                    <a:lstStyle/>
                    <a:p>
                      <a:pPr algn="ctr" fontAlgn="b"/>
                      <a:r>
                        <a:rPr lang="en-US" sz="1600" b="1" u="none" strike="noStrike" dirty="0">
                          <a:effectLst/>
                        </a:rPr>
                        <a:t>A</a:t>
                      </a:r>
                      <a:endParaRPr lang="en-US" sz="1600" b="1" i="0" u="none" strike="noStrike" dirty="0">
                        <a:solidFill>
                          <a:srgbClr val="222222"/>
                        </a:solidFill>
                        <a:effectLst/>
                        <a:latin typeface="Calibri" panose="020F0502020204030204" pitchFamily="34" charset="0"/>
                      </a:endParaRPr>
                    </a:p>
                  </a:txBody>
                  <a:tcPr marL="9525" marR="9525" marT="9525" marB="0" anchor="b">
                    <a:solidFill>
                      <a:srgbClr val="92D050"/>
                    </a:solidFill>
                  </a:tcPr>
                </a:tc>
                <a:tc>
                  <a:txBody>
                    <a:bodyPr/>
                    <a:lstStyle/>
                    <a:p>
                      <a:pPr algn="ctr" fontAlgn="b"/>
                      <a:r>
                        <a:rPr lang="en-US" sz="1600" b="1" u="none" strike="noStrike" dirty="0">
                          <a:effectLst/>
                        </a:rPr>
                        <a:t>291</a:t>
                      </a:r>
                      <a:endParaRPr lang="en-US" sz="1600" b="1" i="0" u="none" strike="noStrike" dirty="0">
                        <a:solidFill>
                          <a:srgbClr val="222222"/>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1063505557"/>
                  </a:ext>
                </a:extLst>
              </a:tr>
              <a:tr h="497758">
                <a:tc>
                  <a:txBody>
                    <a:bodyPr/>
                    <a:lstStyle/>
                    <a:p>
                      <a:pPr algn="ctr" fontAlgn="b"/>
                      <a:r>
                        <a:rPr lang="en-US" sz="1600" b="1" u="none" strike="noStrike" dirty="0">
                          <a:effectLst/>
                        </a:rPr>
                        <a:t>A</a:t>
                      </a:r>
                      <a:endParaRPr lang="en-US" sz="1600" b="1" i="0" u="none" strike="noStrike" dirty="0">
                        <a:solidFill>
                          <a:srgbClr val="222222"/>
                        </a:solidFill>
                        <a:effectLst/>
                        <a:latin typeface="Calibri" panose="020F0502020204030204" pitchFamily="34" charset="0"/>
                      </a:endParaRPr>
                    </a:p>
                  </a:txBody>
                  <a:tcPr marL="9525" marR="9525" marT="9525" marB="0" anchor="b">
                    <a:solidFill>
                      <a:srgbClr val="92D050"/>
                    </a:solidFill>
                  </a:tcPr>
                </a:tc>
                <a:tc>
                  <a:txBody>
                    <a:bodyPr/>
                    <a:lstStyle/>
                    <a:p>
                      <a:pPr algn="ctr" fontAlgn="b"/>
                      <a:r>
                        <a:rPr lang="en-US" sz="1600" b="1" u="none" strike="noStrike" dirty="0" smtClean="0">
                          <a:effectLst/>
                        </a:rPr>
                        <a:t>269</a:t>
                      </a:r>
                      <a:endParaRPr lang="en-US" sz="1600" b="1" i="0" u="none" strike="noStrike" dirty="0">
                        <a:solidFill>
                          <a:srgbClr val="222222"/>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3683678729"/>
                  </a:ext>
                </a:extLst>
              </a:tr>
            </a:tbl>
          </a:graphicData>
        </a:graphic>
      </p:graphicFrame>
      <p:sp>
        <p:nvSpPr>
          <p:cNvPr id="9" name="TextBox 8"/>
          <p:cNvSpPr txBox="1"/>
          <p:nvPr/>
        </p:nvSpPr>
        <p:spPr>
          <a:xfrm>
            <a:off x="796836" y="1670147"/>
            <a:ext cx="10189028" cy="4524315"/>
          </a:xfrm>
          <a:prstGeom prst="rect">
            <a:avLst/>
          </a:prstGeom>
          <a:no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285750" indent="-285750">
              <a:buFont typeface="Arial" panose="020B0604020202020204" pitchFamily="34" charset="0"/>
              <a:buChar char="•"/>
            </a:pPr>
            <a:r>
              <a:rPr lang="en-US" dirty="0" smtClean="0"/>
              <a:t>Weightlifting has a official weight to be lifted.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If the weight lifted is higher than the ability of the athlete, then their records are analyzed again.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They might have been even involved in using Drug. If so found or instinctively found doubtful, they must undergo “</a:t>
            </a:r>
            <a:r>
              <a:rPr lang="en-US" b="1" dirty="0" smtClean="0"/>
              <a:t>DOPING</a:t>
            </a:r>
            <a:r>
              <a:rPr lang="en-US" dirty="0" smtClean="0"/>
              <a:t>” test </a:t>
            </a:r>
            <a:endParaRPr lang="en-US" dirty="0"/>
          </a:p>
        </p:txBody>
      </p:sp>
    </p:spTree>
    <p:extLst>
      <p:ext uri="{BB962C8B-B14F-4D97-AF65-F5344CB8AC3E}">
        <p14:creationId xmlns:p14="http://schemas.microsoft.com/office/powerpoint/2010/main" val="18165270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0" y="222069"/>
            <a:ext cx="12070080" cy="492443"/>
          </a:xfrm>
          <a:prstGeom prst="rect">
            <a:avLst/>
          </a:prstGeom>
          <a:noFill/>
        </p:spPr>
        <p:txBody>
          <a:bodyPr wrap="square" rtlCol="0">
            <a:spAutoFit/>
          </a:bodyPr>
          <a:lstStyle/>
          <a:p>
            <a:r>
              <a:rPr lang="en-US" sz="2600" b="1" dirty="0" smtClean="0"/>
              <a:t>                                                            Analysis</a:t>
            </a:r>
            <a:endParaRPr lang="en-US" sz="2600" b="1" dirty="0"/>
          </a:p>
        </p:txBody>
      </p:sp>
      <p:graphicFrame>
        <p:nvGraphicFramePr>
          <p:cNvPr id="9" name="Table 8"/>
          <p:cNvGraphicFramePr>
            <a:graphicFrameLocks noGrp="1"/>
          </p:cNvGraphicFramePr>
          <p:nvPr>
            <p:extLst>
              <p:ext uri="{D42A27DB-BD31-4B8C-83A1-F6EECF244321}">
                <p14:modId xmlns:p14="http://schemas.microsoft.com/office/powerpoint/2010/main" val="528313186"/>
              </p:ext>
            </p:extLst>
          </p:nvPr>
        </p:nvGraphicFramePr>
        <p:xfrm>
          <a:off x="809898" y="1015342"/>
          <a:ext cx="4245429" cy="2119744"/>
        </p:xfrm>
        <a:graphic>
          <a:graphicData uri="http://schemas.openxmlformats.org/drawingml/2006/table">
            <a:tbl>
              <a:tblPr>
                <a:tableStyleId>{5C22544A-7EE6-4342-B048-85BDC9FD1C3A}</a:tableStyleId>
              </a:tblPr>
              <a:tblGrid>
                <a:gridCol w="1415143">
                  <a:extLst>
                    <a:ext uri="{9D8B030D-6E8A-4147-A177-3AD203B41FA5}">
                      <a16:colId xmlns:a16="http://schemas.microsoft.com/office/drawing/2014/main" val="4163487563"/>
                    </a:ext>
                  </a:extLst>
                </a:gridCol>
                <a:gridCol w="1415143">
                  <a:extLst>
                    <a:ext uri="{9D8B030D-6E8A-4147-A177-3AD203B41FA5}">
                      <a16:colId xmlns:a16="http://schemas.microsoft.com/office/drawing/2014/main" val="946934503"/>
                    </a:ext>
                  </a:extLst>
                </a:gridCol>
                <a:gridCol w="1415143">
                  <a:extLst>
                    <a:ext uri="{9D8B030D-6E8A-4147-A177-3AD203B41FA5}">
                      <a16:colId xmlns:a16="http://schemas.microsoft.com/office/drawing/2014/main" val="623153492"/>
                    </a:ext>
                  </a:extLst>
                </a:gridCol>
              </a:tblGrid>
              <a:tr h="473824">
                <a:tc>
                  <a:txBody>
                    <a:bodyPr/>
                    <a:lstStyle/>
                    <a:p>
                      <a:pPr algn="ctr" fontAlgn="ctr"/>
                      <a:r>
                        <a:rPr lang="en-US" sz="1400" b="1" u="none" strike="noStrike" dirty="0">
                          <a:effectLst/>
                        </a:rPr>
                        <a:t>Rank</a:t>
                      </a:r>
                      <a:endParaRPr lang="en-US" sz="1400" b="1" i="0" u="none" strike="noStrike" dirty="0">
                        <a:solidFill>
                          <a:srgbClr val="222222"/>
                        </a:solidFill>
                        <a:effectLst/>
                        <a:latin typeface="Calibri" panose="020F0502020204030204" pitchFamily="34" charset="0"/>
                      </a:endParaRPr>
                    </a:p>
                  </a:txBody>
                  <a:tcPr marL="0" marR="0" marT="0" marB="0" anchor="ctr">
                    <a:solidFill>
                      <a:srgbClr val="FFFF00"/>
                    </a:solidFill>
                  </a:tcPr>
                </a:tc>
                <a:tc>
                  <a:txBody>
                    <a:bodyPr/>
                    <a:lstStyle/>
                    <a:p>
                      <a:pPr algn="ctr" fontAlgn="ctr"/>
                      <a:r>
                        <a:rPr lang="en-US" sz="1400" b="1" u="none" strike="noStrike" dirty="0">
                          <a:effectLst/>
                        </a:rPr>
                        <a:t>Body weight</a:t>
                      </a:r>
                      <a:endParaRPr lang="en-US" sz="1400" b="1" i="0" u="none" strike="noStrike" dirty="0">
                        <a:solidFill>
                          <a:srgbClr val="222222"/>
                        </a:solidFill>
                        <a:effectLst/>
                        <a:latin typeface="Calibri" panose="020F0502020204030204" pitchFamily="34" charset="0"/>
                      </a:endParaRPr>
                    </a:p>
                  </a:txBody>
                  <a:tcPr marL="0" marR="0" marT="0" marB="0" anchor="ctr">
                    <a:solidFill>
                      <a:srgbClr val="92D050"/>
                    </a:solidFill>
                  </a:tcPr>
                </a:tc>
                <a:tc>
                  <a:txBody>
                    <a:bodyPr/>
                    <a:lstStyle/>
                    <a:p>
                      <a:pPr algn="ctr" fontAlgn="ctr"/>
                      <a:r>
                        <a:rPr lang="en-US" sz="1400" b="1" u="none" strike="noStrike" dirty="0">
                          <a:effectLst/>
                        </a:rPr>
                        <a:t>Total</a:t>
                      </a:r>
                      <a:endParaRPr lang="en-US" sz="1400" b="1" i="0" u="none" strike="noStrike" dirty="0">
                        <a:solidFill>
                          <a:srgbClr val="222222"/>
                        </a:solidFill>
                        <a:effectLst/>
                        <a:latin typeface="Calibri" panose="020F0502020204030204" pitchFamily="34" charset="0"/>
                      </a:endParaRPr>
                    </a:p>
                  </a:txBody>
                  <a:tcPr marL="0" marR="0" marT="0" marB="0" anchor="ctr">
                    <a:solidFill>
                      <a:srgbClr val="92D050"/>
                    </a:solidFill>
                  </a:tcPr>
                </a:tc>
                <a:extLst>
                  <a:ext uri="{0D108BD9-81ED-4DB2-BD59-A6C34878D82A}">
                    <a16:rowId xmlns:a16="http://schemas.microsoft.com/office/drawing/2014/main" val="215205181"/>
                  </a:ext>
                </a:extLst>
              </a:tr>
              <a:tr h="477414">
                <a:tc>
                  <a:txBody>
                    <a:bodyPr/>
                    <a:lstStyle/>
                    <a:p>
                      <a:pPr algn="ctr" fontAlgn="b"/>
                      <a:endParaRPr lang="en-US" sz="1200" u="none" strike="noStrike" dirty="0" smtClean="0">
                        <a:effectLst/>
                      </a:endParaRPr>
                    </a:p>
                    <a:p>
                      <a:pPr algn="ctr" fontAlgn="b"/>
                      <a:endParaRPr lang="en-US" sz="1200" u="none" strike="noStrike" dirty="0" smtClean="0">
                        <a:effectLst/>
                      </a:endParaRPr>
                    </a:p>
                    <a:p>
                      <a:pPr algn="ctr" fontAlgn="b"/>
                      <a:r>
                        <a:rPr lang="en-US" sz="1200" u="none" strike="noStrike" dirty="0" smtClean="0">
                          <a:effectLst/>
                        </a:rPr>
                        <a:t>1</a:t>
                      </a:r>
                      <a:endParaRPr lang="en-US" sz="1200" b="0" i="0" u="none" strike="noStrike" dirty="0">
                        <a:solidFill>
                          <a:srgbClr val="000000"/>
                        </a:solidFill>
                        <a:effectLst/>
                        <a:latin typeface="Calibri" panose="020F0502020204030204" pitchFamily="34" charset="0"/>
                      </a:endParaRPr>
                    </a:p>
                  </a:txBody>
                  <a:tcPr marL="0" marR="0" marT="0" marB="0">
                    <a:solidFill>
                      <a:srgbClr val="FFFF00"/>
                    </a:solidFill>
                  </a:tcPr>
                </a:tc>
                <a:tc>
                  <a:txBody>
                    <a:bodyPr/>
                    <a:lstStyle/>
                    <a:p>
                      <a:pPr algn="ctr" fontAlgn="b"/>
                      <a:r>
                        <a:rPr lang="en-US" sz="1200" u="none" strike="noStrike" dirty="0" smtClean="0">
                          <a:effectLst/>
                        </a:rPr>
                        <a:t>74.39</a:t>
                      </a:r>
                      <a:endParaRPr lang="en-US" sz="1200" b="0" i="0" u="none" strike="noStrike" dirty="0">
                        <a:solidFill>
                          <a:srgbClr val="222222"/>
                        </a:solidFill>
                        <a:effectLst/>
                        <a:latin typeface="Calibri" panose="020F0502020204030204" pitchFamily="34" charset="0"/>
                      </a:endParaRPr>
                    </a:p>
                  </a:txBody>
                  <a:tcPr marL="0" marR="0" marT="0" marB="0" anchor="b">
                    <a:solidFill>
                      <a:srgbClr val="92D050"/>
                    </a:solidFill>
                  </a:tcPr>
                </a:tc>
                <a:tc>
                  <a:txBody>
                    <a:bodyPr/>
                    <a:lstStyle/>
                    <a:p>
                      <a:pPr algn="ctr" fontAlgn="b"/>
                      <a:r>
                        <a:rPr lang="en-US" sz="1200" u="none" strike="noStrike" dirty="0">
                          <a:effectLst/>
                        </a:rPr>
                        <a:t>265</a:t>
                      </a:r>
                      <a:endParaRPr lang="en-US" sz="1200" b="1" i="0" u="none" strike="noStrike" dirty="0">
                        <a:solidFill>
                          <a:srgbClr val="222222"/>
                        </a:solidFill>
                        <a:effectLst/>
                        <a:latin typeface="Calibri" panose="020F0502020204030204" pitchFamily="34" charset="0"/>
                      </a:endParaRPr>
                    </a:p>
                  </a:txBody>
                  <a:tcPr marL="0" marR="0" marT="0" marB="0" anchor="b">
                    <a:solidFill>
                      <a:srgbClr val="92D050"/>
                    </a:solidFill>
                  </a:tcPr>
                </a:tc>
                <a:extLst>
                  <a:ext uri="{0D108BD9-81ED-4DB2-BD59-A6C34878D82A}">
                    <a16:rowId xmlns:a16="http://schemas.microsoft.com/office/drawing/2014/main" val="994249928"/>
                  </a:ext>
                </a:extLst>
              </a:tr>
              <a:tr h="477414">
                <a:tc>
                  <a:txBody>
                    <a:bodyPr/>
                    <a:lstStyle/>
                    <a:p>
                      <a:pPr algn="ctr" fontAlgn="b"/>
                      <a:endParaRPr lang="en-US" sz="1200" u="none" strike="noStrike" dirty="0" smtClean="0">
                        <a:effectLst/>
                      </a:endParaRPr>
                    </a:p>
                    <a:p>
                      <a:pPr algn="ctr" fontAlgn="b"/>
                      <a:endParaRPr lang="en-US" sz="1200" u="none" strike="noStrike" dirty="0" smtClean="0">
                        <a:effectLst/>
                      </a:endParaRPr>
                    </a:p>
                    <a:p>
                      <a:pPr algn="ctr" fontAlgn="b"/>
                      <a:r>
                        <a:rPr lang="en-US" sz="1200" u="none" strike="noStrike" dirty="0" smtClean="0">
                          <a:effectLst/>
                        </a:rPr>
                        <a:t>2</a:t>
                      </a:r>
                      <a:endParaRPr lang="en-US" sz="1200" b="0" i="0" u="none" strike="noStrike" dirty="0">
                        <a:solidFill>
                          <a:srgbClr val="000000"/>
                        </a:solidFill>
                        <a:effectLst/>
                        <a:latin typeface="Calibri" panose="020F0502020204030204" pitchFamily="34" charset="0"/>
                      </a:endParaRPr>
                    </a:p>
                  </a:txBody>
                  <a:tcPr marL="0" marR="0" marT="0" marB="0">
                    <a:solidFill>
                      <a:srgbClr val="FFFF00"/>
                    </a:solidFill>
                  </a:tcPr>
                </a:tc>
                <a:tc>
                  <a:txBody>
                    <a:bodyPr/>
                    <a:lstStyle/>
                    <a:p>
                      <a:pPr algn="ctr" fontAlgn="b"/>
                      <a:r>
                        <a:rPr lang="en-US" sz="1200" u="none" strike="noStrike" dirty="0">
                          <a:effectLst/>
                        </a:rPr>
                        <a:t>74.6</a:t>
                      </a:r>
                      <a:endParaRPr lang="en-US" sz="1200" b="0" i="0" u="none" strike="noStrike" dirty="0">
                        <a:solidFill>
                          <a:srgbClr val="222222"/>
                        </a:solidFill>
                        <a:effectLst/>
                        <a:latin typeface="Calibri" panose="020F0502020204030204" pitchFamily="34" charset="0"/>
                      </a:endParaRPr>
                    </a:p>
                  </a:txBody>
                  <a:tcPr marL="0" marR="0" marT="0" marB="0" anchor="b">
                    <a:solidFill>
                      <a:srgbClr val="92D050"/>
                    </a:solidFill>
                  </a:tcPr>
                </a:tc>
                <a:tc>
                  <a:txBody>
                    <a:bodyPr/>
                    <a:lstStyle/>
                    <a:p>
                      <a:pPr algn="ctr" fontAlgn="b"/>
                      <a:r>
                        <a:rPr lang="en-US" sz="1200" u="none" strike="noStrike" dirty="0">
                          <a:effectLst/>
                        </a:rPr>
                        <a:t>258</a:t>
                      </a:r>
                      <a:endParaRPr lang="en-US" sz="1200" b="1" i="0" u="none" strike="noStrike" dirty="0">
                        <a:solidFill>
                          <a:srgbClr val="222222"/>
                        </a:solidFill>
                        <a:effectLst/>
                        <a:latin typeface="Calibri" panose="020F0502020204030204" pitchFamily="34" charset="0"/>
                      </a:endParaRPr>
                    </a:p>
                  </a:txBody>
                  <a:tcPr marL="0" marR="0" marT="0" marB="0" anchor="b">
                    <a:solidFill>
                      <a:srgbClr val="92D050"/>
                    </a:solidFill>
                  </a:tcPr>
                </a:tc>
                <a:extLst>
                  <a:ext uri="{0D108BD9-81ED-4DB2-BD59-A6C34878D82A}">
                    <a16:rowId xmlns:a16="http://schemas.microsoft.com/office/drawing/2014/main" val="3937431538"/>
                  </a:ext>
                </a:extLst>
              </a:tr>
              <a:tr h="477414">
                <a:tc>
                  <a:txBody>
                    <a:bodyPr/>
                    <a:lstStyle/>
                    <a:p>
                      <a:pPr algn="ctr" fontAlgn="b"/>
                      <a:endParaRPr lang="en-US" sz="1200" u="none" strike="noStrike" dirty="0" smtClean="0">
                        <a:effectLst/>
                      </a:endParaRPr>
                    </a:p>
                    <a:p>
                      <a:pPr algn="ctr" fontAlgn="b"/>
                      <a:endParaRPr lang="en-US" sz="1200" u="none" strike="noStrike" dirty="0" smtClean="0">
                        <a:effectLst/>
                      </a:endParaRPr>
                    </a:p>
                    <a:p>
                      <a:pPr algn="ctr" fontAlgn="b"/>
                      <a:r>
                        <a:rPr lang="en-US" sz="1200" u="none" strike="noStrike" dirty="0" smtClean="0">
                          <a:effectLst/>
                        </a:rPr>
                        <a:t>3</a:t>
                      </a:r>
                      <a:endParaRPr lang="en-US" sz="1200" b="0" i="0" u="none" strike="noStrike" dirty="0">
                        <a:solidFill>
                          <a:srgbClr val="000000"/>
                        </a:solidFill>
                        <a:effectLst/>
                        <a:latin typeface="Calibri" panose="020F0502020204030204" pitchFamily="34" charset="0"/>
                      </a:endParaRPr>
                    </a:p>
                  </a:txBody>
                  <a:tcPr marL="0" marR="0" marT="0" marB="0">
                    <a:solidFill>
                      <a:srgbClr val="FFFF00"/>
                    </a:solidFill>
                  </a:tcPr>
                </a:tc>
                <a:tc>
                  <a:txBody>
                    <a:bodyPr/>
                    <a:lstStyle/>
                    <a:p>
                      <a:pPr algn="ctr" fontAlgn="b"/>
                      <a:r>
                        <a:rPr lang="en-US" sz="1200" u="none" strike="noStrike" dirty="0">
                          <a:effectLst/>
                        </a:rPr>
                        <a:t>74.55</a:t>
                      </a:r>
                      <a:endParaRPr lang="en-US" sz="1200" b="0" i="0" u="none" strike="noStrike" dirty="0">
                        <a:solidFill>
                          <a:srgbClr val="222222"/>
                        </a:solidFill>
                        <a:effectLst/>
                        <a:latin typeface="Calibri" panose="020F0502020204030204" pitchFamily="34" charset="0"/>
                      </a:endParaRPr>
                    </a:p>
                  </a:txBody>
                  <a:tcPr marL="0" marR="0" marT="0" marB="0" anchor="b">
                    <a:solidFill>
                      <a:srgbClr val="92D050"/>
                    </a:solidFill>
                  </a:tcPr>
                </a:tc>
                <a:tc>
                  <a:txBody>
                    <a:bodyPr/>
                    <a:lstStyle/>
                    <a:p>
                      <a:pPr algn="ctr" fontAlgn="b"/>
                      <a:r>
                        <a:rPr lang="en-US" sz="1200" u="none" strike="noStrike" dirty="0">
                          <a:effectLst/>
                        </a:rPr>
                        <a:t>246</a:t>
                      </a:r>
                      <a:endParaRPr lang="en-US" sz="1200" b="1" i="0" u="none" strike="noStrike" dirty="0">
                        <a:solidFill>
                          <a:srgbClr val="222222"/>
                        </a:solidFill>
                        <a:effectLst/>
                        <a:latin typeface="Calibri" panose="020F0502020204030204" pitchFamily="34" charset="0"/>
                      </a:endParaRPr>
                    </a:p>
                  </a:txBody>
                  <a:tcPr marL="0" marR="0" marT="0" marB="0" anchor="b">
                    <a:solidFill>
                      <a:srgbClr val="92D050"/>
                    </a:solidFill>
                  </a:tcPr>
                </a:tc>
                <a:extLst>
                  <a:ext uri="{0D108BD9-81ED-4DB2-BD59-A6C34878D82A}">
                    <a16:rowId xmlns:a16="http://schemas.microsoft.com/office/drawing/2014/main" val="2690172844"/>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780592129"/>
              </p:ext>
            </p:extLst>
          </p:nvPr>
        </p:nvGraphicFramePr>
        <p:xfrm>
          <a:off x="6126480" y="1015340"/>
          <a:ext cx="4545873" cy="2119745"/>
        </p:xfrm>
        <a:graphic>
          <a:graphicData uri="http://schemas.openxmlformats.org/drawingml/2006/table">
            <a:tbl>
              <a:tblPr>
                <a:tableStyleId>{5C22544A-7EE6-4342-B048-85BDC9FD1C3A}</a:tableStyleId>
              </a:tblPr>
              <a:tblGrid>
                <a:gridCol w="1506583">
                  <a:extLst>
                    <a:ext uri="{9D8B030D-6E8A-4147-A177-3AD203B41FA5}">
                      <a16:colId xmlns:a16="http://schemas.microsoft.com/office/drawing/2014/main" val="855801578"/>
                    </a:ext>
                  </a:extLst>
                </a:gridCol>
                <a:gridCol w="1519645">
                  <a:extLst>
                    <a:ext uri="{9D8B030D-6E8A-4147-A177-3AD203B41FA5}">
                      <a16:colId xmlns:a16="http://schemas.microsoft.com/office/drawing/2014/main" val="3867243530"/>
                    </a:ext>
                  </a:extLst>
                </a:gridCol>
                <a:gridCol w="1519645">
                  <a:extLst>
                    <a:ext uri="{9D8B030D-6E8A-4147-A177-3AD203B41FA5}">
                      <a16:colId xmlns:a16="http://schemas.microsoft.com/office/drawing/2014/main" val="824976061"/>
                    </a:ext>
                  </a:extLst>
                </a:gridCol>
              </a:tblGrid>
              <a:tr h="404048">
                <a:tc rowSpan="2">
                  <a:txBody>
                    <a:bodyPr/>
                    <a:lstStyle/>
                    <a:p>
                      <a:pPr algn="ctr" fontAlgn="ctr"/>
                      <a:r>
                        <a:rPr lang="en-US" sz="1400" b="1" u="none" strike="noStrike" dirty="0">
                          <a:effectLst/>
                        </a:rPr>
                        <a:t>Rank</a:t>
                      </a:r>
                      <a:endParaRPr lang="en-US" sz="1400" b="1" i="0" u="none" strike="noStrike" dirty="0">
                        <a:solidFill>
                          <a:srgbClr val="222222"/>
                        </a:solidFill>
                        <a:effectLst/>
                        <a:latin typeface="Calibri" panose="020F0502020204030204" pitchFamily="34" charset="0"/>
                      </a:endParaRPr>
                    </a:p>
                  </a:txBody>
                  <a:tcPr marL="9525" marR="9525" marT="9525" marB="0" anchor="ctr">
                    <a:solidFill>
                      <a:srgbClr val="FFFF00"/>
                    </a:solidFill>
                  </a:tcPr>
                </a:tc>
                <a:tc>
                  <a:txBody>
                    <a:bodyPr/>
                    <a:lstStyle/>
                    <a:p>
                      <a:pPr algn="ctr" fontAlgn="ctr"/>
                      <a:r>
                        <a:rPr lang="en-US" sz="1400" b="1" u="none" strike="noStrike" dirty="0">
                          <a:effectLst/>
                        </a:rPr>
                        <a:t>Body</a:t>
                      </a:r>
                      <a:endParaRPr lang="en-US" sz="1400" b="1" i="0" u="none" strike="noStrike" dirty="0">
                        <a:solidFill>
                          <a:srgbClr val="222222"/>
                        </a:solidFill>
                        <a:effectLst/>
                        <a:latin typeface="Calibri" panose="020F0502020204030204" pitchFamily="34" charset="0"/>
                      </a:endParaRPr>
                    </a:p>
                  </a:txBody>
                  <a:tcPr marL="9525" marR="9525" marT="9525" marB="0" anchor="ctr">
                    <a:solidFill>
                      <a:srgbClr val="92D050"/>
                    </a:solidFill>
                  </a:tcPr>
                </a:tc>
                <a:tc rowSpan="2">
                  <a:txBody>
                    <a:bodyPr/>
                    <a:lstStyle/>
                    <a:p>
                      <a:pPr algn="ctr" fontAlgn="ctr"/>
                      <a:r>
                        <a:rPr lang="en-US" sz="1400" b="1" u="none" strike="noStrike">
                          <a:effectLst/>
                        </a:rPr>
                        <a:t>Total</a:t>
                      </a:r>
                      <a:endParaRPr lang="en-US" sz="1400" b="1" i="0" u="none" strike="noStrike">
                        <a:solidFill>
                          <a:srgbClr val="222222"/>
                        </a:solidFill>
                        <a:effectLst/>
                        <a:latin typeface="Calibri" panose="020F0502020204030204" pitchFamily="34" charset="0"/>
                      </a:endParaRPr>
                    </a:p>
                  </a:txBody>
                  <a:tcPr marL="9525" marR="9525" marT="9525" marB="0" anchor="ctr">
                    <a:solidFill>
                      <a:srgbClr val="92D050"/>
                    </a:solidFill>
                  </a:tcPr>
                </a:tc>
                <a:extLst>
                  <a:ext uri="{0D108BD9-81ED-4DB2-BD59-A6C34878D82A}">
                    <a16:rowId xmlns:a16="http://schemas.microsoft.com/office/drawing/2014/main" val="3449408399"/>
                  </a:ext>
                </a:extLst>
              </a:tr>
              <a:tr h="358875">
                <a:tc vMerge="1">
                  <a:txBody>
                    <a:bodyPr/>
                    <a:lstStyle/>
                    <a:p>
                      <a:endParaRPr lang="en-US"/>
                    </a:p>
                  </a:txBody>
                  <a:tcPr/>
                </a:tc>
                <a:tc>
                  <a:txBody>
                    <a:bodyPr/>
                    <a:lstStyle/>
                    <a:p>
                      <a:pPr algn="ctr" fontAlgn="ctr"/>
                      <a:r>
                        <a:rPr lang="en-US" sz="1400" b="1" u="none" strike="noStrike" dirty="0">
                          <a:effectLst/>
                        </a:rPr>
                        <a:t>weight</a:t>
                      </a:r>
                      <a:endParaRPr lang="en-US" sz="1400" b="1" i="0" u="none" strike="noStrike" dirty="0">
                        <a:solidFill>
                          <a:srgbClr val="222222"/>
                        </a:solidFill>
                        <a:effectLst/>
                        <a:latin typeface="Calibri" panose="020F0502020204030204" pitchFamily="34" charset="0"/>
                      </a:endParaRPr>
                    </a:p>
                  </a:txBody>
                  <a:tcPr marL="9525" marR="9525" marT="9525" marB="0" anchor="ctr">
                    <a:solidFill>
                      <a:srgbClr val="92D050"/>
                    </a:solidFill>
                  </a:tcPr>
                </a:tc>
                <a:tc vMerge="1">
                  <a:txBody>
                    <a:bodyPr/>
                    <a:lstStyle/>
                    <a:p>
                      <a:endParaRPr lang="en-US"/>
                    </a:p>
                  </a:txBody>
                  <a:tcPr/>
                </a:tc>
                <a:extLst>
                  <a:ext uri="{0D108BD9-81ED-4DB2-BD59-A6C34878D82A}">
                    <a16:rowId xmlns:a16="http://schemas.microsoft.com/office/drawing/2014/main" val="3445908509"/>
                  </a:ext>
                </a:extLst>
              </a:tr>
              <a:tr h="452274">
                <a:tc>
                  <a:txBody>
                    <a:bodyPr/>
                    <a:lstStyle/>
                    <a:p>
                      <a:pPr algn="ctr" fontAlgn="b"/>
                      <a:r>
                        <a:rPr lang="en-US" sz="1200" u="none" strike="noStrike" dirty="0">
                          <a:effectLst/>
                        </a:rPr>
                        <a:t>1</a:t>
                      </a:r>
                      <a:endParaRPr lang="en-US" sz="1200" b="0" i="0" u="none" strike="noStrike" dirty="0">
                        <a:solidFill>
                          <a:srgbClr val="222222"/>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US" sz="1200" u="none" strike="noStrike" dirty="0">
                          <a:effectLst/>
                        </a:rPr>
                        <a:t>74.47</a:t>
                      </a:r>
                      <a:endParaRPr lang="en-US" sz="1200" b="0" i="0" u="none" strike="noStrike" dirty="0">
                        <a:solidFill>
                          <a:srgbClr val="222222"/>
                        </a:solidFill>
                        <a:effectLst/>
                        <a:latin typeface="Calibri" panose="020F0502020204030204" pitchFamily="34" charset="0"/>
                      </a:endParaRPr>
                    </a:p>
                  </a:txBody>
                  <a:tcPr marL="9525" marR="9525" marT="9525" marB="0" anchor="b">
                    <a:solidFill>
                      <a:srgbClr val="92D050"/>
                    </a:solidFill>
                  </a:tcPr>
                </a:tc>
                <a:tc>
                  <a:txBody>
                    <a:bodyPr/>
                    <a:lstStyle/>
                    <a:p>
                      <a:pPr algn="ctr" fontAlgn="b"/>
                      <a:r>
                        <a:rPr lang="en-US" sz="1200" u="none" strike="noStrike" dirty="0">
                          <a:effectLst/>
                        </a:rPr>
                        <a:t>274</a:t>
                      </a:r>
                      <a:endParaRPr lang="en-US" sz="1200" b="1" i="0" u="none" strike="noStrike" dirty="0">
                        <a:solidFill>
                          <a:srgbClr val="222222"/>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2574319886"/>
                  </a:ext>
                </a:extLst>
              </a:tr>
              <a:tr h="452274">
                <a:tc>
                  <a:txBody>
                    <a:bodyPr/>
                    <a:lstStyle/>
                    <a:p>
                      <a:pPr algn="ctr" fontAlgn="b"/>
                      <a:r>
                        <a:rPr lang="en-US" sz="1200" u="none" strike="noStrike" dirty="0">
                          <a:effectLst/>
                        </a:rPr>
                        <a:t>2</a:t>
                      </a:r>
                      <a:endParaRPr lang="en-US" sz="1200" b="0" i="0" u="none" strike="noStrike" dirty="0">
                        <a:solidFill>
                          <a:srgbClr val="222222"/>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US" sz="1200" u="none" strike="noStrike">
                          <a:effectLst/>
                        </a:rPr>
                        <a:t>74.63</a:t>
                      </a:r>
                      <a:endParaRPr lang="en-US" sz="1200" b="0" i="0" u="none" strike="noStrike">
                        <a:solidFill>
                          <a:srgbClr val="222222"/>
                        </a:solidFill>
                        <a:effectLst/>
                        <a:latin typeface="Calibri" panose="020F0502020204030204" pitchFamily="34" charset="0"/>
                      </a:endParaRPr>
                    </a:p>
                  </a:txBody>
                  <a:tcPr marL="9525" marR="9525" marT="9525" marB="0" anchor="b">
                    <a:solidFill>
                      <a:srgbClr val="92D050"/>
                    </a:solidFill>
                  </a:tcPr>
                </a:tc>
                <a:tc>
                  <a:txBody>
                    <a:bodyPr/>
                    <a:lstStyle/>
                    <a:p>
                      <a:pPr algn="ctr" fontAlgn="b"/>
                      <a:r>
                        <a:rPr lang="en-US" sz="1200" u="none" strike="noStrike" dirty="0">
                          <a:effectLst/>
                        </a:rPr>
                        <a:t>258</a:t>
                      </a:r>
                      <a:endParaRPr lang="en-US" sz="1200" b="1" i="0" u="none" strike="noStrike" dirty="0">
                        <a:solidFill>
                          <a:srgbClr val="222222"/>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3403372461"/>
                  </a:ext>
                </a:extLst>
              </a:tr>
              <a:tr h="452274">
                <a:tc>
                  <a:txBody>
                    <a:bodyPr/>
                    <a:lstStyle/>
                    <a:p>
                      <a:pPr algn="ctr" fontAlgn="b"/>
                      <a:r>
                        <a:rPr lang="en-US" sz="1200" u="none" strike="noStrike" dirty="0">
                          <a:effectLst/>
                        </a:rPr>
                        <a:t>3</a:t>
                      </a:r>
                      <a:endParaRPr lang="en-US" sz="1200" b="0" i="0" u="none" strike="noStrike" dirty="0">
                        <a:solidFill>
                          <a:srgbClr val="222222"/>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US" sz="1200" u="none" strike="noStrike">
                          <a:effectLst/>
                        </a:rPr>
                        <a:t>74</a:t>
                      </a:r>
                      <a:endParaRPr lang="en-US" sz="1200" b="0" i="0" u="none" strike="noStrike">
                        <a:solidFill>
                          <a:srgbClr val="222222"/>
                        </a:solidFill>
                        <a:effectLst/>
                        <a:latin typeface="Calibri" panose="020F0502020204030204" pitchFamily="34" charset="0"/>
                      </a:endParaRPr>
                    </a:p>
                  </a:txBody>
                  <a:tcPr marL="9525" marR="9525" marT="9525" marB="0" anchor="b">
                    <a:solidFill>
                      <a:srgbClr val="92D050"/>
                    </a:solidFill>
                  </a:tcPr>
                </a:tc>
                <a:tc>
                  <a:txBody>
                    <a:bodyPr/>
                    <a:lstStyle/>
                    <a:p>
                      <a:pPr algn="ctr" fontAlgn="b"/>
                      <a:r>
                        <a:rPr lang="en-US" sz="1200" u="none" strike="noStrike" dirty="0">
                          <a:effectLst/>
                        </a:rPr>
                        <a:t>257</a:t>
                      </a:r>
                      <a:endParaRPr lang="en-US" sz="1200" b="1" i="0" u="none" strike="noStrike" dirty="0">
                        <a:solidFill>
                          <a:srgbClr val="222222"/>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660583009"/>
                  </a:ext>
                </a:extLst>
              </a:tr>
            </a:tbl>
          </a:graphicData>
        </a:graphic>
      </p:graphicFrame>
      <p:sp>
        <p:nvSpPr>
          <p:cNvPr id="14" name="TextBox 13"/>
          <p:cNvSpPr txBox="1"/>
          <p:nvPr/>
        </p:nvSpPr>
        <p:spPr>
          <a:xfrm>
            <a:off x="809898" y="3605349"/>
            <a:ext cx="9862455" cy="1477328"/>
          </a:xfrm>
          <a:prstGeom prst="rect">
            <a:avLst/>
          </a:prstGeom>
          <a:noFill/>
        </p:spPr>
        <p:txBody>
          <a:bodyPr wrap="square" rtlCol="0">
            <a:spAutoFit/>
          </a:bodyPr>
          <a:lstStyle/>
          <a:p>
            <a:endParaRPr lang="en-US" dirty="0" smtClean="0"/>
          </a:p>
          <a:p>
            <a:pPr marL="285750" indent="-285750">
              <a:buFont typeface="Arial" panose="020B0604020202020204" pitchFamily="34" charset="0"/>
              <a:buChar char="•"/>
            </a:pPr>
            <a:r>
              <a:rPr lang="en-US" dirty="0" smtClean="0"/>
              <a:t>From the above table it is clear , that the medalist are chosen based on the total highest weight lifted. Besides all the criteria, the Body weight of the athlete plays an important role in ranking . If the two athlete’s score the same in snatch and clean &amp; jerk , the athlete who’s body weight is lowest will be awarded.</a:t>
            </a:r>
            <a:endParaRPr lang="en-US" dirty="0"/>
          </a:p>
        </p:txBody>
      </p:sp>
    </p:spTree>
    <p:extLst>
      <p:ext uri="{BB962C8B-B14F-4D97-AF65-F5344CB8AC3E}">
        <p14:creationId xmlns:p14="http://schemas.microsoft.com/office/powerpoint/2010/main" val="334092458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Summary</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 name="TextBox 4"/>
          <p:cNvSpPr txBox="1"/>
          <p:nvPr/>
        </p:nvSpPr>
        <p:spPr>
          <a:xfrm>
            <a:off x="496390" y="966097"/>
            <a:ext cx="11129554" cy="5355312"/>
          </a:xfrm>
          <a:prstGeom prst="rect">
            <a:avLst/>
          </a:prstGeom>
          <a:noFill/>
        </p:spPr>
        <p:txBody>
          <a:bodyPr wrap="square" rtlCol="0">
            <a:spAutoFit/>
          </a:bodyPr>
          <a:lstStyle/>
          <a:p>
            <a:r>
              <a:rPr lang="en-US" dirty="0" smtClean="0"/>
              <a:t>Summarizing the findings made in the report:</a:t>
            </a:r>
          </a:p>
          <a:p>
            <a:endParaRPr lang="en-US" dirty="0"/>
          </a:p>
          <a:p>
            <a:pPr marL="285750" indent="-285750">
              <a:buFont typeface="Arial" panose="020B0604020202020204" pitchFamily="34" charset="0"/>
              <a:buChar char="•"/>
            </a:pPr>
            <a:r>
              <a:rPr lang="en-US" dirty="0" smtClean="0"/>
              <a:t>Athlete’s are grouped as A and B where A- most likely to medal and B- not as likely to medal which is mostly accurate.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Out of three attempts on each snatch and clean &amp; jerk the best of three/the highest score would be chosen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Dataset has a Body weight interval of 69.77kg and 74.95kg. This shows that the Weightlifting data set is of Heavy weight category (75kg).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Dataset also implies that most of the women participants are from Europe, America, Africa and Korea.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Weightlifters has the ability to lift weights thrice than that of their body weights. If it is more than that , there are chances that they might be found guilty. To find the Drug usage, they have to undergo Doping test.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Despite scoring the highest , Athlete’s would be medaled if their body weight is lower considering the other with the same score</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2016 tops the list as far as the rank is concerned.</a:t>
            </a:r>
            <a:endParaRPr lang="en-US" dirty="0" smtClean="0"/>
          </a:p>
        </p:txBody>
      </p:sp>
    </p:spTree>
    <p:extLst>
      <p:ext uri="{BB962C8B-B14F-4D97-AF65-F5344CB8AC3E}">
        <p14:creationId xmlns:p14="http://schemas.microsoft.com/office/powerpoint/2010/main" val="82256913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id="{A86744F2-5246-4A0A-B119-35E7FB76A0D8}"/>
              </a:ext>
              <a:ext uri="{C183D7F6-B498-43B3-948B-1728B52AA6E4}">
                <adec:decorative xmlns=""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smtClean="0">
                <a:solidFill>
                  <a:schemeClr val="tx1">
                    <a:lumMod val="75000"/>
                    <a:lumOff val="25000"/>
                  </a:schemeClr>
                </a:solidFill>
              </a:rPr>
              <a:t>Karnam</a:t>
            </a:r>
            <a:r>
              <a:rPr lang="en-US" sz="2800" b="1" dirty="0" smtClean="0">
                <a:solidFill>
                  <a:schemeClr val="tx1">
                    <a:lumMod val="75000"/>
                    <a:lumOff val="25000"/>
                  </a:schemeClr>
                </a:solidFill>
              </a:rPr>
              <a:t> </a:t>
            </a:r>
            <a:r>
              <a:rPr lang="en-US" sz="2800" b="1" dirty="0" err="1" smtClean="0">
                <a:solidFill>
                  <a:schemeClr val="tx1">
                    <a:lumMod val="75000"/>
                    <a:lumOff val="25000"/>
                  </a:schemeClr>
                </a:solidFill>
              </a:rPr>
              <a:t>malleshwari</a:t>
            </a:r>
            <a:endParaRPr lang="en-US" sz="2800" b="1"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
        <p:nvSpPr>
          <p:cNvPr id="3" name="Rectangle 2"/>
          <p:cNvSpPr/>
          <p:nvPr/>
        </p:nvSpPr>
        <p:spPr>
          <a:xfrm>
            <a:off x="666206" y="1443841"/>
            <a:ext cx="5551714" cy="4401205"/>
          </a:xfrm>
          <a:prstGeom prst="rect">
            <a:avLst/>
          </a:prstGeom>
        </p:spPr>
        <p:txBody>
          <a:bodyPr wrap="square">
            <a:spAutoFit/>
          </a:bodyPr>
          <a:lstStyle/>
          <a:p>
            <a:pPr marL="342900" indent="-342900" algn="just">
              <a:buFont typeface="Arial" panose="020B0604020202020204" pitchFamily="34" charset="0"/>
              <a:buChar char="•"/>
            </a:pPr>
            <a:r>
              <a:rPr lang="en-US" sz="2000" b="1" dirty="0" err="1">
                <a:solidFill>
                  <a:srgbClr val="000000"/>
                </a:solidFill>
              </a:rPr>
              <a:t>Karnam</a:t>
            </a:r>
            <a:r>
              <a:rPr lang="en-US" sz="2000" b="1" dirty="0">
                <a:solidFill>
                  <a:srgbClr val="000000"/>
                </a:solidFill>
              </a:rPr>
              <a:t> </a:t>
            </a:r>
            <a:r>
              <a:rPr lang="en-US" sz="2000" b="1" dirty="0" err="1">
                <a:solidFill>
                  <a:srgbClr val="000000"/>
                </a:solidFill>
              </a:rPr>
              <a:t>Malleswari</a:t>
            </a:r>
            <a:r>
              <a:rPr lang="en-US" sz="2000" b="1" dirty="0">
                <a:solidFill>
                  <a:srgbClr val="000000"/>
                </a:solidFill>
              </a:rPr>
              <a:t> is an Indian weightlifter who was national champion for nine years. She was champion for two years in 52 kg category and for seven years in 54 kg category.</a:t>
            </a:r>
          </a:p>
          <a:p>
            <a:pPr marL="342900" indent="-342900" algn="just">
              <a:buFont typeface="Arial" panose="020B0604020202020204" pitchFamily="34" charset="0"/>
              <a:buChar char="•"/>
            </a:pPr>
            <a:r>
              <a:rPr lang="en-US" sz="2000" b="1" dirty="0">
                <a:solidFill>
                  <a:srgbClr val="000000"/>
                </a:solidFill>
              </a:rPr>
              <a:t>She started her career in 1992 and won three silver medals in the Asian games. She has also won bronze medals in world championships.</a:t>
            </a:r>
          </a:p>
          <a:p>
            <a:pPr marL="342900" indent="-342900" algn="just">
              <a:buFont typeface="Arial" panose="020B0604020202020204" pitchFamily="34" charset="0"/>
              <a:buChar char="•"/>
            </a:pPr>
            <a:r>
              <a:rPr lang="en-US" sz="2000" b="1" dirty="0">
                <a:solidFill>
                  <a:srgbClr val="000000"/>
                </a:solidFill>
              </a:rPr>
              <a:t>Besides this, she also has got a bronze medal in 2000 summer Olympics held in Sydney. She has received Rajiv Gandhi </a:t>
            </a:r>
            <a:r>
              <a:rPr lang="en-US" sz="2000" b="1" dirty="0" err="1">
                <a:solidFill>
                  <a:srgbClr val="000000"/>
                </a:solidFill>
              </a:rPr>
              <a:t>khel</a:t>
            </a:r>
            <a:r>
              <a:rPr lang="en-US" sz="2000" b="1" dirty="0">
                <a:solidFill>
                  <a:srgbClr val="000000"/>
                </a:solidFill>
              </a:rPr>
              <a:t> </a:t>
            </a:r>
            <a:r>
              <a:rPr lang="en-US" sz="2000" b="1" dirty="0" err="1">
                <a:solidFill>
                  <a:srgbClr val="000000"/>
                </a:solidFill>
              </a:rPr>
              <a:t>ratna</a:t>
            </a:r>
            <a:r>
              <a:rPr lang="en-US" sz="2000" b="1" dirty="0">
                <a:solidFill>
                  <a:srgbClr val="000000"/>
                </a:solidFill>
              </a:rPr>
              <a:t> award, Padma Shri, and </a:t>
            </a:r>
            <a:r>
              <a:rPr lang="en-US" sz="2000" b="1" dirty="0" err="1">
                <a:solidFill>
                  <a:srgbClr val="000000"/>
                </a:solidFill>
              </a:rPr>
              <a:t>Arjuna</a:t>
            </a:r>
            <a:r>
              <a:rPr lang="en-US" sz="2000" b="1" dirty="0">
                <a:solidFill>
                  <a:srgbClr val="000000"/>
                </a:solidFill>
              </a:rPr>
              <a:t> award. In 1995 World Championship and Asian Games, she won gold medals. In 1998 Asian Games, she won a silver medal</a:t>
            </a:r>
            <a:r>
              <a:rPr lang="en-US" dirty="0">
                <a:solidFill>
                  <a:srgbClr val="000000"/>
                </a:solidFill>
                <a:latin typeface="Verdana" panose="020B0604030504040204" pitchFamily="34" charset="0"/>
              </a:rPr>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2423" y="1645920"/>
            <a:ext cx="4663440" cy="3226526"/>
          </a:xfrm>
          <a:prstGeom prst="rect">
            <a:avLst/>
          </a:prstGeom>
        </p:spPr>
      </p:pic>
    </p:spTree>
    <p:extLst>
      <p:ext uri="{BB962C8B-B14F-4D97-AF65-F5344CB8AC3E}">
        <p14:creationId xmlns:p14="http://schemas.microsoft.com/office/powerpoint/2010/main" val="227547836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D6178536-4D8A-4FF2-BBDC-4B3E7E0FCF26}"/>
              </a:ext>
              <a:ext uri="{C183D7F6-B498-43B3-948B-1728B52AA6E4}">
                <adec:decorative xmlns="" xmlns:adec="http://schemas.microsoft.com/office/drawing/2017/decorative" val="1"/>
              </a:ext>
            </a:extLst>
          </p:cNvPr>
          <p:cNvSpPr/>
          <p:nvPr/>
        </p:nvSpPr>
        <p:spPr>
          <a:xfrm>
            <a:off x="6943725" y="1613877"/>
            <a:ext cx="3660775" cy="740997"/>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INTRODUCTION</a:t>
            </a:r>
            <a:endParaRPr lang="en-US" sz="1600" dirty="0"/>
          </a:p>
        </p:txBody>
      </p:sp>
      <p:sp>
        <p:nvSpPr>
          <p:cNvPr id="15" name="Oval 14">
            <a:extLst>
              <a:ext uri="{FF2B5EF4-FFF2-40B4-BE49-F238E27FC236}">
                <a16:creationId xmlns:a16="http://schemas.microsoft.com/office/drawing/2014/main" id="{416F1356-9015-4B5C-9C64-3C1D963E5F59}"/>
              </a:ext>
              <a:ext uri="{C183D7F6-B498-43B3-948B-1728B52AA6E4}">
                <adec:decorative xmlns="" xmlns:adec="http://schemas.microsoft.com/office/drawing/2017/decorative" val="1"/>
              </a:ext>
            </a:extLst>
          </p:cNvPr>
          <p:cNvSpPr/>
          <p:nvPr/>
        </p:nvSpPr>
        <p:spPr>
          <a:xfrm>
            <a:off x="6832600" y="1514475"/>
            <a:ext cx="939800" cy="9398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 xmlns:adec="http://schemas.microsoft.com/office/drawing/2017/decorative" val="1"/>
              </a:ext>
            </a:extLst>
          </p:cNvPr>
          <p:cNvSpPr/>
          <p:nvPr/>
        </p:nvSpPr>
        <p:spPr>
          <a:xfrm>
            <a:off x="7693025" y="3334727"/>
            <a:ext cx="3731331" cy="740997"/>
          </a:xfrm>
          <a:prstGeom prst="roundRect">
            <a:avLst>
              <a:gd name="adj" fmla="val 5000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p>
          <a:p>
            <a:pPr algn="ctr"/>
            <a:r>
              <a:rPr lang="en-US" sz="1600" dirty="0" smtClean="0">
                <a:solidFill>
                  <a:schemeClr val="tx1"/>
                </a:solidFill>
              </a:rPr>
              <a:t>LIFT TECHNIQUES IN </a:t>
            </a:r>
          </a:p>
          <a:p>
            <a:pPr algn="ctr"/>
            <a:r>
              <a:rPr lang="en-US" sz="1600" dirty="0" smtClean="0">
                <a:solidFill>
                  <a:schemeClr val="tx1"/>
                </a:solidFill>
              </a:rPr>
              <a:t>WEIGHTLIFTING</a:t>
            </a:r>
          </a:p>
          <a:p>
            <a:pPr algn="ctr"/>
            <a:endParaRPr lang="en-US" sz="1600" dirty="0"/>
          </a:p>
        </p:txBody>
      </p:sp>
      <p:sp>
        <p:nvSpPr>
          <p:cNvPr id="20" name="Oval 19">
            <a:extLst>
              <a:ext uri="{FF2B5EF4-FFF2-40B4-BE49-F238E27FC236}">
                <a16:creationId xmlns:a16="http://schemas.microsoft.com/office/drawing/2014/main" id="{88F812F5-70AF-4FBD-80D9-D59B3C456D5E}"/>
              </a:ext>
              <a:ext uri="{C183D7F6-B498-43B3-948B-1728B52AA6E4}">
                <adec:decorative xmlns="" xmlns:adec="http://schemas.microsoft.com/office/drawing/2017/decorative" val="1"/>
              </a:ext>
            </a:extLst>
          </p:cNvPr>
          <p:cNvSpPr/>
          <p:nvPr/>
        </p:nvSpPr>
        <p:spPr>
          <a:xfrm>
            <a:off x="7490264" y="3235325"/>
            <a:ext cx="939800" cy="9398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 xmlns:adec="http://schemas.microsoft.com/office/drawing/2017/decorative" val="1"/>
              </a:ext>
            </a:extLst>
          </p:cNvPr>
          <p:cNvSpPr/>
          <p:nvPr/>
        </p:nvSpPr>
        <p:spPr>
          <a:xfrm>
            <a:off x="6943725" y="5154978"/>
            <a:ext cx="3660775" cy="740997"/>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RULES</a:t>
            </a:r>
            <a:endParaRPr lang="en-US" sz="1600" dirty="0"/>
          </a:p>
        </p:txBody>
      </p:sp>
      <p:sp>
        <p:nvSpPr>
          <p:cNvPr id="22" name="Oval 21">
            <a:extLst>
              <a:ext uri="{FF2B5EF4-FFF2-40B4-BE49-F238E27FC236}">
                <a16:creationId xmlns:a16="http://schemas.microsoft.com/office/drawing/2014/main" id="{A49C5F3A-6F0D-4A0F-AE6E-92F342C22ACD}"/>
              </a:ext>
              <a:ext uri="{C183D7F6-B498-43B3-948B-1728B52AA6E4}">
                <adec:decorative xmlns="" xmlns:adec="http://schemas.microsoft.com/office/drawing/2017/decorative" val="1"/>
              </a:ext>
            </a:extLst>
          </p:cNvPr>
          <p:cNvSpPr/>
          <p:nvPr/>
        </p:nvSpPr>
        <p:spPr>
          <a:xfrm>
            <a:off x="6832600" y="5055576"/>
            <a:ext cx="939800" cy="9398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 xmlns:adec="http://schemas.microsoft.com/office/drawing/2017/decorative" val="1"/>
              </a:ext>
            </a:extLst>
          </p:cNvPr>
          <p:cNvSpPr/>
          <p:nvPr/>
        </p:nvSpPr>
        <p:spPr>
          <a:xfrm>
            <a:off x="1587500" y="1613877"/>
            <a:ext cx="3660775" cy="740997"/>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CONCLUSION</a:t>
            </a:r>
            <a:endParaRPr lang="en-US" sz="1600" dirty="0"/>
          </a:p>
        </p:txBody>
      </p:sp>
      <p:sp>
        <p:nvSpPr>
          <p:cNvPr id="26" name="Oval 25">
            <a:extLst>
              <a:ext uri="{FF2B5EF4-FFF2-40B4-BE49-F238E27FC236}">
                <a16:creationId xmlns:a16="http://schemas.microsoft.com/office/drawing/2014/main" id="{BBC62739-FA35-49F8-8929-743B31F55A69}"/>
              </a:ext>
              <a:ext uri="{C183D7F6-B498-43B3-948B-1728B52AA6E4}">
                <adec:decorative xmlns="" xmlns:adec="http://schemas.microsoft.com/office/drawing/2017/decorative" val="1"/>
              </a:ext>
            </a:extLst>
          </p:cNvPr>
          <p:cNvSpPr/>
          <p:nvPr/>
        </p:nvSpPr>
        <p:spPr>
          <a:xfrm>
            <a:off x="4368697" y="1530803"/>
            <a:ext cx="939800" cy="9398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 xmlns:adec="http://schemas.microsoft.com/office/drawing/2017/decorative" val="1"/>
              </a:ext>
            </a:extLst>
          </p:cNvPr>
          <p:cNvSpPr/>
          <p:nvPr/>
        </p:nvSpPr>
        <p:spPr>
          <a:xfrm>
            <a:off x="654756" y="3334727"/>
            <a:ext cx="3844219" cy="740997"/>
          </a:xfrm>
          <a:prstGeom prst="roundRect">
            <a:avLst>
              <a:gd name="adj" fmla="val 5000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 </a:t>
            </a:r>
            <a:r>
              <a:rPr lang="en-US" sz="1600" dirty="0" smtClean="0">
                <a:solidFill>
                  <a:schemeClr val="tx1"/>
                </a:solidFill>
              </a:rPr>
              <a:t>RELATIONSHIP AMONG </a:t>
            </a:r>
          </a:p>
          <a:p>
            <a:pPr algn="ctr"/>
            <a:r>
              <a:rPr lang="en-US" sz="1600" dirty="0" smtClean="0">
                <a:solidFill>
                  <a:schemeClr val="tx1"/>
                </a:solidFill>
              </a:rPr>
              <a:t>VARAIABLES</a:t>
            </a:r>
            <a:endParaRPr lang="en-US" sz="1600" dirty="0">
              <a:solidFill>
                <a:schemeClr val="tx1"/>
              </a:solidFill>
            </a:endParaRPr>
          </a:p>
        </p:txBody>
      </p:sp>
      <p:sp>
        <p:nvSpPr>
          <p:cNvPr id="28" name="Oval 27">
            <a:extLst>
              <a:ext uri="{FF2B5EF4-FFF2-40B4-BE49-F238E27FC236}">
                <a16:creationId xmlns:a16="http://schemas.microsoft.com/office/drawing/2014/main" id="{B3A511B7-C7F3-4107-9962-1E10D2E087DD}"/>
              </a:ext>
              <a:ext uri="{C183D7F6-B498-43B3-948B-1728B52AA6E4}">
                <adec:decorative xmlns="" xmlns:adec="http://schemas.microsoft.com/office/drawing/2017/decorative" val="1"/>
              </a:ext>
            </a:extLst>
          </p:cNvPr>
          <p:cNvSpPr/>
          <p:nvPr/>
        </p:nvSpPr>
        <p:spPr>
          <a:xfrm>
            <a:off x="3670300" y="3235325"/>
            <a:ext cx="939800" cy="9398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 xmlns:adec="http://schemas.microsoft.com/office/drawing/2017/decorative" val="1"/>
              </a:ext>
            </a:extLst>
          </p:cNvPr>
          <p:cNvSpPr/>
          <p:nvPr/>
        </p:nvSpPr>
        <p:spPr>
          <a:xfrm>
            <a:off x="1587500" y="5154978"/>
            <a:ext cx="3660776" cy="740997"/>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PRELIMINARY ANALYSIS</a:t>
            </a:r>
            <a:endParaRPr lang="en-US" sz="1600" dirty="0"/>
          </a:p>
        </p:txBody>
      </p:sp>
      <p:sp>
        <p:nvSpPr>
          <p:cNvPr id="30" name="Oval 29">
            <a:extLst>
              <a:ext uri="{FF2B5EF4-FFF2-40B4-BE49-F238E27FC236}">
                <a16:creationId xmlns:a16="http://schemas.microsoft.com/office/drawing/2014/main" id="{83902602-D4BC-4D44-AC14-BB55A86C5D06}"/>
              </a:ext>
              <a:ext uri="{C183D7F6-B498-43B3-948B-1728B52AA6E4}">
                <adec:decorative xmlns="" xmlns:adec="http://schemas.microsoft.com/office/drawing/2017/decorative" val="1"/>
              </a:ext>
            </a:extLst>
          </p:cNvPr>
          <p:cNvSpPr/>
          <p:nvPr/>
        </p:nvSpPr>
        <p:spPr>
          <a:xfrm>
            <a:off x="4419600" y="5055576"/>
            <a:ext cx="939800" cy="9398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3500" y="2553677"/>
            <a:ext cx="1905000" cy="2070574"/>
          </a:xfrm>
          <a:prstGeom prst="rect">
            <a:avLst/>
          </a:prstGeom>
        </p:spPr>
      </p:pic>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Conspectus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pic>
        <p:nvPicPr>
          <p:cNvPr id="5" name="Picture 4"/>
          <p:cNvPicPr>
            <a:picLocks noChangeAspect="1"/>
          </p:cNvPicPr>
          <p:nvPr/>
        </p:nvPicPr>
        <p:blipFill>
          <a:blip r:embed="rId4"/>
          <a:stretch>
            <a:fillRect/>
          </a:stretch>
        </p:blipFill>
        <p:spPr>
          <a:xfrm>
            <a:off x="4643805" y="1811496"/>
            <a:ext cx="347502" cy="347502"/>
          </a:xfrm>
          <a:prstGeom prst="rect">
            <a:avLst/>
          </a:prstGeom>
        </p:spPr>
      </p:pic>
      <p:pic>
        <p:nvPicPr>
          <p:cNvPr id="6" name="Picture 5"/>
          <p:cNvPicPr>
            <a:picLocks noChangeAspect="1"/>
          </p:cNvPicPr>
          <p:nvPr/>
        </p:nvPicPr>
        <p:blipFill>
          <a:blip r:embed="rId5"/>
          <a:stretch>
            <a:fillRect/>
          </a:stretch>
        </p:blipFill>
        <p:spPr>
          <a:xfrm>
            <a:off x="3966362" y="3531563"/>
            <a:ext cx="347502" cy="347502"/>
          </a:xfrm>
          <a:prstGeom prst="rect">
            <a:avLst/>
          </a:prstGeom>
        </p:spPr>
      </p:pic>
    </p:spTree>
    <p:extLst>
      <p:ext uri="{BB962C8B-B14F-4D97-AF65-F5344CB8AC3E}">
        <p14:creationId xmlns:p14="http://schemas.microsoft.com/office/powerpoint/2010/main" val="329971519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Introduction</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sp>
        <p:nvSpPr>
          <p:cNvPr id="5" name="TextBox 4"/>
          <p:cNvSpPr txBox="1"/>
          <p:nvPr/>
        </p:nvSpPr>
        <p:spPr>
          <a:xfrm>
            <a:off x="428978" y="1117600"/>
            <a:ext cx="7382933" cy="2585323"/>
          </a:xfrm>
          <a:prstGeom prst="rect">
            <a:avLst/>
          </a:prstGeom>
          <a:noFill/>
        </p:spPr>
        <p:txBody>
          <a:bodyPr wrap="square" rtlCol="0">
            <a:spAutoFit/>
          </a:bodyPr>
          <a:lstStyle/>
          <a:p>
            <a:r>
              <a:rPr lang="en-US" dirty="0" smtClean="0"/>
              <a:t>This report looks into the Summer Olympic records on Women’s weightlifting for the year 2012 and 2016.</a:t>
            </a:r>
          </a:p>
          <a:p>
            <a:endParaRPr lang="en-US" dirty="0"/>
          </a:p>
          <a:p>
            <a:r>
              <a:rPr lang="en-US" dirty="0" smtClean="0"/>
              <a:t>Report includes Rank, Athlete, Nation, Body weight, Group, Snatch scores, Clean &amp; jerk scores and Total scores.</a:t>
            </a:r>
          </a:p>
          <a:p>
            <a:endParaRPr lang="en-US" dirty="0" smtClean="0"/>
          </a:p>
          <a:p>
            <a:endParaRPr lang="en-US" dirty="0"/>
          </a:p>
          <a:p>
            <a:endParaRPr lang="en-US" dirty="0" smtClean="0"/>
          </a:p>
          <a:p>
            <a:endParaRPr lang="en-US" dirty="0"/>
          </a:p>
        </p:txBody>
      </p:sp>
      <p:pic>
        <p:nvPicPr>
          <p:cNvPr id="6" name="Picture 5"/>
          <p:cNvPicPr>
            <a:picLocks noChangeAspect="1"/>
          </p:cNvPicPr>
          <p:nvPr/>
        </p:nvPicPr>
        <p:blipFill rotWithShape="1">
          <a:blip r:embed="rId2"/>
          <a:srcRect l="1943" t="26875" r="34604" b="40089"/>
          <a:stretch/>
        </p:blipFill>
        <p:spPr>
          <a:xfrm>
            <a:off x="428978" y="2939143"/>
            <a:ext cx="11118588" cy="3285794"/>
          </a:xfrm>
          <a:prstGeom prst="rect">
            <a:avLst/>
          </a:prstGeom>
        </p:spPr>
      </p:pic>
    </p:spTree>
    <p:extLst>
      <p:ext uri="{BB962C8B-B14F-4D97-AF65-F5344CB8AC3E}">
        <p14:creationId xmlns:p14="http://schemas.microsoft.com/office/powerpoint/2010/main" val="215994263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Weightlifting lifts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sp>
        <p:nvSpPr>
          <p:cNvPr id="5" name="TextBox 4"/>
          <p:cNvSpPr txBox="1"/>
          <p:nvPr/>
        </p:nvSpPr>
        <p:spPr>
          <a:xfrm>
            <a:off x="391886" y="966097"/>
            <a:ext cx="5434148" cy="492443"/>
          </a:xfrm>
          <a:prstGeom prst="rect">
            <a:avLst/>
          </a:prstGeom>
          <a:noFill/>
        </p:spPr>
        <p:txBody>
          <a:bodyPr wrap="square" rtlCol="0">
            <a:spAutoFit/>
          </a:bodyPr>
          <a:lstStyle/>
          <a:p>
            <a:r>
              <a:rPr lang="en-US" sz="2600" b="1" dirty="0" smtClean="0"/>
              <a:t>1. The Snatch</a:t>
            </a:r>
            <a:endParaRPr lang="en-US" sz="2600" b="1" dirty="0"/>
          </a:p>
        </p:txBody>
      </p:sp>
      <p:sp>
        <p:nvSpPr>
          <p:cNvPr id="7" name="TextBox 6"/>
          <p:cNvSpPr txBox="1"/>
          <p:nvPr/>
        </p:nvSpPr>
        <p:spPr>
          <a:xfrm flipH="1">
            <a:off x="5826032" y="966097"/>
            <a:ext cx="4767943" cy="492443"/>
          </a:xfrm>
          <a:prstGeom prst="rect">
            <a:avLst/>
          </a:prstGeom>
          <a:noFill/>
        </p:spPr>
        <p:txBody>
          <a:bodyPr wrap="square" rtlCol="0">
            <a:spAutoFit/>
          </a:bodyPr>
          <a:lstStyle/>
          <a:p>
            <a:r>
              <a:rPr lang="en-US" sz="2600" b="1" dirty="0" smtClean="0"/>
              <a:t>2. The Clean and The Jerk</a:t>
            </a:r>
            <a:endParaRPr lang="en-US" sz="2600" b="1"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10694"/>
          <a:stretch/>
        </p:blipFill>
        <p:spPr>
          <a:xfrm>
            <a:off x="5826032" y="1901738"/>
            <a:ext cx="6137368" cy="4394559"/>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t="10230"/>
          <a:stretch/>
        </p:blipFill>
        <p:spPr>
          <a:xfrm>
            <a:off x="228600" y="1901738"/>
            <a:ext cx="5492931" cy="4394559"/>
          </a:xfrm>
          <a:prstGeom prst="rect">
            <a:avLst/>
          </a:prstGeom>
        </p:spPr>
      </p:pic>
    </p:spTree>
    <p:extLst>
      <p:ext uri="{BB962C8B-B14F-4D97-AF65-F5344CB8AC3E}">
        <p14:creationId xmlns:p14="http://schemas.microsoft.com/office/powerpoint/2010/main" val="268047535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sp>
        <p:nvSpPr>
          <p:cNvPr id="5" name="Title 1">
            <a:extLst>
              <a:ext uri="{FF2B5EF4-FFF2-40B4-BE49-F238E27FC236}">
                <a16:creationId xmlns:a16="http://schemas.microsoft.com/office/drawing/2014/main" id="{4E3F5479-058B-4FA8-92E9-18CAB8CDC5C5}"/>
              </a:ext>
            </a:extLst>
          </p:cNvPr>
          <p:cNvSpPr txBox="1">
            <a:spLocks/>
          </p:cNvSpPr>
          <p:nvPr/>
        </p:nvSpPr>
        <p:spPr>
          <a:xfrm>
            <a:off x="381000" y="3429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Rules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7977" y="1528354"/>
            <a:ext cx="3252652" cy="3749040"/>
          </a:xfrm>
          <a:prstGeom prst="rect">
            <a:avLst/>
          </a:prstGeom>
        </p:spPr>
      </p:pic>
      <p:sp>
        <p:nvSpPr>
          <p:cNvPr id="8" name="TextBox 7"/>
          <p:cNvSpPr txBox="1"/>
          <p:nvPr/>
        </p:nvSpPr>
        <p:spPr>
          <a:xfrm>
            <a:off x="381000" y="1240971"/>
            <a:ext cx="7724775" cy="535531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Athlete's will get </a:t>
            </a:r>
            <a:r>
              <a:rPr lang="en-US" b="1" dirty="0" smtClean="0"/>
              <a:t>3 chances </a:t>
            </a:r>
            <a:r>
              <a:rPr lang="en-US" dirty="0" smtClean="0"/>
              <a:t>on each Lifts (Snatch, Clean &amp; jerk).</a:t>
            </a:r>
            <a:endParaRPr lang="en-US" dirty="0"/>
          </a:p>
          <a:p>
            <a:pPr marL="285750" indent="-285750">
              <a:buFont typeface="Arial" panose="020B0604020202020204" pitchFamily="34" charset="0"/>
              <a:buChar char="•"/>
            </a:pPr>
            <a:r>
              <a:rPr lang="en-US" b="1" dirty="0"/>
              <a:t>Three referees </a:t>
            </a:r>
            <a:r>
              <a:rPr lang="en-US" dirty="0"/>
              <a:t>are appointed and each has equal rights of decision and verdict on a lift</a:t>
            </a:r>
            <a:r>
              <a:rPr lang="en-US" dirty="0" smtClean="0"/>
              <a:t>.</a:t>
            </a:r>
            <a:endParaRPr lang="en-US" dirty="0"/>
          </a:p>
          <a:p>
            <a:pPr marL="285750" indent="-285750">
              <a:buFont typeface="Arial" panose="020B0604020202020204" pitchFamily="34" charset="0"/>
              <a:buChar char="•"/>
            </a:pPr>
            <a:r>
              <a:rPr lang="en-US" dirty="0"/>
              <a:t>After a lifter attempts the lift, the referees need to give a “DOWN” signal. The “DOWN” signal may either be for a “Good Lift”, </a:t>
            </a:r>
            <a:r>
              <a:rPr lang="en-US" dirty="0" smtClean="0"/>
              <a:t>signaled </a:t>
            </a:r>
            <a:r>
              <a:rPr lang="en-US" dirty="0"/>
              <a:t>by pressing white button, or a “No Lift”, </a:t>
            </a:r>
            <a:r>
              <a:rPr lang="en-US" dirty="0" smtClean="0"/>
              <a:t>signaled </a:t>
            </a:r>
            <a:r>
              <a:rPr lang="en-US" dirty="0"/>
              <a:t>by pressing the red button</a:t>
            </a:r>
            <a:r>
              <a:rPr lang="en-US" dirty="0" smtClean="0"/>
              <a:t>.</a:t>
            </a:r>
            <a:endParaRPr lang="en-US" dirty="0"/>
          </a:p>
          <a:p>
            <a:pPr marL="285750" indent="-285750">
              <a:buFont typeface="Arial" panose="020B0604020202020204" pitchFamily="34" charset="0"/>
              <a:buChar char="•"/>
            </a:pPr>
            <a:r>
              <a:rPr lang="en-US" dirty="0"/>
              <a:t>There is an </a:t>
            </a:r>
            <a:r>
              <a:rPr lang="en-US" b="1" dirty="0"/>
              <a:t>official weight assigned </a:t>
            </a:r>
            <a:r>
              <a:rPr lang="en-US" dirty="0"/>
              <a:t>for every lift. A participant must attempt to lift the official weight to garner the highest score. The lifter can then opt to attempt weights of higher magnitude during the course of the event</a:t>
            </a:r>
            <a:r>
              <a:rPr lang="en-US" dirty="0" smtClean="0"/>
              <a:t>.</a:t>
            </a:r>
            <a:endParaRPr lang="en-US" dirty="0"/>
          </a:p>
          <a:p>
            <a:pPr marL="285750" indent="-285750">
              <a:buFont typeface="Arial" panose="020B0604020202020204" pitchFamily="34" charset="0"/>
              <a:buChar char="•"/>
            </a:pPr>
            <a:r>
              <a:rPr lang="en-US" dirty="0"/>
              <a:t>Once the highest value has been collected for each lift, the total weight lifted in the snatch is added to the total weight lifted in the clean and jerk. That lifter is adjudged as the champion, who has </a:t>
            </a:r>
            <a:r>
              <a:rPr lang="en-US" b="1" dirty="0"/>
              <a:t>lifted the highest combined weight</a:t>
            </a:r>
            <a:r>
              <a:rPr lang="en-US" b="1" dirty="0" smtClean="0"/>
              <a:t>.</a:t>
            </a:r>
          </a:p>
          <a:p>
            <a:pPr marL="285750" indent="-285750">
              <a:buFont typeface="Arial" panose="020B0604020202020204" pitchFamily="34" charset="0"/>
              <a:buChar char="•"/>
            </a:pPr>
            <a:r>
              <a:rPr lang="en-US" dirty="0"/>
              <a:t>In the case of a tie, the lifter with </a:t>
            </a:r>
            <a:r>
              <a:rPr lang="en-US" b="1" dirty="0"/>
              <a:t>less body weight </a:t>
            </a:r>
            <a:r>
              <a:rPr lang="en-US" dirty="0"/>
              <a:t>is declared as the champion. If they tie even in the bodyweight category, then the lifter who attempted the lift first is declared as the winner.</a:t>
            </a:r>
          </a:p>
          <a:p>
            <a:endParaRPr lang="en-US" dirty="0" smtClean="0"/>
          </a:p>
          <a:p>
            <a:endParaRPr lang="en-US" dirty="0"/>
          </a:p>
          <a:p>
            <a:endParaRPr lang="en-US" dirty="0"/>
          </a:p>
        </p:txBody>
      </p:sp>
    </p:spTree>
    <p:extLst>
      <p:ext uri="{BB962C8B-B14F-4D97-AF65-F5344CB8AC3E}">
        <p14:creationId xmlns:p14="http://schemas.microsoft.com/office/powerpoint/2010/main" val="162424884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0" y="104887"/>
            <a:ext cx="12192000" cy="738664"/>
          </a:xfrm>
          <a:prstGeom prst="rect">
            <a:avLst/>
          </a:prstGeom>
          <a:noFill/>
        </p:spPr>
        <p:txBody>
          <a:bodyPr wrap="square" rtlCol="0">
            <a:spAutoFit/>
          </a:bodyPr>
          <a:lstStyle/>
          <a:p>
            <a:r>
              <a:rPr lang="en-US" dirty="0" smtClean="0"/>
              <a:t>                                                                              </a:t>
            </a:r>
          </a:p>
          <a:p>
            <a:r>
              <a:rPr lang="en-US" sz="2400" b="1" dirty="0"/>
              <a:t> </a:t>
            </a:r>
            <a:r>
              <a:rPr lang="en-US" sz="2400" b="1" dirty="0" smtClean="0"/>
              <a:t>                                                      </a:t>
            </a:r>
            <a:r>
              <a:rPr lang="en-US" sz="2400" b="1" dirty="0" smtClean="0">
                <a:latin typeface="+mj-lt"/>
              </a:rPr>
              <a:t>Preliminary analysis</a:t>
            </a:r>
            <a:endParaRPr lang="en-US" sz="2400" b="1" dirty="0">
              <a:latin typeface="+mj-lt"/>
            </a:endParaRPr>
          </a:p>
        </p:txBody>
      </p:sp>
      <p:graphicFrame>
        <p:nvGraphicFramePr>
          <p:cNvPr id="11" name="Chart 10"/>
          <p:cNvGraphicFramePr/>
          <p:nvPr>
            <p:extLst>
              <p:ext uri="{D42A27DB-BD31-4B8C-83A1-F6EECF244321}">
                <p14:modId xmlns:p14="http://schemas.microsoft.com/office/powerpoint/2010/main" val="1610922897"/>
              </p:ext>
            </p:extLst>
          </p:nvPr>
        </p:nvGraphicFramePr>
        <p:xfrm>
          <a:off x="862148" y="1261562"/>
          <a:ext cx="4833257" cy="34676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p:cNvGraphicFramePr/>
          <p:nvPr>
            <p:extLst>
              <p:ext uri="{D42A27DB-BD31-4B8C-83A1-F6EECF244321}">
                <p14:modId xmlns:p14="http://schemas.microsoft.com/office/powerpoint/2010/main" val="859271242"/>
              </p:ext>
            </p:extLst>
          </p:nvPr>
        </p:nvGraphicFramePr>
        <p:xfrm>
          <a:off x="6270171" y="1261562"/>
          <a:ext cx="4624252" cy="3467601"/>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862148" y="5251269"/>
            <a:ext cx="10202092"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Group separation here are purely based on the past records of the athlete. Fig1 &amp; 2 shows the separation of Group ‘A’- Lifters </a:t>
            </a:r>
            <a:r>
              <a:rPr lang="en-US" b="1" dirty="0" smtClean="0"/>
              <a:t>most likely</a:t>
            </a:r>
            <a:r>
              <a:rPr lang="en-US" dirty="0" smtClean="0"/>
              <a:t> to medal and Group ‘B’- Lifters </a:t>
            </a:r>
            <a:r>
              <a:rPr lang="en-US" b="1" dirty="0" smtClean="0"/>
              <a:t>Not as likely </a:t>
            </a:r>
            <a:r>
              <a:rPr lang="en-US" dirty="0" smtClean="0"/>
              <a:t>to medal.</a:t>
            </a:r>
          </a:p>
          <a:p>
            <a:pPr marL="285750" indent="-285750">
              <a:buFont typeface="Arial" panose="020B0604020202020204" pitchFamily="34" charset="0"/>
              <a:buChar char="•"/>
            </a:pPr>
            <a:r>
              <a:rPr lang="en-US" dirty="0" smtClean="0"/>
              <a:t>In 2016, all the </a:t>
            </a:r>
            <a:r>
              <a:rPr lang="en-US" b="1" dirty="0" smtClean="0"/>
              <a:t>medal holders</a:t>
            </a:r>
            <a:r>
              <a:rPr lang="en-US" dirty="0" smtClean="0"/>
              <a:t> are from </a:t>
            </a:r>
            <a:r>
              <a:rPr lang="en-US" b="1" dirty="0" smtClean="0"/>
              <a:t>Group “A”</a:t>
            </a:r>
            <a:r>
              <a:rPr lang="en-US" dirty="0" smtClean="0"/>
              <a:t> indicating the accuracy in choosing ‘’might be winners”</a:t>
            </a:r>
            <a:endParaRPr lang="en-US" dirty="0"/>
          </a:p>
        </p:txBody>
      </p:sp>
    </p:spTree>
    <p:extLst>
      <p:ext uri="{BB962C8B-B14F-4D97-AF65-F5344CB8AC3E}">
        <p14:creationId xmlns:p14="http://schemas.microsoft.com/office/powerpoint/2010/main" val="30080847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0" y="104887"/>
            <a:ext cx="12192000" cy="738664"/>
          </a:xfrm>
          <a:prstGeom prst="rect">
            <a:avLst/>
          </a:prstGeom>
          <a:noFill/>
        </p:spPr>
        <p:txBody>
          <a:bodyPr wrap="square" rtlCol="0">
            <a:spAutoFit/>
          </a:bodyPr>
          <a:lstStyle/>
          <a:p>
            <a:r>
              <a:rPr lang="en-US" dirty="0" smtClean="0"/>
              <a:t>                                                                              </a:t>
            </a:r>
          </a:p>
          <a:p>
            <a:r>
              <a:rPr lang="en-US" sz="2400" b="1" dirty="0"/>
              <a:t> </a:t>
            </a:r>
            <a:r>
              <a:rPr lang="en-US" sz="2400" b="1" dirty="0" smtClean="0"/>
              <a:t>                                                      </a:t>
            </a:r>
            <a:r>
              <a:rPr lang="en-US" sz="2400" b="1" dirty="0" smtClean="0">
                <a:latin typeface="+mj-lt"/>
              </a:rPr>
              <a:t>Preliminary analysis</a:t>
            </a:r>
            <a:endParaRPr lang="en-US" sz="2400" b="1" dirty="0">
              <a:latin typeface="+mj-lt"/>
            </a:endParaRPr>
          </a:p>
        </p:txBody>
      </p:sp>
      <p:sp>
        <p:nvSpPr>
          <p:cNvPr id="13" name="TextBox 12"/>
          <p:cNvSpPr txBox="1"/>
          <p:nvPr/>
        </p:nvSpPr>
        <p:spPr>
          <a:xfrm>
            <a:off x="862148" y="5251269"/>
            <a:ext cx="10202092"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In 2016, all the </a:t>
            </a:r>
            <a:r>
              <a:rPr lang="en-US" b="1" dirty="0" smtClean="0"/>
              <a:t>medal holders</a:t>
            </a:r>
            <a:r>
              <a:rPr lang="en-US" dirty="0" smtClean="0"/>
              <a:t> are from </a:t>
            </a:r>
            <a:r>
              <a:rPr lang="en-US" b="1" dirty="0" smtClean="0"/>
              <a:t>Group “A”</a:t>
            </a:r>
            <a:r>
              <a:rPr lang="en-US" dirty="0" smtClean="0"/>
              <a:t> indicating the accuracy in choosing ‘’might be winners” is </a:t>
            </a:r>
            <a:r>
              <a:rPr lang="en-US" dirty="0" smtClean="0"/>
              <a:t>83</a:t>
            </a:r>
            <a:r>
              <a:rPr lang="en-US" dirty="0" smtClean="0"/>
              <a:t>% </a:t>
            </a:r>
            <a:r>
              <a:rPr lang="en-US" dirty="0" smtClean="0"/>
              <a:t>true.</a:t>
            </a:r>
            <a:endParaRPr lang="en-US" dirty="0"/>
          </a:p>
        </p:txBody>
      </p:sp>
      <p:graphicFrame>
        <p:nvGraphicFramePr>
          <p:cNvPr id="8" name="Chart 7"/>
          <p:cNvGraphicFramePr>
            <a:graphicFrameLocks/>
          </p:cNvGraphicFramePr>
          <p:nvPr>
            <p:extLst>
              <p:ext uri="{D42A27DB-BD31-4B8C-83A1-F6EECF244321}">
                <p14:modId xmlns:p14="http://schemas.microsoft.com/office/powerpoint/2010/main" val="4071864374"/>
              </p:ext>
            </p:extLst>
          </p:nvPr>
        </p:nvGraphicFramePr>
        <p:xfrm>
          <a:off x="1058092" y="1397726"/>
          <a:ext cx="5251268" cy="305670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a:graphicFrameLocks/>
          </p:cNvGraphicFramePr>
          <p:nvPr>
            <p:extLst>
              <p:ext uri="{D42A27DB-BD31-4B8C-83A1-F6EECF244321}">
                <p14:modId xmlns:p14="http://schemas.microsoft.com/office/powerpoint/2010/main" val="2359998052"/>
              </p:ext>
            </p:extLst>
          </p:nvPr>
        </p:nvGraphicFramePr>
        <p:xfrm>
          <a:off x="6453051" y="1397726"/>
          <a:ext cx="5146766" cy="30567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1910133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3807500111"/>
              </p:ext>
            </p:extLst>
          </p:nvPr>
        </p:nvGraphicFramePr>
        <p:xfrm>
          <a:off x="640081" y="992777"/>
          <a:ext cx="5003074" cy="3278777"/>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Straight Connector 4">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91440"/>
            <a:ext cx="12192000" cy="738664"/>
          </a:xfrm>
          <a:prstGeom prst="rect">
            <a:avLst/>
          </a:prstGeom>
          <a:noFill/>
        </p:spPr>
        <p:txBody>
          <a:bodyPr wrap="square" rtlCol="0">
            <a:spAutoFit/>
          </a:bodyPr>
          <a:lstStyle/>
          <a:p>
            <a:endParaRPr lang="en-US" dirty="0" smtClean="0"/>
          </a:p>
          <a:p>
            <a:r>
              <a:rPr lang="en-US" dirty="0"/>
              <a:t> </a:t>
            </a:r>
            <a:r>
              <a:rPr lang="en-US" dirty="0" smtClean="0"/>
              <a:t>                                                                            </a:t>
            </a:r>
            <a:r>
              <a:rPr lang="en-US" sz="2400" b="1" dirty="0" smtClean="0"/>
              <a:t>Preliminary analysis</a:t>
            </a:r>
            <a:endParaRPr lang="en-US" sz="2400" b="1" dirty="0"/>
          </a:p>
        </p:txBody>
      </p:sp>
      <p:graphicFrame>
        <p:nvGraphicFramePr>
          <p:cNvPr id="8" name="Chart 7"/>
          <p:cNvGraphicFramePr/>
          <p:nvPr>
            <p:extLst>
              <p:ext uri="{D42A27DB-BD31-4B8C-83A1-F6EECF244321}">
                <p14:modId xmlns:p14="http://schemas.microsoft.com/office/powerpoint/2010/main" val="2143460143"/>
              </p:ext>
            </p:extLst>
          </p:nvPr>
        </p:nvGraphicFramePr>
        <p:xfrm>
          <a:off x="5930537" y="1110343"/>
          <a:ext cx="5251268" cy="3161211"/>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8"/>
          <p:cNvSpPr/>
          <p:nvPr/>
        </p:nvSpPr>
        <p:spPr>
          <a:xfrm>
            <a:off x="875211" y="2413338"/>
            <a:ext cx="10306594" cy="3416320"/>
          </a:xfrm>
          <a:prstGeom prst="rect">
            <a:avLst/>
          </a:prstGeom>
        </p:spPr>
        <p:txBody>
          <a:bodyPr wrap="square">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pPr marL="285750" indent="-285750">
              <a:buFont typeface="Arial" panose="020B0604020202020204" pitchFamily="34" charset="0"/>
              <a:buChar char="•"/>
            </a:pPr>
            <a:r>
              <a:rPr lang="en-US" dirty="0" smtClean="0"/>
              <a:t>The </a:t>
            </a:r>
            <a:r>
              <a:rPr lang="en-US" dirty="0"/>
              <a:t>above figures apprises that the best Lift out of three attempts will be the chosen score. Here the</a:t>
            </a:r>
          </a:p>
          <a:p>
            <a:r>
              <a:rPr lang="en-US" dirty="0" smtClean="0"/>
              <a:t>     Maximum </a:t>
            </a:r>
            <a:r>
              <a:rPr lang="en-US" dirty="0"/>
              <a:t>in Snatch attempts is 120 and the Maximum in Clean &amp; jerk attempts is 148.</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case ,if the athlete attempt a lift and fail her last best or the next best will be chosen.</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0" y="104887"/>
            <a:ext cx="12192000" cy="738664"/>
          </a:xfrm>
          <a:prstGeom prst="rect">
            <a:avLst/>
          </a:prstGeom>
          <a:noFill/>
        </p:spPr>
        <p:txBody>
          <a:bodyPr wrap="square" rtlCol="0">
            <a:spAutoFit/>
          </a:bodyPr>
          <a:lstStyle/>
          <a:p>
            <a:r>
              <a:rPr lang="en-US" dirty="0" smtClean="0"/>
              <a:t>                                                                              </a:t>
            </a:r>
          </a:p>
          <a:p>
            <a:r>
              <a:rPr lang="en-US" sz="2400" b="1" dirty="0"/>
              <a:t> </a:t>
            </a:r>
            <a:r>
              <a:rPr lang="en-US" sz="2400" b="1" dirty="0" smtClean="0"/>
              <a:t>                                                      </a:t>
            </a:r>
            <a:r>
              <a:rPr lang="en-US" sz="2400" b="1" dirty="0" smtClean="0">
                <a:latin typeface="+mj-lt"/>
              </a:rPr>
              <a:t>Preliminary analysis</a:t>
            </a:r>
            <a:endParaRPr lang="en-US" sz="2400" b="1" dirty="0">
              <a:latin typeface="+mj-lt"/>
            </a:endParaRPr>
          </a:p>
        </p:txBody>
      </p:sp>
      <p:graphicFrame>
        <p:nvGraphicFramePr>
          <p:cNvPr id="5" name="Chart 4"/>
          <p:cNvGraphicFramePr>
            <a:graphicFrameLocks/>
          </p:cNvGraphicFramePr>
          <p:nvPr>
            <p:extLst>
              <p:ext uri="{D42A27DB-BD31-4B8C-83A1-F6EECF244321}">
                <p14:modId xmlns:p14="http://schemas.microsoft.com/office/powerpoint/2010/main" val="2345782668"/>
              </p:ext>
            </p:extLst>
          </p:nvPr>
        </p:nvGraphicFramePr>
        <p:xfrm>
          <a:off x="2103120" y="940910"/>
          <a:ext cx="7707086" cy="3683341"/>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744583" y="4624251"/>
            <a:ext cx="1069848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FIGURE 7- represent the total </a:t>
            </a:r>
            <a:r>
              <a:rPr lang="en-US" b="1" dirty="0" smtClean="0"/>
              <a:t>interval of body weight</a:t>
            </a:r>
            <a:r>
              <a:rPr lang="en-US" dirty="0" smtClean="0"/>
              <a:t> in this Data set. The interval lies between </a:t>
            </a:r>
            <a:r>
              <a:rPr lang="en-US" b="1" dirty="0" smtClean="0"/>
              <a:t>69.77 kg (minimum) </a:t>
            </a:r>
            <a:r>
              <a:rPr lang="en-US" dirty="0" smtClean="0"/>
              <a:t>and </a:t>
            </a:r>
            <a:r>
              <a:rPr lang="en-US" b="1" dirty="0" smtClean="0"/>
              <a:t>74.95 kg(maximum). </a:t>
            </a:r>
            <a:r>
              <a:rPr lang="en-US" dirty="0" smtClean="0"/>
              <a:t>This shows that the weightlifting for women in this data set is </a:t>
            </a:r>
            <a:r>
              <a:rPr lang="en-US" b="1" dirty="0" smtClean="0"/>
              <a:t>Heavy weight category (75kg)</a:t>
            </a:r>
          </a:p>
        </p:txBody>
      </p:sp>
    </p:spTree>
    <p:extLst>
      <p:ext uri="{BB962C8B-B14F-4D97-AF65-F5344CB8AC3E}">
        <p14:creationId xmlns:p14="http://schemas.microsoft.com/office/powerpoint/2010/main" val="237429277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609EDA-869E-4BE5-AE5D-B898C584B6FF}">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1278</Words>
  <Application>Microsoft Office PowerPoint</Application>
  <PresentationFormat>Widescreen</PresentationFormat>
  <Paragraphs>193</Paragraphs>
  <Slides>16</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Century Gothic</vt:lpstr>
      <vt:lpstr>Quattrocento Sans</vt:lpstr>
      <vt:lpstr>Segoe UI</vt:lpstr>
      <vt:lpstr>Segoe UI Light</vt:lpstr>
      <vt:lpstr>Times New Roman</vt:lpstr>
      <vt:lpstr>Verdana</vt:lpstr>
      <vt:lpstr>Office Theme</vt:lpstr>
      <vt:lpstr>WOMEN’S WEIGHTLIFTING SUMMER OLYMPICS (2012 &amp; 2016) JANANI.R</vt:lpstr>
      <vt:lpstr>Project analysis slide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analysis slide 3</vt:lpstr>
      <vt:lpstr>Thank You</vt:lpstr>
      <vt:lpstr>Project analysis slide 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2019-07-21T19:48:10Z</dcterms:created>
  <dcterms:modified xsi:type="dcterms:W3CDTF">2019-07-22T21:23:46Z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