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BAL1353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E8EFF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8113" y="2130425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defRPr sz="2800"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GB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0813" y="3187700"/>
            <a:ext cx="6400800" cy="550863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GB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C198CD-14AE-4117-9F97-4CA63715B5FF}" type="slidenum">
              <a:rPr lang="en-GB">
                <a:solidFill>
                  <a:srgbClr val="FFFFFF"/>
                </a:solidFill>
              </a:rPr>
              <a:pPr/>
              <a:t>‹Nº›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E79C5-92A0-44FB-B4BE-ADF6C9AAE3A0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7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9050"/>
            <a:ext cx="2057400" cy="610711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050"/>
            <a:ext cx="6019800" cy="61071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30536-4DF2-4E8C-A1ED-648A667E96CF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187F3-658A-4720-B164-04F7A3D34B40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8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A658A-5AAA-4CD5-9591-FC701D27DCA2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8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038600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76957-E6A8-42CF-A1DA-147C81736C67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70A1B-72EE-4FFE-A207-5530FDCFA8D9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67F71-C605-4DD1-AE1C-13B0D14889EE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5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B265A-A52C-4884-AFBA-CAE5B8FBD4B5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EA7EB-4885-4A23-88F3-D7924B378C6F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8C30-F299-47D9-A63B-19CC9C01598D}" type="slidenum">
              <a:rPr lang="en-GB">
                <a:solidFill>
                  <a:srgbClr val="000000"/>
                </a:solidFill>
              </a:rPr>
              <a:pPr/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AL13531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19050"/>
            <a:ext cx="6940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71C7F7-4512-4844-86AF-A89D8C403BB3}" type="slidenum">
              <a:rPr lang="en-GB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6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 bwMode="auto">
          <a:xfrm>
            <a:off x="685800" y="213285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s-MX" sz="2800" b="1" dirty="0" smtClean="0">
                <a:solidFill>
                  <a:srgbClr val="217BB2"/>
                </a:solidFill>
              </a:rPr>
              <a:t>Seminario de Habilidades Gerenciales</a:t>
            </a:r>
            <a:endParaRPr lang="es-ES" sz="2800" b="1" dirty="0">
              <a:solidFill>
                <a:srgbClr val="217BB2"/>
              </a:solidFill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 bwMode="auto">
          <a:xfrm>
            <a:off x="1371600" y="3888631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 algn="ctr"/>
            <a:r>
              <a:rPr lang="es-MX" dirty="0" smtClean="0">
                <a:solidFill>
                  <a:srgbClr val="000000"/>
                </a:solidFill>
              </a:rPr>
              <a:t>Bienvenidos</a:t>
            </a:r>
          </a:p>
        </p:txBody>
      </p:sp>
      <p:sp>
        <p:nvSpPr>
          <p:cNvPr id="10" name="CuadroTexto 4"/>
          <p:cNvSpPr txBox="1">
            <a:spLocks noChangeArrowheads="1"/>
          </p:cNvSpPr>
          <p:nvPr/>
        </p:nvSpPr>
        <p:spPr bwMode="auto">
          <a:xfrm>
            <a:off x="15875" y="620688"/>
            <a:ext cx="272382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Sesión 1</a:t>
            </a:r>
          </a:p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Comunicación Efectiva</a:t>
            </a:r>
            <a:endParaRPr lang="es-ES_tradnl" sz="2400" b="1" kern="0" dirty="0" smtClean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771800" y="6489230"/>
            <a:ext cx="63184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sz="1100" dirty="0"/>
              <a:t>*</a:t>
            </a:r>
            <a:r>
              <a:rPr lang="es-HN" sz="1100" dirty="0" smtClean="0"/>
              <a:t>Esta presentación es </a:t>
            </a:r>
            <a:r>
              <a:rPr lang="es-HN" sz="1100" dirty="0"/>
              <a:t>con fines de </a:t>
            </a:r>
            <a:r>
              <a:rPr lang="es-HN" sz="1100" dirty="0" smtClean="0"/>
              <a:t>autoaprendizaje y de esparcir el conocimiento, </a:t>
            </a:r>
            <a:r>
              <a:rPr lang="es-HN" sz="1100" dirty="0"/>
              <a:t>nunca con el fin de investigación ni violando los derechos de autor.</a:t>
            </a:r>
          </a:p>
        </p:txBody>
      </p:sp>
    </p:spTree>
    <p:extLst>
      <p:ext uri="{BB962C8B-B14F-4D97-AF65-F5344CB8AC3E}">
        <p14:creationId xmlns:p14="http://schemas.microsoft.com/office/powerpoint/2010/main" val="10208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4"/>
          <p:cNvSpPr txBox="1">
            <a:spLocks noChangeArrowheads="1"/>
          </p:cNvSpPr>
          <p:nvPr/>
        </p:nvSpPr>
        <p:spPr bwMode="auto">
          <a:xfrm>
            <a:off x="29269" y="674588"/>
            <a:ext cx="48307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CARÁCTERÍSTICAS DEL LÍDER</a:t>
            </a:r>
          </a:p>
        </p:txBody>
      </p:sp>
      <p:pic>
        <p:nvPicPr>
          <p:cNvPr id="7170" name="Picture 2" descr="http://blog.salesland.net/wp-content/uploads/2013/12/jefe-motivado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493724"/>
            <a:ext cx="4684470" cy="317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2400" y="1484784"/>
            <a:ext cx="53086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Recibe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y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da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retroalimentación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basada en hechos.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Motiva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003300"/>
                </a:solidFill>
                <a:cs typeface="Arial" charset="0"/>
              </a:rPr>
              <a:t>Brinda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reconocimiento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Otorga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reforzamiento positivo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Delega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responsabilidades y atributos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Conoce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aptitudes, fuerzas y debilidades de su equipo de trabajo.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003300"/>
                </a:solidFill>
                <a:cs typeface="Arial" charset="0"/>
              </a:rPr>
              <a:t>Es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justo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en su trato.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003300"/>
                </a:solidFill>
                <a:cs typeface="Arial" charset="0"/>
              </a:rPr>
              <a:t>Muy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entusiasta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a pesar de los obstáculos.</a:t>
            </a:r>
            <a:endParaRPr lang="es-ES" dirty="0">
              <a:solidFill>
                <a:srgbClr val="0033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4"/>
          <p:cNvSpPr txBox="1">
            <a:spLocks noChangeArrowheads="1"/>
          </p:cNvSpPr>
          <p:nvPr/>
        </p:nvSpPr>
        <p:spPr bwMode="auto">
          <a:xfrm>
            <a:off x="29269" y="674588"/>
            <a:ext cx="48307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CARÁCTERÍSTICAS DEL LÍDER</a:t>
            </a:r>
          </a:p>
        </p:txBody>
      </p:sp>
      <p:pic>
        <p:nvPicPr>
          <p:cNvPr id="7170" name="Picture 2" descr="http://blog.salesland.net/wp-content/uploads/2013/12/jefe-motivado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493724"/>
            <a:ext cx="4684470" cy="317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7504" y="1741488"/>
            <a:ext cx="4813300" cy="34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Vendedor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de ideas en todos los niveles.</a:t>
            </a:r>
          </a:p>
          <a:p>
            <a:pPr marL="174625" indent="-174625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Empático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.</a:t>
            </a:r>
          </a:p>
          <a:p>
            <a:pPr marL="174625" indent="-174625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003300"/>
                </a:solidFill>
                <a:cs typeface="Arial" charset="0"/>
              </a:rPr>
              <a:t>Capacidad de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asignar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prioridades.</a:t>
            </a:r>
          </a:p>
          <a:p>
            <a:pPr marL="174625" indent="-174625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Optimiza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los recursos.</a:t>
            </a:r>
          </a:p>
          <a:p>
            <a:pPr marL="174625" indent="-174625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Sistemático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para solucionar problemas.</a:t>
            </a:r>
          </a:p>
          <a:p>
            <a:pPr marL="174625" indent="-174625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Exigente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en sí mismo y en su personal.</a:t>
            </a:r>
          </a:p>
          <a:p>
            <a:pPr marL="174625" indent="-174625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Respetuoso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del tiempo ajeno.</a:t>
            </a:r>
            <a:endParaRPr lang="es-ES" dirty="0">
              <a:solidFill>
                <a:srgbClr val="0033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67262" y="2438400"/>
            <a:ext cx="4413250" cy="27908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s-ES" sz="2000" b="1" dirty="0" smtClean="0">
                <a:solidFill>
                  <a:srgbClr val="A50021"/>
                </a:solidFill>
                <a:cs typeface="Arial" charset="0"/>
              </a:rPr>
              <a:t>Cuando des instrucciones:</a:t>
            </a:r>
          </a:p>
          <a:p>
            <a:pPr marL="174625" lvl="2" indent="-174625">
              <a:spcBef>
                <a:spcPct val="50000"/>
              </a:spcBef>
              <a:buClr>
                <a:srgbClr val="A50021"/>
              </a:buClr>
            </a:pPr>
            <a:r>
              <a:rPr lang="es-ES" sz="2000" dirty="0" smtClean="0">
                <a:solidFill>
                  <a:srgbClr val="217BB2"/>
                </a:solidFill>
                <a:cs typeface="Arial" charset="0"/>
              </a:rPr>
              <a:t>Dilas claramente</a:t>
            </a:r>
          </a:p>
          <a:p>
            <a:pPr marL="174625" lvl="2" indent="-174625">
              <a:spcBef>
                <a:spcPct val="50000"/>
              </a:spcBef>
              <a:buClr>
                <a:srgbClr val="A50021"/>
              </a:buClr>
            </a:pPr>
            <a:r>
              <a:rPr lang="es-ES" sz="2000" dirty="0" smtClean="0">
                <a:solidFill>
                  <a:srgbClr val="217BB2"/>
                </a:solidFill>
                <a:cs typeface="Arial" charset="0"/>
              </a:rPr>
              <a:t>Asegúrate que son comprendidas</a:t>
            </a:r>
          </a:p>
          <a:p>
            <a:pPr marL="174625" lvl="2" indent="-174625">
              <a:spcBef>
                <a:spcPct val="50000"/>
              </a:spcBef>
              <a:buClr>
                <a:srgbClr val="A50021"/>
              </a:buClr>
            </a:pPr>
            <a:r>
              <a:rPr lang="es-ES" sz="2000" dirty="0" smtClean="0">
                <a:solidFill>
                  <a:srgbClr val="217BB2"/>
                </a:solidFill>
                <a:cs typeface="Arial" charset="0"/>
              </a:rPr>
              <a:t>Verifica que estén llevadas a cabo</a:t>
            </a:r>
          </a:p>
          <a:p>
            <a:pPr marL="174625" lvl="2" indent="-174625">
              <a:spcBef>
                <a:spcPct val="50000"/>
              </a:spcBef>
              <a:buClr>
                <a:srgbClr val="A50021"/>
              </a:buClr>
            </a:pPr>
            <a:r>
              <a:rPr lang="es-ES" sz="2000" dirty="0" smtClean="0">
                <a:solidFill>
                  <a:srgbClr val="217BB2"/>
                </a:solidFill>
                <a:cs typeface="Arial" charset="0"/>
              </a:rPr>
              <a:t>Escríbelas siempre que sea posible</a:t>
            </a:r>
          </a:p>
          <a:p>
            <a:pPr marL="174625" lvl="2" indent="-174625">
              <a:spcBef>
                <a:spcPct val="50000"/>
              </a:spcBef>
              <a:buClr>
                <a:srgbClr val="A50021"/>
              </a:buClr>
            </a:pPr>
            <a:r>
              <a:rPr lang="es-ES" sz="2000" dirty="0" smtClean="0">
                <a:solidFill>
                  <a:srgbClr val="217BB2"/>
                </a:solidFill>
                <a:cs typeface="Arial" charset="0"/>
              </a:rPr>
              <a:t>Mantente abierto a dudas</a:t>
            </a:r>
          </a:p>
        </p:txBody>
      </p:sp>
      <p:sp>
        <p:nvSpPr>
          <p:cNvPr id="11" name="CuadroTexto 4"/>
          <p:cNvSpPr txBox="1">
            <a:spLocks noChangeArrowheads="1"/>
          </p:cNvSpPr>
          <p:nvPr/>
        </p:nvSpPr>
        <p:spPr bwMode="auto">
          <a:xfrm>
            <a:off x="15875" y="674588"/>
            <a:ext cx="617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¿CÓMO MEJORAR LA COMUNICACIÓN?</a:t>
            </a:r>
          </a:p>
        </p:txBody>
      </p:sp>
      <p:pic>
        <p:nvPicPr>
          <p:cNvPr id="8194" name="Picture 2" descr="http://173.236.14.43/fotos/nota/2014/3/18/01fa5bfd597e4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5" y="2132856"/>
            <a:ext cx="4325505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9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504" y="2112640"/>
            <a:ext cx="4968552" cy="326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lvl="2" indent="-174625" algn="just" eaLnBrk="0" fontAlgn="base" hangingPunct="0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>
                <a:srgbClr val="00B050"/>
              </a:buClr>
            </a:pPr>
            <a:r>
              <a:rPr lang="es-ES" sz="2000" b="1" dirty="0">
                <a:solidFill>
                  <a:srgbClr val="A50021"/>
                </a:solidFill>
                <a:cs typeface="Arial" charset="0"/>
              </a:rPr>
              <a:t>Cuando </a:t>
            </a:r>
            <a:r>
              <a:rPr lang="es-MX" sz="2000" b="1" dirty="0">
                <a:solidFill>
                  <a:srgbClr val="A50021"/>
                </a:solidFill>
                <a:cs typeface="Arial" charset="0"/>
              </a:rPr>
              <a:t>pidas</a:t>
            </a:r>
            <a:r>
              <a:rPr lang="es-ES" sz="2000" b="1" dirty="0">
                <a:solidFill>
                  <a:srgbClr val="A50021"/>
                </a:solidFill>
                <a:cs typeface="Arial" charset="0"/>
              </a:rPr>
              <a:t> información:</a:t>
            </a:r>
          </a:p>
          <a:p>
            <a:pPr marL="174625" lvl="2" indent="-17462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ES" sz="2000" dirty="0">
                <a:solidFill>
                  <a:srgbClr val="003300"/>
                </a:solidFill>
                <a:cs typeface="Arial" charset="0"/>
              </a:rPr>
              <a:t>Asegúrate que entendieron lo correcto</a:t>
            </a:r>
          </a:p>
          <a:p>
            <a:pPr marL="174625" lvl="2" indent="-17462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MX" sz="2000" dirty="0">
                <a:solidFill>
                  <a:srgbClr val="003300"/>
                </a:solidFill>
                <a:cs typeface="Arial" charset="0"/>
              </a:rPr>
              <a:t>Se claro y específico</a:t>
            </a:r>
          </a:p>
          <a:p>
            <a:pPr marL="174625" lvl="2" indent="-17462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ES" sz="2000" dirty="0">
                <a:solidFill>
                  <a:srgbClr val="003300"/>
                </a:solidFill>
                <a:cs typeface="Arial" charset="0"/>
              </a:rPr>
              <a:t>Con respeto, procura q</a:t>
            </a:r>
            <a:r>
              <a:rPr lang="es-MX" sz="2000" dirty="0">
                <a:solidFill>
                  <a:srgbClr val="003300"/>
                </a:solidFill>
                <a:cs typeface="Arial" charset="0"/>
              </a:rPr>
              <a:t>ue </a:t>
            </a:r>
            <a:r>
              <a:rPr lang="es-ES" sz="2000" dirty="0">
                <a:solidFill>
                  <a:srgbClr val="003300"/>
                </a:solidFill>
                <a:cs typeface="Arial" charset="0"/>
              </a:rPr>
              <a:t>repitan el mensaje</a:t>
            </a:r>
          </a:p>
          <a:p>
            <a:pPr marL="174625" lvl="2" indent="-17462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ES" sz="2000" dirty="0">
                <a:solidFill>
                  <a:srgbClr val="003300"/>
                </a:solidFill>
                <a:cs typeface="Arial" charset="0"/>
              </a:rPr>
              <a:t>Pregunta cuando </a:t>
            </a:r>
            <a:r>
              <a:rPr lang="es-MX" sz="2000" dirty="0">
                <a:solidFill>
                  <a:srgbClr val="003300"/>
                </a:solidFill>
                <a:cs typeface="Arial" charset="0"/>
              </a:rPr>
              <a:t>exista</a:t>
            </a:r>
            <a:r>
              <a:rPr lang="es-ES" sz="2000" dirty="0">
                <a:solidFill>
                  <a:srgbClr val="003300"/>
                </a:solidFill>
                <a:cs typeface="Arial" charset="0"/>
              </a:rPr>
              <a:t> dudas</a:t>
            </a:r>
          </a:p>
          <a:p>
            <a:pPr marL="174625" lvl="2" indent="-17462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ES" sz="2000" dirty="0">
                <a:solidFill>
                  <a:srgbClr val="003300"/>
                </a:solidFill>
                <a:cs typeface="Arial" charset="0"/>
              </a:rPr>
              <a:t>Y cuando sea posible, </a:t>
            </a:r>
            <a:r>
              <a:rPr lang="es-MX" sz="2000" dirty="0">
                <a:solidFill>
                  <a:srgbClr val="003300"/>
                </a:solidFill>
                <a:cs typeface="Arial" charset="0"/>
              </a:rPr>
              <a:t>hazlo</a:t>
            </a:r>
            <a:r>
              <a:rPr lang="es-ES" sz="2000" dirty="0">
                <a:solidFill>
                  <a:srgbClr val="003300"/>
                </a:solidFill>
                <a:cs typeface="Arial" charset="0"/>
              </a:rPr>
              <a:t> por escrito</a:t>
            </a:r>
          </a:p>
        </p:txBody>
      </p:sp>
      <p:sp>
        <p:nvSpPr>
          <p:cNvPr id="10" name="CuadroTexto 4"/>
          <p:cNvSpPr txBox="1">
            <a:spLocks noChangeArrowheads="1"/>
          </p:cNvSpPr>
          <p:nvPr/>
        </p:nvSpPr>
        <p:spPr bwMode="auto">
          <a:xfrm>
            <a:off x="15875" y="674588"/>
            <a:ext cx="617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¿CÓMO MEJORAR LA COMUNICACIÓN?</a:t>
            </a:r>
          </a:p>
        </p:txBody>
      </p:sp>
      <p:pic>
        <p:nvPicPr>
          <p:cNvPr id="11266" name="Picture 2" descr="http://xn--alejandrofaria-2nb.com/wp-content/uploads/2014/04/pregunta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0928"/>
            <a:ext cx="3852855" cy="226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2125960"/>
            <a:ext cx="4968552" cy="382332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 marL="174625" lvl="2" indent="-174625">
              <a:lnSpc>
                <a:spcPct val="180000"/>
              </a:lnSpc>
              <a:spcBef>
                <a:spcPct val="50000"/>
              </a:spcBef>
              <a:buClr>
                <a:srgbClr val="00B050"/>
              </a:buClr>
              <a:buFontTx/>
              <a:buNone/>
            </a:pPr>
            <a:r>
              <a:rPr lang="es-ES" sz="2000" b="1" dirty="0" smtClean="0">
                <a:solidFill>
                  <a:srgbClr val="A50021"/>
                </a:solidFill>
                <a:cs typeface="Arial" charset="0"/>
              </a:rPr>
              <a:t>Cuando supervises un trabajo:</a:t>
            </a:r>
          </a:p>
          <a:p>
            <a:pPr marL="174625" lvl="2" indent="-174625">
              <a:spcBef>
                <a:spcPct val="50000"/>
              </a:spcBef>
              <a:buClr>
                <a:srgbClr val="A50021"/>
              </a:buClr>
            </a:pPr>
            <a:r>
              <a:rPr lang="es-ES" sz="2000" dirty="0" smtClean="0">
                <a:solidFill>
                  <a:srgbClr val="003300"/>
                </a:solidFill>
                <a:cs typeface="Arial" charset="0"/>
              </a:rPr>
              <a:t>Asegúrate que tus instrucciones fueron comprendidas</a:t>
            </a:r>
          </a:p>
          <a:p>
            <a:pPr marL="174625" lvl="2" indent="-174625">
              <a:spcBef>
                <a:spcPct val="50000"/>
              </a:spcBef>
              <a:buClr>
                <a:srgbClr val="A50021"/>
              </a:buClr>
            </a:pPr>
            <a:r>
              <a:rPr lang="es-ES" sz="2000" dirty="0" smtClean="0">
                <a:solidFill>
                  <a:srgbClr val="003300"/>
                </a:solidFill>
                <a:cs typeface="Arial" charset="0"/>
              </a:rPr>
              <a:t>De nuevo con respeto, pide que te repitan las instrucciones</a:t>
            </a:r>
          </a:p>
          <a:p>
            <a:pPr marL="174625" lvl="2" indent="-174625">
              <a:spcBef>
                <a:spcPct val="50000"/>
              </a:spcBef>
              <a:buClr>
                <a:srgbClr val="A50021"/>
              </a:buClr>
            </a:pPr>
            <a:r>
              <a:rPr lang="es-ES" sz="2000" dirty="0" smtClean="0">
                <a:solidFill>
                  <a:srgbClr val="003300"/>
                </a:solidFill>
                <a:cs typeface="Arial" charset="0"/>
              </a:rPr>
              <a:t>Verifica que el trabajo sea de acuerdo a tus instrucciones</a:t>
            </a:r>
          </a:p>
          <a:p>
            <a:pPr marL="174625" lvl="2" indent="-174625">
              <a:spcBef>
                <a:spcPct val="50000"/>
              </a:spcBef>
              <a:buClr>
                <a:srgbClr val="A50021"/>
              </a:buClr>
            </a:pPr>
            <a:r>
              <a:rPr lang="es-ES" sz="2000" dirty="0" smtClean="0">
                <a:solidFill>
                  <a:srgbClr val="003300"/>
                </a:solidFill>
                <a:cs typeface="Arial" charset="0"/>
              </a:rPr>
              <a:t>Con frecuencia, pregunta si existen problemas</a:t>
            </a:r>
          </a:p>
          <a:p>
            <a:pPr>
              <a:lnSpc>
                <a:spcPct val="180000"/>
              </a:lnSpc>
              <a:buFontTx/>
              <a:buChar char="-"/>
            </a:pPr>
            <a:endParaRPr lang="es-ES" sz="2000" dirty="0" smtClean="0">
              <a:solidFill>
                <a:srgbClr val="003300"/>
              </a:solidFill>
              <a:cs typeface="Arial" charset="0"/>
            </a:endParaRPr>
          </a:p>
        </p:txBody>
      </p:sp>
      <p:sp>
        <p:nvSpPr>
          <p:cNvPr id="11" name="CuadroTexto 4"/>
          <p:cNvSpPr txBox="1">
            <a:spLocks noChangeArrowheads="1"/>
          </p:cNvSpPr>
          <p:nvPr/>
        </p:nvSpPr>
        <p:spPr bwMode="auto">
          <a:xfrm>
            <a:off x="15875" y="674588"/>
            <a:ext cx="617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¿CÓMO MEJORAR LA COMUNICACIÓN?</a:t>
            </a:r>
          </a:p>
        </p:txBody>
      </p:sp>
      <p:pic>
        <p:nvPicPr>
          <p:cNvPr id="12290" name="Picture 2" descr="http://www.laprensa.hn/csp/mediapool/sites/dt.common.streams.StreamServer.cls?STREAMOID=Kuw2gbScHwKIltr5MyGlw8$daE2N3K4ZzOUsqbU5sYttpgF5QOiGNpXcnIAD8xVS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37" y="2348880"/>
            <a:ext cx="3848944" cy="2559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5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6512" y="1916832"/>
            <a:ext cx="45086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lvl="2" indent="-174625" algn="just" eaLnBrk="0" fontAlgn="base" hangingPunct="0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>
                <a:srgbClr val="00B050"/>
              </a:buClr>
            </a:pPr>
            <a:r>
              <a:rPr lang="es-ES" sz="2000" b="1" dirty="0">
                <a:solidFill>
                  <a:srgbClr val="A50021"/>
                </a:solidFill>
                <a:cs typeface="Arial" charset="0"/>
              </a:rPr>
              <a:t>Cuando hagas reportes:</a:t>
            </a:r>
          </a:p>
          <a:p>
            <a:pPr marL="174625" lvl="2" indent="-17462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ES" sz="2000" dirty="0">
                <a:solidFill>
                  <a:srgbClr val="000000"/>
                </a:solidFill>
                <a:cs typeface="Arial" charset="0"/>
              </a:rPr>
              <a:t>Hazlo por escrito</a:t>
            </a:r>
          </a:p>
          <a:p>
            <a:pPr marL="174625" lvl="2" indent="-17462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ES" sz="2000" dirty="0">
                <a:solidFill>
                  <a:srgbClr val="000000"/>
                </a:solidFill>
                <a:cs typeface="Arial" charset="0"/>
              </a:rPr>
              <a:t>Obtén información confiable</a:t>
            </a:r>
          </a:p>
          <a:p>
            <a:pPr marL="174625" lvl="2" indent="-17462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ES" sz="2000" dirty="0">
                <a:solidFill>
                  <a:srgbClr val="000000"/>
                </a:solidFill>
                <a:cs typeface="Arial" charset="0"/>
              </a:rPr>
              <a:t>Asegúrate que son recibidos por el destinatario</a:t>
            </a:r>
          </a:p>
          <a:p>
            <a:pPr marL="174625" lvl="2" indent="-17462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ES" sz="2000" dirty="0">
                <a:solidFill>
                  <a:srgbClr val="000000"/>
                </a:solidFill>
                <a:cs typeface="Arial" charset="0"/>
              </a:rPr>
              <a:t> Realiza un esfuerzo adicional por hacer las cosas bien y evitar distorsiones</a:t>
            </a:r>
          </a:p>
        </p:txBody>
      </p:sp>
      <p:sp>
        <p:nvSpPr>
          <p:cNvPr id="10" name="CuadroTexto 4"/>
          <p:cNvSpPr txBox="1">
            <a:spLocks noChangeArrowheads="1"/>
          </p:cNvSpPr>
          <p:nvPr/>
        </p:nvSpPr>
        <p:spPr bwMode="auto">
          <a:xfrm>
            <a:off x="15875" y="674588"/>
            <a:ext cx="6175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¿CÓMO MEJORAR LA COMUNICACIÓN?</a:t>
            </a:r>
          </a:p>
        </p:txBody>
      </p:sp>
      <p:pic>
        <p:nvPicPr>
          <p:cNvPr id="13314" name="Picture 2" descr="http://altonivel.impresionesaerea.netdna-cdn.com/images/Estructura_V3/Negocios/Empresarios/reportes-trimestra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12876"/>
            <a:ext cx="4130782" cy="27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2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61038" y="1981200"/>
            <a:ext cx="32305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000" b="1" dirty="0">
                <a:solidFill>
                  <a:srgbClr val="003300"/>
                </a:solidFill>
                <a:cs typeface="Arial" charset="0"/>
              </a:rPr>
              <a:t>Usar la retrolimentación </a:t>
            </a:r>
            <a:r>
              <a:rPr lang="es-MX" sz="2000" dirty="0">
                <a:solidFill>
                  <a:srgbClr val="003300"/>
                </a:solidFill>
                <a:cs typeface="Arial" charset="0"/>
              </a:rPr>
              <a:t>(asegurar que se entendió)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971800" y="2689225"/>
          <a:ext cx="3276600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n" r:id="rId3" imgW="5767200" imgH="4106520" progId="">
                  <p:embed/>
                </p:oleObj>
              </mc:Choice>
              <mc:Fallback>
                <p:oleObj name="Imagen" r:id="rId3" imgW="5767200" imgH="4106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89225"/>
                        <a:ext cx="3276600" cy="23320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562600" y="4410075"/>
            <a:ext cx="32956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ts val="1500"/>
              </a:lnSpc>
              <a:spcBef>
                <a:spcPct val="50000"/>
              </a:spcBef>
              <a:spcAft>
                <a:spcPct val="0"/>
              </a:spcAft>
            </a:pPr>
            <a:r>
              <a:rPr lang="es-MX" sz="2000" b="1" dirty="0">
                <a:solidFill>
                  <a:srgbClr val="003300"/>
                </a:solidFill>
                <a:cs typeface="Arial" charset="0"/>
              </a:rPr>
              <a:t>Simplificar el </a:t>
            </a:r>
          </a:p>
          <a:p>
            <a:pPr algn="ctr" eaLnBrk="0" fontAlgn="base" hangingPunct="0">
              <a:lnSpc>
                <a:spcPts val="1500"/>
              </a:lnSpc>
              <a:spcBef>
                <a:spcPct val="50000"/>
              </a:spcBef>
              <a:spcAft>
                <a:spcPct val="0"/>
              </a:spcAft>
            </a:pPr>
            <a:r>
              <a:rPr lang="es-MX" sz="2000" b="1" dirty="0">
                <a:solidFill>
                  <a:srgbClr val="003300"/>
                </a:solidFill>
                <a:cs typeface="Arial" charset="0"/>
              </a:rPr>
              <a:t>lenguaje </a:t>
            </a:r>
            <a:endParaRPr lang="es-MX" sz="2000" dirty="0">
              <a:solidFill>
                <a:srgbClr val="003300"/>
              </a:solidFill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25525" y="4105275"/>
            <a:ext cx="2174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000" b="1" dirty="0">
                <a:solidFill>
                  <a:srgbClr val="003300"/>
                </a:solidFill>
                <a:cs typeface="Arial" charset="0"/>
              </a:rPr>
              <a:t>Escuchar activamente </a:t>
            </a:r>
            <a:r>
              <a:rPr lang="es-MX" sz="2000" dirty="0">
                <a:solidFill>
                  <a:srgbClr val="003300"/>
                </a:solidFill>
                <a:cs typeface="Arial" charset="0"/>
              </a:rPr>
              <a:t>(poner  mucha atención)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28600" y="2022475"/>
            <a:ext cx="3454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s-MX" sz="2000" b="1" dirty="0">
                <a:solidFill>
                  <a:srgbClr val="003300"/>
                </a:solidFill>
                <a:cs typeface="Arial" charset="0"/>
              </a:rPr>
              <a:t>Controlar las emociones </a:t>
            </a:r>
            <a:r>
              <a:rPr lang="es-MX" sz="2000" dirty="0">
                <a:solidFill>
                  <a:srgbClr val="003300"/>
                </a:solidFill>
                <a:cs typeface="Arial" charset="0"/>
              </a:rPr>
              <a:t>(se aplazan para no hacerlo visceralmente)</a:t>
            </a:r>
          </a:p>
        </p:txBody>
      </p:sp>
      <p:sp>
        <p:nvSpPr>
          <p:cNvPr id="16" name="CuadroTexto 4"/>
          <p:cNvSpPr txBox="1">
            <a:spLocks noChangeArrowheads="1"/>
          </p:cNvSpPr>
          <p:nvPr/>
        </p:nvSpPr>
        <p:spPr bwMode="auto">
          <a:xfrm>
            <a:off x="15875" y="674588"/>
            <a:ext cx="6580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SUPERACIÓN DE LAS BARRERAS TÍPICAS</a:t>
            </a:r>
          </a:p>
        </p:txBody>
      </p:sp>
    </p:spTree>
    <p:extLst>
      <p:ext uri="{BB962C8B-B14F-4D97-AF65-F5344CB8AC3E}">
        <p14:creationId xmlns:p14="http://schemas.microsoft.com/office/powerpoint/2010/main" val="80012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458806" y="1268760"/>
            <a:ext cx="7929618" cy="71438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3100" b="1" dirty="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</a:rPr>
              <a:t>REUNIONES EFECTIVAS</a:t>
            </a:r>
            <a:endParaRPr lang="es-MX" sz="31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15362" name="Picture 2" descr="http://javierpedraza.com/wp-content/uploads/2012/06/reuniones-efectivas-multinivel-javierpedraza.com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49" y="2276872"/>
            <a:ext cx="3907532" cy="2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6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 bwMode="auto">
          <a:xfrm>
            <a:off x="300193" y="2304964"/>
            <a:ext cx="8448272" cy="1872853"/>
          </a:xfrm>
          <a:prstGeom prst="roundRect">
            <a:avLst/>
          </a:prstGeom>
          <a:solidFill>
            <a:srgbClr val="F2F2F2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i="1" dirty="0">
                <a:solidFill>
                  <a:srgbClr val="000000"/>
                </a:solidFill>
              </a:rPr>
              <a:t>Ejemplo</a:t>
            </a:r>
            <a:r>
              <a:rPr lang="es-PE" sz="1200" i="1" dirty="0">
                <a:solidFill>
                  <a:srgbClr val="000000"/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400" i="1" dirty="0">
                <a:solidFill>
                  <a:srgbClr val="000000"/>
                </a:solidFill>
              </a:rPr>
              <a:t>En comité de gerencias de los jueves con Gerencia General se encuentran  el Gerente de Producción, 2 Gerencias </a:t>
            </a:r>
            <a:r>
              <a:rPr lang="es-PE" sz="1400" dirty="0">
                <a:solidFill>
                  <a:srgbClr val="000000"/>
                </a:solidFill>
              </a:rPr>
              <a:t>Comerciales, Gerente de Logística, Gerente de Operaciones. La reunión  comenzaba a las 9:00 AM y uno de los </a:t>
            </a:r>
            <a:r>
              <a:rPr lang="es-PE" sz="1400" i="1" dirty="0">
                <a:solidFill>
                  <a:srgbClr val="000000"/>
                </a:solidFill>
              </a:rPr>
              <a:t>Gerentes llego tarde a las 9:07 por trancón en Av. Arriola. Al llegar a la reunión comenzaron a platicar de una anécdota  sobre trancones, por lo que se tardaron 3 minutos mas. Una vez comenzada duro 2 horas por lo que terminaron a la 11:10 .Supongamos que cada  gerente gan</a:t>
            </a:r>
            <a:r>
              <a:rPr lang="es-PE" sz="1400" dirty="0">
                <a:solidFill>
                  <a:srgbClr val="000000"/>
                </a:solidFill>
              </a:rPr>
              <a:t>a  en promedio 3000 usd al mes.</a:t>
            </a:r>
            <a:endParaRPr lang="es-PE" sz="1400" i="1" dirty="0">
              <a:solidFill>
                <a:srgbClr val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00193" y="611396"/>
            <a:ext cx="564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srgbClr val="000000"/>
                </a:solidFill>
              </a:rPr>
              <a:t>Cuantas veces hemos escuchado ………</a:t>
            </a: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378438" y="4941168"/>
            <a:ext cx="1238355" cy="4636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400" b="1" i="1" dirty="0">
                <a:solidFill>
                  <a:srgbClr val="000000"/>
                </a:solidFill>
              </a:rPr>
              <a:t>Personas</a:t>
            </a:r>
          </a:p>
        </p:txBody>
      </p:sp>
      <p:sp>
        <p:nvSpPr>
          <p:cNvPr id="11" name="10 Rectángulo"/>
          <p:cNvSpPr/>
          <p:nvPr/>
        </p:nvSpPr>
        <p:spPr bwMode="auto">
          <a:xfrm>
            <a:off x="130769" y="5650285"/>
            <a:ext cx="1771340" cy="659035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b="1" i="1" dirty="0">
                <a:solidFill>
                  <a:srgbClr val="000000"/>
                </a:solidFill>
              </a:rPr>
              <a:t>6 personas</a:t>
            </a: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2582731" y="5028010"/>
            <a:ext cx="1238355" cy="4636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400" b="1" i="1" dirty="0">
                <a:solidFill>
                  <a:srgbClr val="000000"/>
                </a:solidFill>
              </a:rPr>
              <a:t>Costo x Min</a:t>
            </a:r>
          </a:p>
        </p:txBody>
      </p:sp>
      <p:sp>
        <p:nvSpPr>
          <p:cNvPr id="13" name="12 Rectángulo"/>
          <p:cNvSpPr/>
          <p:nvPr/>
        </p:nvSpPr>
        <p:spPr bwMode="auto">
          <a:xfrm>
            <a:off x="2137916" y="5622339"/>
            <a:ext cx="2127986" cy="830997"/>
          </a:xfrm>
          <a:prstGeom prst="rect">
            <a:avLst/>
          </a:prstGeom>
          <a:solidFill>
            <a:schemeClr val="bg1"/>
          </a:solidFill>
          <a:ln w="5080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b="1" dirty="0">
                <a:solidFill>
                  <a:srgbClr val="000000"/>
                </a:solidFill>
              </a:rPr>
              <a:t>3000 usd /23.5 dias laborales/9horas/60 min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sz="1200" b="1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b="1" dirty="0">
                <a:solidFill>
                  <a:srgbClr val="000000"/>
                </a:solidFill>
              </a:rPr>
              <a:t>23 centavos usd</a:t>
            </a:r>
          </a:p>
        </p:txBody>
      </p:sp>
      <p:sp>
        <p:nvSpPr>
          <p:cNvPr id="14" name="13 Rectángulo redondeado"/>
          <p:cNvSpPr/>
          <p:nvPr/>
        </p:nvSpPr>
        <p:spPr bwMode="auto">
          <a:xfrm>
            <a:off x="4963359" y="4941168"/>
            <a:ext cx="1238355" cy="4636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400" b="1" i="1" dirty="0">
                <a:solidFill>
                  <a:srgbClr val="FFFFFF"/>
                </a:solidFill>
              </a:rPr>
              <a:t>Costo total</a:t>
            </a:r>
          </a:p>
        </p:txBody>
      </p:sp>
      <p:sp>
        <p:nvSpPr>
          <p:cNvPr id="15" name="14 Rectángulo"/>
          <p:cNvSpPr/>
          <p:nvPr/>
        </p:nvSpPr>
        <p:spPr bwMode="auto">
          <a:xfrm>
            <a:off x="4596813" y="5714672"/>
            <a:ext cx="2127986" cy="738664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solidFill>
                  <a:srgbClr val="000000"/>
                </a:solidFill>
              </a:rPr>
              <a:t>23 centavos *130  min duración* 6 personas*52 semanas</a:t>
            </a:r>
            <a:endParaRPr lang="es-PE" sz="1050" b="1" dirty="0">
              <a:solidFill>
                <a:srgbClr val="000000"/>
              </a:solidFill>
            </a:endParaRPr>
          </a:p>
        </p:txBody>
      </p:sp>
      <p:sp>
        <p:nvSpPr>
          <p:cNvPr id="16" name="15 Explosión 1"/>
          <p:cNvSpPr/>
          <p:nvPr/>
        </p:nvSpPr>
        <p:spPr bwMode="auto">
          <a:xfrm>
            <a:off x="6324518" y="4190711"/>
            <a:ext cx="2987900" cy="1803042"/>
          </a:xfrm>
          <a:prstGeom prst="irregularSeal1">
            <a:avLst/>
          </a:prstGeom>
          <a:solidFill>
            <a:srgbClr val="92D050"/>
          </a:solidFill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i="1" dirty="0">
                <a:solidFill>
                  <a:srgbClr val="FFFFFF"/>
                </a:solidFill>
              </a:rPr>
              <a:t>9,588 usd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390918" y="1233744"/>
            <a:ext cx="685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0000"/>
                </a:solidFill>
              </a:rPr>
              <a:t>“En esta junta siempre llegan tarde”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77047" y="1502055"/>
            <a:ext cx="685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0000"/>
                </a:solidFill>
              </a:rPr>
              <a:t>“Me agarro un trancón”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386953" y="1770366"/>
            <a:ext cx="685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0000"/>
                </a:solidFill>
              </a:rPr>
              <a:t>“Es mas importante el día a día…… que esperen un poco”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384970" y="2051556"/>
            <a:ext cx="685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0000"/>
                </a:solidFill>
              </a:rPr>
              <a:t>“Esta junta es muy aburrida y no se llega a nada”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80775" y="4235804"/>
            <a:ext cx="564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srgbClr val="000000"/>
                </a:solidFill>
              </a:rPr>
              <a:t>Sabes cuanto cuesta esa junta anualmente?</a:t>
            </a:r>
          </a:p>
        </p:txBody>
      </p:sp>
    </p:spTree>
    <p:extLst>
      <p:ext uri="{BB962C8B-B14F-4D97-AF65-F5344CB8AC3E}">
        <p14:creationId xmlns:p14="http://schemas.microsoft.com/office/powerpoint/2010/main" val="27163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 redondeado"/>
          <p:cNvSpPr/>
          <p:nvPr/>
        </p:nvSpPr>
        <p:spPr bwMode="auto">
          <a:xfrm>
            <a:off x="539552" y="764704"/>
            <a:ext cx="1993518" cy="57955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srgbClr val="FFFFFF"/>
                </a:solidFill>
              </a:rPr>
              <a:t>Agendar Junta</a:t>
            </a:r>
            <a:endParaRPr lang="es-PE" sz="1200" b="1" i="1" dirty="0">
              <a:solidFill>
                <a:srgbClr val="FFFFFF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39864" y="1772816"/>
            <a:ext cx="82167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>
                <a:solidFill>
                  <a:srgbClr val="000000"/>
                </a:solidFill>
              </a:rPr>
              <a:t>Para cada una de las reuniones se debe informar a los participantes con 2 días de anticipación que se agenda la reunión.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sz="1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sz="1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>
                <a:solidFill>
                  <a:srgbClr val="000000"/>
                </a:solidFill>
              </a:rPr>
              <a:t>El correo debe mencionar: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P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Invitados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P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P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P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Ubicación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P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P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P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Duración planeada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sz="1400" dirty="0">
              <a:solidFill>
                <a:srgbClr val="00000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PE" sz="1400" dirty="0">
              <a:solidFill>
                <a:srgbClr val="00000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s-PE" sz="1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>
                <a:solidFill>
                  <a:srgbClr val="000000"/>
                </a:solidFill>
              </a:rPr>
              <a:t>**Dentro de las buenas practicas se recomienda manejar el calendar  del Outlook, ademas de tener agendas compartidas para no invitar a personas en horarios donde se empalma con otra  actividad.</a:t>
            </a:r>
          </a:p>
        </p:txBody>
      </p:sp>
      <p:pic>
        <p:nvPicPr>
          <p:cNvPr id="17410" name="Picture 2" descr="http://muyseguridad.net/wp-content/uploads/2013/12/CorreoSeguro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72950"/>
            <a:ext cx="3606150" cy="240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1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 bwMode="auto">
          <a:xfrm>
            <a:off x="1467936" y="2852936"/>
            <a:ext cx="4068000" cy="428628"/>
          </a:xfrm>
          <a:prstGeom prst="roundRect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dirty="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</a:rPr>
              <a:t>Comunicación Efectiva</a:t>
            </a:r>
            <a:endParaRPr lang="es-MX" sz="2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1467936" y="3464588"/>
            <a:ext cx="4068000" cy="428628"/>
          </a:xfrm>
          <a:prstGeom prst="roundRect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</a:rPr>
              <a:t>Líder Ideal</a:t>
            </a:r>
            <a:endParaRPr lang="es-MX" sz="2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3" name="12 Elipse"/>
          <p:cNvSpPr/>
          <p:nvPr/>
        </p:nvSpPr>
        <p:spPr bwMode="auto">
          <a:xfrm>
            <a:off x="1110746" y="2924374"/>
            <a:ext cx="216000" cy="21600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CO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4" name="13 Elipse"/>
          <p:cNvSpPr/>
          <p:nvPr/>
        </p:nvSpPr>
        <p:spPr bwMode="auto">
          <a:xfrm>
            <a:off x="1110746" y="3536026"/>
            <a:ext cx="216000" cy="21600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CO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14 Rectángulo redondeado"/>
          <p:cNvSpPr/>
          <p:nvPr/>
        </p:nvSpPr>
        <p:spPr bwMode="auto">
          <a:xfrm>
            <a:off x="1484084" y="4040652"/>
            <a:ext cx="4068000" cy="428628"/>
          </a:xfrm>
          <a:prstGeom prst="roundRect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dirty="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</a:rPr>
              <a:t>Reuniones Efectivas</a:t>
            </a:r>
            <a:endParaRPr lang="es-MX" sz="2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6" name="15 Elipse"/>
          <p:cNvSpPr/>
          <p:nvPr/>
        </p:nvSpPr>
        <p:spPr bwMode="auto">
          <a:xfrm>
            <a:off x="1126894" y="4112090"/>
            <a:ext cx="216000" cy="21600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CO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5688336" y="2852936"/>
            <a:ext cx="1908000" cy="42862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dirty="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</a:rPr>
              <a:t>25 minutos</a:t>
            </a:r>
            <a:endParaRPr lang="es-MX" sz="2000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5688336" y="3464588"/>
            <a:ext cx="1908000" cy="42862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dirty="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</a:rPr>
              <a:t>37 minutos</a:t>
            </a:r>
            <a:endParaRPr lang="es-MX" sz="2000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5687160" y="4040652"/>
            <a:ext cx="1908000" cy="42862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dirty="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</a:rPr>
              <a:t>15 minutos</a:t>
            </a:r>
            <a:endParaRPr lang="es-MX" sz="2000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0" name="19 Rectángulo redondeado"/>
          <p:cNvSpPr/>
          <p:nvPr/>
        </p:nvSpPr>
        <p:spPr bwMode="auto">
          <a:xfrm>
            <a:off x="1482908" y="4656556"/>
            <a:ext cx="4068000" cy="428628"/>
          </a:xfrm>
          <a:prstGeom prst="roundRect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dirty="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</a:rPr>
              <a:t>Asignación</a:t>
            </a:r>
            <a:endParaRPr lang="es-MX" sz="2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1" name="20 Elipse"/>
          <p:cNvSpPr/>
          <p:nvPr/>
        </p:nvSpPr>
        <p:spPr bwMode="auto">
          <a:xfrm>
            <a:off x="1125718" y="4727994"/>
            <a:ext cx="216000" cy="216000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CO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2" name="21 Rectángulo redondeado"/>
          <p:cNvSpPr/>
          <p:nvPr/>
        </p:nvSpPr>
        <p:spPr bwMode="auto">
          <a:xfrm>
            <a:off x="5687160" y="4656556"/>
            <a:ext cx="1908000" cy="42862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00" b="1" dirty="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</a:rPr>
              <a:t>5 minutos</a:t>
            </a:r>
            <a:endParaRPr lang="es-MX" sz="2000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9" name="CuadroTexto 4"/>
          <p:cNvSpPr txBox="1">
            <a:spLocks noChangeArrowheads="1"/>
          </p:cNvSpPr>
          <p:nvPr/>
        </p:nvSpPr>
        <p:spPr bwMode="auto">
          <a:xfrm>
            <a:off x="15875" y="620688"/>
            <a:ext cx="27238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Sesión 1</a:t>
            </a:r>
          </a:p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Comunicación Efectiva</a:t>
            </a:r>
          </a:p>
          <a:p>
            <a:pPr eaLnBrk="1" hangingPunct="1">
              <a:defRPr/>
            </a:pPr>
            <a:r>
              <a:rPr lang="es-ES_tradnl" sz="2400" b="1" kern="0" dirty="0" smtClean="0">
                <a:solidFill>
                  <a:sysClr val="window" lastClr="FFFFFF">
                    <a:lumMod val="50000"/>
                  </a:sys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545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641962" y="764704"/>
            <a:ext cx="2057830" cy="528034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srgbClr val="FFFFFF"/>
                </a:solidFill>
              </a:rPr>
              <a:t>Uso de Agenda</a:t>
            </a:r>
            <a:endParaRPr lang="es-PE" sz="1200" b="1" i="1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44757" y="1700808"/>
            <a:ext cx="8559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sz="1600" dirty="0">
                <a:solidFill>
                  <a:srgbClr val="000000"/>
                </a:solidFill>
              </a:rPr>
              <a:t>Dentro de la presentación  que se va a realizar  se deben tomar al menos 2 min para revisar cuales serán los hitos a revisar y cuales son  los tiempos establecidos para cada uno de ellos.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sz="1600" dirty="0">
              <a:solidFill>
                <a:srgbClr val="0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1" t="19896" r="14852" b="17935"/>
          <a:stretch/>
        </p:blipFill>
        <p:spPr bwMode="auto">
          <a:xfrm>
            <a:off x="179512" y="2780928"/>
            <a:ext cx="4509346" cy="308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220897" y="3028923"/>
            <a:ext cx="3923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0000"/>
                </a:solidFill>
              </a:rPr>
              <a:t>Optimización de Tiempos.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0000"/>
                </a:solidFill>
              </a:rPr>
              <a:t>Enfoque en problemáticas de alto impacto.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0000"/>
                </a:solidFill>
              </a:rPr>
              <a:t>Establecimiento de Prioridades.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0000"/>
                </a:solidFill>
              </a:rPr>
              <a:t>Medir Cumplimiento a la efectividad de la junta.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0000"/>
                </a:solidFill>
              </a:rPr>
              <a:t>Seguimiento continuo.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PE" dirty="0">
              <a:solidFill>
                <a:srgbClr val="000000"/>
              </a:solidFill>
            </a:endParaRPr>
          </a:p>
        </p:txBody>
      </p:sp>
      <p:sp>
        <p:nvSpPr>
          <p:cNvPr id="11" name="10 Flecha derecha"/>
          <p:cNvSpPr/>
          <p:nvPr/>
        </p:nvSpPr>
        <p:spPr bwMode="auto">
          <a:xfrm>
            <a:off x="4743388" y="3142445"/>
            <a:ext cx="344758" cy="257578"/>
          </a:xfrm>
          <a:prstGeom prst="rightArrow">
            <a:avLst/>
          </a:prstGeom>
          <a:solidFill>
            <a:srgbClr val="92D050"/>
          </a:solidFill>
          <a:ln w="508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sz="1200" i="1" dirty="0">
              <a:solidFill>
                <a:srgbClr val="000000"/>
              </a:solidFill>
            </a:endParaRPr>
          </a:p>
        </p:txBody>
      </p:sp>
      <p:sp>
        <p:nvSpPr>
          <p:cNvPr id="12" name="11 Flecha derecha"/>
          <p:cNvSpPr/>
          <p:nvPr/>
        </p:nvSpPr>
        <p:spPr bwMode="auto">
          <a:xfrm>
            <a:off x="4765182" y="3771368"/>
            <a:ext cx="344758" cy="257578"/>
          </a:xfrm>
          <a:prstGeom prst="rightArrow">
            <a:avLst/>
          </a:prstGeom>
          <a:solidFill>
            <a:srgbClr val="92D050"/>
          </a:solidFill>
          <a:ln w="508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sz="1200" i="1" dirty="0">
              <a:solidFill>
                <a:srgbClr val="000000"/>
              </a:solidFill>
            </a:endParaRPr>
          </a:p>
        </p:txBody>
      </p:sp>
      <p:sp>
        <p:nvSpPr>
          <p:cNvPr id="13" name="12 Flecha derecha"/>
          <p:cNvSpPr/>
          <p:nvPr/>
        </p:nvSpPr>
        <p:spPr bwMode="auto">
          <a:xfrm>
            <a:off x="4775087" y="4464686"/>
            <a:ext cx="344758" cy="257578"/>
          </a:xfrm>
          <a:prstGeom prst="rightArrow">
            <a:avLst/>
          </a:prstGeom>
          <a:solidFill>
            <a:srgbClr val="92D050"/>
          </a:solidFill>
          <a:ln w="508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sz="1200" i="1" dirty="0">
              <a:solidFill>
                <a:srgbClr val="000000"/>
              </a:solidFill>
            </a:endParaRPr>
          </a:p>
        </p:txBody>
      </p:sp>
      <p:sp>
        <p:nvSpPr>
          <p:cNvPr id="14" name="13 Flecha derecha"/>
          <p:cNvSpPr/>
          <p:nvPr/>
        </p:nvSpPr>
        <p:spPr bwMode="auto">
          <a:xfrm>
            <a:off x="4834529" y="5173031"/>
            <a:ext cx="344758" cy="257578"/>
          </a:xfrm>
          <a:prstGeom prst="rightArrow">
            <a:avLst/>
          </a:prstGeom>
          <a:solidFill>
            <a:srgbClr val="92D050"/>
          </a:solidFill>
          <a:ln w="508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sz="1200" i="1" dirty="0">
              <a:solidFill>
                <a:srgbClr val="000000"/>
              </a:solidFill>
            </a:endParaRPr>
          </a:p>
        </p:txBody>
      </p:sp>
      <p:sp>
        <p:nvSpPr>
          <p:cNvPr id="15" name="14 Flecha derecha"/>
          <p:cNvSpPr/>
          <p:nvPr/>
        </p:nvSpPr>
        <p:spPr bwMode="auto">
          <a:xfrm>
            <a:off x="4856323" y="5827712"/>
            <a:ext cx="344758" cy="257578"/>
          </a:xfrm>
          <a:prstGeom prst="rightArrow">
            <a:avLst/>
          </a:prstGeom>
          <a:solidFill>
            <a:srgbClr val="92D050"/>
          </a:solidFill>
          <a:ln w="508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sz="1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2" y="1765253"/>
            <a:ext cx="8500746" cy="4037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Rectángulo"/>
          <p:cNvSpPr/>
          <p:nvPr/>
        </p:nvSpPr>
        <p:spPr bwMode="auto">
          <a:xfrm>
            <a:off x="1727382" y="2328530"/>
            <a:ext cx="2198485" cy="4465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Colocar cual es objetivo de la junta</a:t>
            </a:r>
          </a:p>
        </p:txBody>
      </p:sp>
      <p:sp>
        <p:nvSpPr>
          <p:cNvPr id="18" name="17 Rectángulo"/>
          <p:cNvSpPr/>
          <p:nvPr/>
        </p:nvSpPr>
        <p:spPr bwMode="auto">
          <a:xfrm>
            <a:off x="5018698" y="2289536"/>
            <a:ext cx="3657469" cy="336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Colocar el nombre de los participantes</a:t>
            </a:r>
          </a:p>
        </p:txBody>
      </p:sp>
      <p:sp>
        <p:nvSpPr>
          <p:cNvPr id="19" name="18 Rectángulo"/>
          <p:cNvSpPr/>
          <p:nvPr/>
        </p:nvSpPr>
        <p:spPr bwMode="auto">
          <a:xfrm>
            <a:off x="1642002" y="2789273"/>
            <a:ext cx="742963" cy="336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dirty="0">
                <a:solidFill>
                  <a:srgbClr val="000000"/>
                </a:solidFill>
              </a:rPr>
              <a:t>Fecha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Actual</a:t>
            </a:r>
          </a:p>
        </p:txBody>
      </p:sp>
      <p:sp>
        <p:nvSpPr>
          <p:cNvPr id="20" name="19 Rectángulo"/>
          <p:cNvSpPr/>
          <p:nvPr/>
        </p:nvSpPr>
        <p:spPr bwMode="auto">
          <a:xfrm>
            <a:off x="3264756" y="2782178"/>
            <a:ext cx="742963" cy="336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dirty="0">
                <a:solidFill>
                  <a:srgbClr val="000000"/>
                </a:solidFill>
              </a:rPr>
              <a:t>Prox.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dirty="0">
                <a:solidFill>
                  <a:srgbClr val="000000"/>
                </a:solidFill>
              </a:rPr>
              <a:t>Reunion</a:t>
            </a:r>
            <a:endParaRPr lang="es-PE" sz="1100" i="1" dirty="0">
              <a:solidFill>
                <a:srgbClr val="000000"/>
              </a:solidFill>
            </a:endParaRPr>
          </a:p>
        </p:txBody>
      </p:sp>
      <p:sp>
        <p:nvSpPr>
          <p:cNvPr id="21" name="20 Rectángulo"/>
          <p:cNvSpPr/>
          <p:nvPr/>
        </p:nvSpPr>
        <p:spPr bwMode="auto">
          <a:xfrm>
            <a:off x="683885" y="4929966"/>
            <a:ext cx="2580870" cy="336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Tareas a realizar</a:t>
            </a:r>
          </a:p>
        </p:txBody>
      </p:sp>
      <p:sp>
        <p:nvSpPr>
          <p:cNvPr id="22" name="21 Rectángulo"/>
          <p:cNvSpPr/>
          <p:nvPr/>
        </p:nvSpPr>
        <p:spPr bwMode="auto">
          <a:xfrm>
            <a:off x="3264756" y="4914014"/>
            <a:ext cx="661111" cy="336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Área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dirty="0">
                <a:solidFill>
                  <a:srgbClr val="000000"/>
                </a:solidFill>
              </a:rPr>
              <a:t>Asignada</a:t>
            </a:r>
            <a:endParaRPr lang="es-PE" sz="1100" i="1" dirty="0">
              <a:solidFill>
                <a:srgbClr val="000000"/>
              </a:solidFill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3935447" y="4922155"/>
            <a:ext cx="755965" cy="336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Nombre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dirty="0">
                <a:solidFill>
                  <a:srgbClr val="000000"/>
                </a:solidFill>
              </a:rPr>
              <a:t>Responsable</a:t>
            </a:r>
            <a:endParaRPr lang="es-PE" sz="1100" i="1" dirty="0">
              <a:solidFill>
                <a:srgbClr val="000000"/>
              </a:solidFill>
            </a:endParaRPr>
          </a:p>
        </p:txBody>
      </p:sp>
      <p:sp>
        <p:nvSpPr>
          <p:cNvPr id="24" name="23 Rectángulo"/>
          <p:cNvSpPr/>
          <p:nvPr/>
        </p:nvSpPr>
        <p:spPr bwMode="auto">
          <a:xfrm>
            <a:off x="5004048" y="4869160"/>
            <a:ext cx="507287" cy="336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dirty="0">
                <a:solidFill>
                  <a:srgbClr val="000000"/>
                </a:solidFill>
              </a:rPr>
              <a:t>Fecha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Asignación</a:t>
            </a:r>
          </a:p>
        </p:txBody>
      </p:sp>
      <p:sp>
        <p:nvSpPr>
          <p:cNvPr id="25" name="24 Rectángulo"/>
          <p:cNvSpPr/>
          <p:nvPr/>
        </p:nvSpPr>
        <p:spPr bwMode="auto">
          <a:xfrm>
            <a:off x="5535473" y="4869160"/>
            <a:ext cx="507287" cy="336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dirty="0">
                <a:solidFill>
                  <a:srgbClr val="000000"/>
                </a:solidFill>
              </a:rPr>
              <a:t>Fecha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Compromiso</a:t>
            </a:r>
          </a:p>
        </p:txBody>
      </p:sp>
      <p:sp>
        <p:nvSpPr>
          <p:cNvPr id="26" name="25 Rectángulo"/>
          <p:cNvSpPr/>
          <p:nvPr/>
        </p:nvSpPr>
        <p:spPr bwMode="auto">
          <a:xfrm>
            <a:off x="6628172" y="4725299"/>
            <a:ext cx="2273732" cy="10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Status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sz="11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Verde: Ejecutado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dirty="0">
                <a:solidFill>
                  <a:srgbClr val="000000"/>
                </a:solidFill>
              </a:rPr>
              <a:t>Amarillo: Planeado y en tiempo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Rojo: No ejecutado y fuera de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100" i="1" dirty="0">
                <a:solidFill>
                  <a:srgbClr val="000000"/>
                </a:solidFill>
              </a:rPr>
              <a:t>tiempo</a:t>
            </a:r>
          </a:p>
        </p:txBody>
      </p:sp>
      <p:sp>
        <p:nvSpPr>
          <p:cNvPr id="27" name="26 Rectángulo redondeado"/>
          <p:cNvSpPr/>
          <p:nvPr/>
        </p:nvSpPr>
        <p:spPr bwMode="auto">
          <a:xfrm>
            <a:off x="524740" y="1052736"/>
            <a:ext cx="1743004" cy="513362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srgbClr val="FFFFFF"/>
                </a:solidFill>
              </a:rPr>
              <a:t>Uso de Minuta</a:t>
            </a:r>
            <a:endParaRPr lang="es-PE" sz="12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91681" y="764704"/>
            <a:ext cx="7416823" cy="5544616"/>
          </a:xfrm>
          <a:prstGeom prst="rect">
            <a:avLst/>
          </a:prstGeo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Toda reunión debe tener un </a:t>
            </a:r>
            <a:r>
              <a:rPr lang="es-PE" sz="1300" b="1" dirty="0">
                <a:solidFill>
                  <a:srgbClr val="000000"/>
                </a:solidFill>
              </a:rPr>
              <a:t>organizador y moderador </a:t>
            </a:r>
            <a:r>
              <a:rPr lang="es-PE" sz="1300" dirty="0">
                <a:solidFill>
                  <a:srgbClr val="000000"/>
                </a:solidFill>
              </a:rPr>
              <a:t>que se responsabilizará del éxito o fracaso… y que será evaluado por los asistentes 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La reunión debe planificarse</a:t>
            </a:r>
            <a:r>
              <a:rPr lang="es-PE" sz="1300" b="1" dirty="0">
                <a:solidFill>
                  <a:srgbClr val="000000"/>
                </a:solidFill>
              </a:rPr>
              <a:t> tan pronto se tenga clara su necesidad</a:t>
            </a:r>
            <a:r>
              <a:rPr lang="es-PE" sz="1300" dirty="0">
                <a:solidFill>
                  <a:srgbClr val="000000"/>
                </a:solidFill>
              </a:rPr>
              <a:t>, bloqueando las agendas de los asistentes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La reunión debe convocarse físicamente en cuanto se tengan los datos logísticos (lugar, horario…etc)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Es recomendable, en el caso de incluir personas provenientes de distintas localizaciones, </a:t>
            </a:r>
            <a:r>
              <a:rPr lang="es-PE" sz="1300" b="1" dirty="0">
                <a:solidFill>
                  <a:srgbClr val="000000"/>
                </a:solidFill>
              </a:rPr>
              <a:t>utilizar un lugar “neutral”</a:t>
            </a:r>
            <a:r>
              <a:rPr lang="es-PE" sz="1300" dirty="0">
                <a:solidFill>
                  <a:srgbClr val="000000"/>
                </a:solidFill>
              </a:rPr>
              <a:t> y céntrico o </a:t>
            </a:r>
            <a:r>
              <a:rPr lang="es-PE" sz="1300" b="1" dirty="0">
                <a:solidFill>
                  <a:srgbClr val="000000"/>
                </a:solidFill>
              </a:rPr>
              <a:t>rotar periódicamente la sede</a:t>
            </a:r>
            <a:r>
              <a:rPr lang="es-PE" sz="1300" dirty="0">
                <a:solidFill>
                  <a:srgbClr val="000000"/>
                </a:solidFill>
              </a:rPr>
              <a:t> de la reunión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Cuando se está convocando una reunión y se buscan huecos libres en las agendas, dejar al menos un </a:t>
            </a:r>
            <a:r>
              <a:rPr lang="es-PE" sz="1300" b="1" dirty="0">
                <a:solidFill>
                  <a:srgbClr val="000000"/>
                </a:solidFill>
              </a:rPr>
              <a:t>intervalo de 30 minutos entre reuniones</a:t>
            </a:r>
            <a:r>
              <a:rPr lang="es-PE" sz="1300" dirty="0">
                <a:solidFill>
                  <a:srgbClr val="000000"/>
                </a:solidFill>
              </a:rPr>
              <a:t> dependiendo de la ubicación, para evitar retrasos.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JAMÁS se debe convocar, excepto en ocasiones realmente excepcionales, una reunión que finalice media hora </a:t>
            </a:r>
            <a:r>
              <a:rPr lang="es-PE" sz="1300" b="1" dirty="0">
                <a:solidFill>
                  <a:srgbClr val="000000"/>
                </a:solidFill>
              </a:rPr>
              <a:t>antes de la hora de finalización de la jornada laboral</a:t>
            </a:r>
            <a:r>
              <a:rPr lang="es-PE" sz="1300" dirty="0">
                <a:solidFill>
                  <a:srgbClr val="000000"/>
                </a:solidFill>
              </a:rPr>
              <a:t>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El orden del día propuesto debe ser enviado al menos con 1</a:t>
            </a:r>
            <a:r>
              <a:rPr lang="es-PE" sz="1300" b="1" dirty="0">
                <a:solidFill>
                  <a:srgbClr val="000000"/>
                </a:solidFill>
              </a:rPr>
              <a:t> semana de antelación</a:t>
            </a: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Se debe solicitar con una antelación de al menos 3-4 días </a:t>
            </a:r>
            <a:r>
              <a:rPr lang="es-PE" sz="1300" b="1" dirty="0">
                <a:solidFill>
                  <a:srgbClr val="000000"/>
                </a:solidFill>
              </a:rPr>
              <a:t>feedback sobre la agenda</a:t>
            </a: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Enviar con al menos 3 días de antelación todo el </a:t>
            </a:r>
            <a:r>
              <a:rPr lang="es-PE" sz="1300" b="1" dirty="0">
                <a:solidFill>
                  <a:srgbClr val="000000"/>
                </a:solidFill>
              </a:rPr>
              <a:t>material de referencia imprescindible</a:t>
            </a:r>
            <a:r>
              <a:rPr lang="es-PE" sz="1300" dirty="0">
                <a:solidFill>
                  <a:srgbClr val="000000"/>
                </a:solidFill>
              </a:rPr>
              <a:t> que los asistentes deben haber leído, para no perder el tiempo leyéndolo una vez comenzada la reunión.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endParaRPr lang="es-PE" sz="1300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es-PE" sz="1300" dirty="0">
                <a:solidFill>
                  <a:srgbClr val="000000"/>
                </a:solidFill>
              </a:rPr>
              <a:t>Exigir a los participantes de la reunión que se la </a:t>
            </a:r>
            <a:r>
              <a:rPr lang="es-PE" sz="1300" b="1" dirty="0">
                <a:solidFill>
                  <a:srgbClr val="000000"/>
                </a:solidFill>
              </a:rPr>
              <a:t>preparen</a:t>
            </a:r>
            <a:r>
              <a:rPr lang="es-PE" sz="1300" dirty="0">
                <a:solidFill>
                  <a:srgbClr val="000000"/>
                </a:solidFill>
              </a:rPr>
              <a:t>: leer material de referencia, preparar sus aportaciones y avisar al moderador de qué desean hablar y cuanto tiempo.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s-ES_tradnl" sz="1300" b="1" dirty="0">
              <a:solidFill>
                <a:srgbClr val="0000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12919" y="2348880"/>
            <a:ext cx="1750769" cy="490416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>
                <a:solidFill>
                  <a:srgbClr val="FFFFFF"/>
                </a:solidFill>
              </a:rPr>
              <a:t>Reglas de Oro</a:t>
            </a:r>
            <a:endParaRPr lang="es-PE" sz="1200" b="1" i="1" dirty="0">
              <a:solidFill>
                <a:srgbClr val="FFFFFF"/>
              </a:solidFill>
            </a:endParaRPr>
          </a:p>
        </p:txBody>
      </p:sp>
      <p:pic>
        <p:nvPicPr>
          <p:cNvPr id="20482" name="Picture 2" descr="https://empresarismo.files.wordpress.com/2012/08/reglamento-interno-de-una-empresa.png?w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836712"/>
            <a:ext cx="1800201" cy="13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2900" y="1916832"/>
            <a:ext cx="8458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2" indent="-16827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sz="2000" dirty="0">
                <a:solidFill>
                  <a:srgbClr val="000000"/>
                </a:solidFill>
                <a:cs typeface="Arial" charset="0"/>
              </a:rPr>
              <a:t>Por medio de un ejercicio de reflexión, analice su forma de comunicarse. Sea autocrítico y busque identificar en qué mejorar.</a:t>
            </a:r>
          </a:p>
          <a:p>
            <a:pPr marL="342900" lvl="2" indent="-16827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sz="2000" dirty="0">
                <a:solidFill>
                  <a:srgbClr val="000000"/>
                </a:solidFill>
                <a:cs typeface="Arial" charset="0"/>
              </a:rPr>
              <a:t>Elabore una relación de acciones a tomar con miras a mejorar su estilo de comunicación.</a:t>
            </a:r>
          </a:p>
          <a:p>
            <a:pPr marL="342900" lvl="2" indent="-16827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sz="2000" dirty="0">
                <a:solidFill>
                  <a:srgbClr val="000000"/>
                </a:solidFill>
                <a:cs typeface="Arial" charset="0"/>
              </a:rPr>
              <a:t>Comparta esta información con un compañero de trabajo; de forma que pueda validar los aspectos identificados y recibir una percepción adicional.</a:t>
            </a:r>
          </a:p>
          <a:p>
            <a:pPr marL="342900" lvl="2" indent="-168275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sz="2000" dirty="0">
                <a:solidFill>
                  <a:srgbClr val="000000"/>
                </a:solidFill>
                <a:cs typeface="Arial" charset="0"/>
              </a:rPr>
              <a:t>Garantice que la agenda de su correo electrónico funcione. Consulte con el área de Sistemas y asegúrese que pueda usarla.</a:t>
            </a:r>
          </a:p>
          <a:p>
            <a:pPr marL="363538" indent="-363538" algn="just" fontAlgn="base">
              <a:spcBef>
                <a:spcPct val="50000"/>
              </a:spcBef>
              <a:spcAft>
                <a:spcPct val="0"/>
              </a:spcAft>
            </a:pPr>
            <a:endParaRPr lang="es-CO" sz="2000" b="1" dirty="0">
              <a:solidFill>
                <a:srgbClr val="006600"/>
              </a:solidFill>
              <a:cs typeface="Arial" charset="0"/>
            </a:endParaRPr>
          </a:p>
          <a:p>
            <a:pPr marL="363538" indent="-363538" algn="just" fontAlgn="base">
              <a:spcBef>
                <a:spcPct val="50000"/>
              </a:spcBef>
              <a:spcAft>
                <a:spcPct val="0"/>
              </a:spcAft>
            </a:pPr>
            <a:endParaRPr lang="es-CO" sz="2000" b="1" dirty="0">
              <a:solidFill>
                <a:srgbClr val="006600"/>
              </a:solidFill>
              <a:cs typeface="Arial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076450" y="1340768"/>
            <a:ext cx="501015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defRPr sz="2400" b="1">
                <a:solidFill>
                  <a:srgbClr val="215968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742950" indent="-285750" eaLnBrk="0" hangingPunct="0">
              <a:defRPr sz="2400"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s-CO" dirty="0"/>
              <a:t>ASIGNACIÓN 1</a:t>
            </a:r>
          </a:p>
        </p:txBody>
      </p:sp>
      <p:sp>
        <p:nvSpPr>
          <p:cNvPr id="9" name="CuadroTexto 4"/>
          <p:cNvSpPr txBox="1">
            <a:spLocks noChangeArrowheads="1"/>
          </p:cNvSpPr>
          <p:nvPr/>
        </p:nvSpPr>
        <p:spPr bwMode="auto">
          <a:xfrm>
            <a:off x="15875" y="620688"/>
            <a:ext cx="272382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Sesión 1</a:t>
            </a:r>
          </a:p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Comunicación Efectiva</a:t>
            </a:r>
            <a:endParaRPr lang="es-ES_tradnl" sz="2400" b="1" kern="0" dirty="0" smtClean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4"/>
          <p:cNvSpPr txBox="1">
            <a:spLocks noChangeArrowheads="1"/>
          </p:cNvSpPr>
          <p:nvPr/>
        </p:nvSpPr>
        <p:spPr bwMode="auto">
          <a:xfrm>
            <a:off x="467544" y="3059668"/>
            <a:ext cx="820891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_tradnl" sz="4500" b="1" dirty="0" smtClean="0">
                <a:solidFill>
                  <a:srgbClr val="217BB2"/>
                </a:solidFill>
              </a:rPr>
              <a:t>GRACIAS!!!</a:t>
            </a:r>
            <a:endParaRPr lang="es-ES_tradnl" sz="4500" b="1" dirty="0">
              <a:solidFill>
                <a:srgbClr val="217BB2"/>
              </a:solidFill>
            </a:endParaRPr>
          </a:p>
        </p:txBody>
      </p:sp>
      <p:sp>
        <p:nvSpPr>
          <p:cNvPr id="6" name="CuadroTexto 4"/>
          <p:cNvSpPr txBox="1">
            <a:spLocks noChangeArrowheads="1"/>
          </p:cNvSpPr>
          <p:nvPr/>
        </p:nvSpPr>
        <p:spPr bwMode="auto">
          <a:xfrm>
            <a:off x="15875" y="620688"/>
            <a:ext cx="272382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Sesión 1</a:t>
            </a:r>
          </a:p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Comunicación Efectiva</a:t>
            </a:r>
            <a:endParaRPr lang="es-ES_tradnl" sz="2400" b="1" kern="0" dirty="0" smtClean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743200"/>
            <a:ext cx="762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sz="2400" b="1" dirty="0">
                <a:solidFill>
                  <a:srgbClr val="A50021"/>
                </a:solidFill>
                <a:cs typeface="Arial" charset="0"/>
              </a:rPr>
              <a:t>¿QUÉ LIMITA UNA BUENA COMUNICACIÓN?</a:t>
            </a:r>
            <a:r>
              <a:rPr lang="en-US" sz="2000" b="1" dirty="0">
                <a:solidFill>
                  <a:srgbClr val="A50021"/>
                </a:solidFill>
                <a:cs typeface="Arial" charset="0"/>
              </a:rPr>
              <a:t/>
            </a:r>
            <a:br>
              <a:rPr lang="en-US" sz="2000" b="1" dirty="0">
                <a:solidFill>
                  <a:srgbClr val="A50021"/>
                </a:solidFill>
                <a:cs typeface="Arial" charset="0"/>
              </a:rPr>
            </a:br>
            <a:r>
              <a:rPr lang="en-US" sz="2000" dirty="0">
                <a:solidFill>
                  <a:srgbClr val="003300"/>
                </a:solidFill>
                <a:cs typeface="Arial" charset="0"/>
              </a:rPr>
              <a:t/>
            </a:r>
            <a:br>
              <a:rPr lang="en-US" sz="2000" dirty="0">
                <a:solidFill>
                  <a:srgbClr val="003300"/>
                </a:solidFill>
                <a:cs typeface="Arial" charset="0"/>
              </a:rPr>
            </a:br>
            <a:r>
              <a:rPr lang="en-US" sz="2000" dirty="0">
                <a:solidFill>
                  <a:srgbClr val="003300"/>
                </a:solidFill>
                <a:cs typeface="Arial" charset="0"/>
              </a:rPr>
              <a:t>Falta de confianza</a:t>
            </a:r>
            <a:br>
              <a:rPr lang="en-US" sz="2000" dirty="0">
                <a:solidFill>
                  <a:srgbClr val="003300"/>
                </a:solidFill>
                <a:cs typeface="Arial" charset="0"/>
              </a:rPr>
            </a:br>
            <a:r>
              <a:rPr lang="en-US" sz="2000" dirty="0">
                <a:solidFill>
                  <a:srgbClr val="003300"/>
                </a:solidFill>
                <a:cs typeface="Arial" charset="0"/>
              </a:rPr>
              <a:t>Complejidad del lenguaje</a:t>
            </a:r>
            <a:br>
              <a:rPr lang="en-US" sz="2000" dirty="0">
                <a:solidFill>
                  <a:srgbClr val="003300"/>
                </a:solidFill>
                <a:cs typeface="Arial" charset="0"/>
              </a:rPr>
            </a:br>
            <a:r>
              <a:rPr lang="en-US" sz="2000" dirty="0">
                <a:solidFill>
                  <a:srgbClr val="003300"/>
                </a:solidFill>
                <a:cs typeface="Arial" charset="0"/>
              </a:rPr>
              <a:t>Asumir que todos entienden</a:t>
            </a:r>
            <a:br>
              <a:rPr lang="en-US" sz="2000" dirty="0">
                <a:solidFill>
                  <a:srgbClr val="003300"/>
                </a:solidFill>
                <a:cs typeface="Arial" charset="0"/>
              </a:rPr>
            </a:br>
            <a:r>
              <a:rPr lang="en-US" sz="2000" dirty="0">
                <a:solidFill>
                  <a:srgbClr val="003300"/>
                </a:solidFill>
                <a:cs typeface="Arial" charset="0"/>
              </a:rPr>
              <a:t>Falta de supervisión efectiva</a:t>
            </a:r>
            <a:br>
              <a:rPr lang="en-US" sz="2000" dirty="0">
                <a:solidFill>
                  <a:srgbClr val="003300"/>
                </a:solidFill>
                <a:cs typeface="Arial" charset="0"/>
              </a:rPr>
            </a:br>
            <a:r>
              <a:rPr lang="en-US" sz="2000" dirty="0">
                <a:solidFill>
                  <a:srgbClr val="003300"/>
                </a:solidFill>
                <a:cs typeface="Arial" charset="0"/>
              </a:rPr>
              <a:t/>
            </a:r>
            <a:br>
              <a:rPr lang="en-US" sz="2000" dirty="0">
                <a:solidFill>
                  <a:srgbClr val="003300"/>
                </a:solidFill>
                <a:cs typeface="Arial" charset="0"/>
              </a:rPr>
            </a:br>
            <a:endParaRPr lang="en-US" sz="2000" dirty="0">
              <a:solidFill>
                <a:srgbClr val="003300"/>
              </a:solidFill>
              <a:cs typeface="Arial" charset="0"/>
            </a:endParaRPr>
          </a:p>
        </p:txBody>
      </p:sp>
      <p:sp>
        <p:nvSpPr>
          <p:cNvPr id="7" name="CuadroTexto 4"/>
          <p:cNvSpPr txBox="1">
            <a:spLocks noChangeArrowheads="1"/>
          </p:cNvSpPr>
          <p:nvPr/>
        </p:nvSpPr>
        <p:spPr bwMode="auto">
          <a:xfrm>
            <a:off x="15875" y="674588"/>
            <a:ext cx="55530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LIMITANTES DE LA COMUNICACIÓN</a:t>
            </a:r>
          </a:p>
        </p:txBody>
      </p:sp>
      <p:pic>
        <p:nvPicPr>
          <p:cNvPr id="1026" name="Picture 2" descr="http://www.kaiprom.com/wp-content/uploads/2009/09/comunicacion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97" y="2938462"/>
            <a:ext cx="3333750" cy="2505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69875" y="1828800"/>
            <a:ext cx="5140325" cy="48768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 marL="174625" lvl="2" indent="-174625" algn="just">
              <a:spcBef>
                <a:spcPct val="50000"/>
              </a:spcBef>
              <a:buClr>
                <a:srgbClr val="A50021"/>
              </a:buClr>
            </a:pP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Una organización es un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conjunto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de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sistemas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y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subsistemas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unidos por lazos de comunicación.</a:t>
            </a:r>
          </a:p>
          <a:p>
            <a:pPr marL="174625" lvl="2" indent="-174625" algn="just">
              <a:spcBef>
                <a:spcPct val="50000"/>
              </a:spcBef>
              <a:buClr>
                <a:srgbClr val="A50021"/>
              </a:buClr>
            </a:pP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La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efectividad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de una organización  depende de un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sistema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efectivo de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comunicación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.</a:t>
            </a:r>
          </a:p>
          <a:p>
            <a:pPr marL="174625" lvl="2" indent="-174625" algn="just">
              <a:spcBef>
                <a:spcPct val="50000"/>
              </a:spcBef>
              <a:buClr>
                <a:srgbClr val="A50021"/>
              </a:buClr>
            </a:pP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Los empleados de todos los niveles deben considerarse como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eslabones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importantes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 en la cadena corporativa.</a:t>
            </a:r>
          </a:p>
          <a:p>
            <a:pPr marL="174625" lvl="2" indent="-174625" algn="just">
              <a:spcBef>
                <a:spcPct val="50000"/>
              </a:spcBef>
              <a:buClr>
                <a:srgbClr val="A50021"/>
              </a:buClr>
            </a:pP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Los Jefes deben aprender a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reconocer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y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tratar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 con  la comunicación   verbal y no verbal  que utilizan sus subordinados, compañeros y superiores.</a:t>
            </a:r>
          </a:p>
        </p:txBody>
      </p:sp>
      <p:sp>
        <p:nvSpPr>
          <p:cNvPr id="14" name="CuadroTexto 4"/>
          <p:cNvSpPr txBox="1">
            <a:spLocks noChangeArrowheads="1"/>
          </p:cNvSpPr>
          <p:nvPr/>
        </p:nvSpPr>
        <p:spPr bwMode="auto">
          <a:xfrm>
            <a:off x="15875" y="602580"/>
            <a:ext cx="32242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CONSIDERACIONES</a:t>
            </a:r>
          </a:p>
        </p:txBody>
      </p:sp>
      <p:pic>
        <p:nvPicPr>
          <p:cNvPr id="2050" name="Picture 2" descr="http://www.xpantion.com/images/banner-brazip-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6" r="38700"/>
          <a:stretch/>
        </p:blipFill>
        <p:spPr bwMode="auto">
          <a:xfrm>
            <a:off x="5507420" y="1850443"/>
            <a:ext cx="3270581" cy="330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85750" y="4941168"/>
            <a:ext cx="8578850" cy="115212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pPr marL="174625" lvl="2" indent="-174625" algn="just">
              <a:spcBef>
                <a:spcPct val="50000"/>
              </a:spcBef>
              <a:buClr>
                <a:srgbClr val="A50021"/>
              </a:buClr>
            </a:pP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Información ambigua e incompleta, filtración de información, señales mal interpretadas, y distracciones del ambiente (ejemplo: ruido)  contribuyen a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fallas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 en la </a:t>
            </a:r>
            <a:r>
              <a:rPr lang="es-MX" sz="2000" b="1" dirty="0" smtClean="0">
                <a:solidFill>
                  <a:srgbClr val="A50021"/>
                </a:solidFill>
                <a:cs typeface="Arial" charset="0"/>
              </a:rPr>
              <a:t>comunicación</a:t>
            </a:r>
            <a:r>
              <a:rPr lang="es-MX" sz="2000" dirty="0" smtClean="0">
                <a:solidFill>
                  <a:srgbClr val="003300"/>
                </a:solidFill>
                <a:cs typeface="Arial" charset="0"/>
              </a:rPr>
              <a:t>.</a:t>
            </a:r>
          </a:p>
        </p:txBody>
      </p:sp>
      <p:sp>
        <p:nvSpPr>
          <p:cNvPr id="9" name="CuadroTexto 4"/>
          <p:cNvSpPr txBox="1">
            <a:spLocks noChangeArrowheads="1"/>
          </p:cNvSpPr>
          <p:nvPr/>
        </p:nvSpPr>
        <p:spPr bwMode="auto">
          <a:xfrm>
            <a:off x="15875" y="692696"/>
            <a:ext cx="49260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FALLAS EN LA COMUNICACIÓN</a:t>
            </a:r>
          </a:p>
        </p:txBody>
      </p:sp>
      <p:pic>
        <p:nvPicPr>
          <p:cNvPr id="3074" name="Picture 2" descr="http://1.bp.blogspot.com/-ktR_pipRiy0/VA6W9lNWmrI/AAAAAAAABAo/S4DudgnNilY/s1600/9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72816"/>
            <a:ext cx="31242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1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530814" y="1124744"/>
            <a:ext cx="7929618" cy="906454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 defTabSz="7620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3100" b="1" dirty="0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</a:rPr>
              <a:t>MI LIDER IDEAL</a:t>
            </a:r>
            <a:endParaRPr lang="es-MX" sz="31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4098" name="Picture 2" descr="http://www.eoi.es/blogs/franciscojavierespinosa/files/2012/02/lider-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480405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4"/>
          <p:cNvSpPr txBox="1">
            <a:spLocks noChangeArrowheads="1"/>
          </p:cNvSpPr>
          <p:nvPr/>
        </p:nvSpPr>
        <p:spPr bwMode="auto">
          <a:xfrm>
            <a:off x="-10070" y="604696"/>
            <a:ext cx="32242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b="1" kern="0" dirty="0">
                <a:solidFill>
                  <a:srgbClr val="808080"/>
                </a:solidFill>
              </a:rPr>
              <a:t>COMUNICACIÓN EFECTIVA</a:t>
            </a:r>
          </a:p>
          <a:p>
            <a:pPr>
              <a:defRPr/>
            </a:pPr>
            <a:r>
              <a:rPr lang="es-ES_tradnl" sz="2400" kern="0" dirty="0">
                <a:solidFill>
                  <a:srgbClr val="808080"/>
                </a:solidFill>
              </a:rPr>
              <a:t>Reflexión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96752"/>
            <a:ext cx="8502650" cy="6480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¿Eres JEFE o eres LÍDER?</a:t>
            </a:r>
          </a:p>
        </p:txBody>
      </p:sp>
      <p:pic>
        <p:nvPicPr>
          <p:cNvPr id="5122" name="Picture 2" descr="http://www.elartedelaestrategia.com/images/p602_0_02_0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16832"/>
            <a:ext cx="3240360" cy="36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496" y="1524000"/>
            <a:ext cx="8255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3300"/>
                </a:solidFill>
                <a:cs typeface="Arial" charset="0"/>
              </a:rPr>
              <a:t>¿</a:t>
            </a:r>
            <a:r>
              <a:rPr lang="es-ES" sz="2000" b="1" dirty="0">
                <a:solidFill>
                  <a:srgbClr val="A50021"/>
                </a:solidFill>
                <a:cs typeface="Arial" charset="0"/>
              </a:rPr>
              <a:t>Cómo </a:t>
            </a:r>
            <a:r>
              <a:rPr lang="es-ES" sz="2000" dirty="0">
                <a:solidFill>
                  <a:srgbClr val="003300"/>
                </a:solidFill>
                <a:cs typeface="Arial" charset="0"/>
              </a:rPr>
              <a:t>te comunicas?</a:t>
            </a:r>
            <a:br>
              <a:rPr lang="es-ES" sz="2000" dirty="0">
                <a:solidFill>
                  <a:srgbClr val="003300"/>
                </a:solidFill>
                <a:cs typeface="Arial" charset="0"/>
              </a:rPr>
            </a:br>
            <a:r>
              <a:rPr lang="es-ES" sz="2000" dirty="0">
                <a:solidFill>
                  <a:srgbClr val="003300"/>
                </a:solidFill>
                <a:cs typeface="Arial" charset="0"/>
              </a:rPr>
              <a:t/>
            </a:r>
            <a:br>
              <a:rPr lang="es-ES" sz="2000" dirty="0">
                <a:solidFill>
                  <a:srgbClr val="003300"/>
                </a:solidFill>
                <a:cs typeface="Arial" charset="0"/>
              </a:rPr>
            </a:br>
            <a:r>
              <a:rPr lang="es-ES" sz="2000" dirty="0">
                <a:solidFill>
                  <a:srgbClr val="003300"/>
                </a:solidFill>
                <a:cs typeface="Arial" charset="0"/>
              </a:rPr>
              <a:t>¿Es </a:t>
            </a:r>
            <a:r>
              <a:rPr lang="es-ES" sz="2000" b="1" dirty="0">
                <a:solidFill>
                  <a:srgbClr val="A50021"/>
                </a:solidFill>
                <a:cs typeface="Arial" charset="0"/>
              </a:rPr>
              <a:t>efectiva </a:t>
            </a:r>
            <a:r>
              <a:rPr lang="es-ES" sz="2000" dirty="0">
                <a:solidFill>
                  <a:srgbClr val="003300"/>
                </a:solidFill>
                <a:cs typeface="Arial" charset="0"/>
              </a:rPr>
              <a:t>tu comunicación?</a:t>
            </a:r>
            <a:br>
              <a:rPr lang="es-ES" sz="2000" dirty="0">
                <a:solidFill>
                  <a:srgbClr val="003300"/>
                </a:solidFill>
                <a:cs typeface="Arial" charset="0"/>
              </a:rPr>
            </a:br>
            <a:r>
              <a:rPr lang="es-ES" sz="2000" dirty="0">
                <a:solidFill>
                  <a:srgbClr val="003300"/>
                </a:solidFill>
                <a:cs typeface="Arial" charset="0"/>
              </a:rPr>
              <a:t/>
            </a:r>
            <a:br>
              <a:rPr lang="es-ES" sz="2000" dirty="0">
                <a:solidFill>
                  <a:srgbClr val="003300"/>
                </a:solidFill>
                <a:cs typeface="Arial" charset="0"/>
              </a:rPr>
            </a:br>
            <a:r>
              <a:rPr lang="es-ES" sz="2000" dirty="0">
                <a:solidFill>
                  <a:srgbClr val="003300"/>
                </a:solidFill>
                <a:cs typeface="Arial" charset="0"/>
              </a:rPr>
              <a:t>¿</a:t>
            </a:r>
            <a:r>
              <a:rPr lang="es-ES" sz="2000" b="1" dirty="0">
                <a:solidFill>
                  <a:srgbClr val="A50021"/>
                </a:solidFill>
                <a:cs typeface="Arial" charset="0"/>
              </a:rPr>
              <a:t>Obtienes </a:t>
            </a:r>
            <a:r>
              <a:rPr lang="es-ES" sz="2000" dirty="0">
                <a:solidFill>
                  <a:srgbClr val="003300"/>
                </a:solidFill>
                <a:cs typeface="Arial" charset="0"/>
              </a:rPr>
              <a:t>resultados?</a:t>
            </a:r>
            <a:br>
              <a:rPr lang="es-ES" sz="2000" dirty="0">
                <a:solidFill>
                  <a:srgbClr val="003300"/>
                </a:solidFill>
                <a:cs typeface="Arial" charset="0"/>
              </a:rPr>
            </a:br>
            <a:r>
              <a:rPr lang="es-ES" sz="2000" dirty="0">
                <a:solidFill>
                  <a:srgbClr val="003300"/>
                </a:solidFill>
                <a:cs typeface="Arial" charset="0"/>
              </a:rPr>
              <a:t/>
            </a:r>
            <a:br>
              <a:rPr lang="es-ES" sz="2000" dirty="0">
                <a:solidFill>
                  <a:srgbClr val="003300"/>
                </a:solidFill>
                <a:cs typeface="Arial" charset="0"/>
              </a:rPr>
            </a:br>
            <a:r>
              <a:rPr lang="es-ES" sz="2000" dirty="0">
                <a:solidFill>
                  <a:srgbClr val="003300"/>
                </a:solidFill>
                <a:cs typeface="Arial" charset="0"/>
              </a:rPr>
              <a:t>¿</a:t>
            </a:r>
            <a:r>
              <a:rPr lang="es-ES" sz="2000" b="1" dirty="0">
                <a:solidFill>
                  <a:srgbClr val="A50021"/>
                </a:solidFill>
                <a:cs typeface="Arial" charset="0"/>
              </a:rPr>
              <a:t>Reflexionas </a:t>
            </a:r>
            <a:r>
              <a:rPr lang="es-ES" sz="2000" dirty="0">
                <a:solidFill>
                  <a:srgbClr val="003300"/>
                </a:solidFill>
                <a:cs typeface="Arial" charset="0"/>
              </a:rPr>
              <a:t>sobre tu comunicación?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solidFill>
                <a:srgbClr val="003300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3300"/>
                </a:solidFill>
                <a:cs typeface="Arial" charset="0"/>
              </a:rPr>
              <a:t>¿Habrá algún aspecto que se pueda </a:t>
            </a:r>
            <a:r>
              <a:rPr lang="es-ES" sz="2000" b="1" dirty="0">
                <a:solidFill>
                  <a:srgbClr val="A50021"/>
                </a:solidFill>
                <a:cs typeface="Arial" charset="0"/>
              </a:rPr>
              <a:t>mejorar</a:t>
            </a:r>
            <a:r>
              <a:rPr lang="es-ES" sz="2000" dirty="0">
                <a:solidFill>
                  <a:srgbClr val="003300"/>
                </a:solidFill>
                <a:cs typeface="Arial" charset="0"/>
              </a:rPr>
              <a:t>?</a:t>
            </a:r>
            <a:br>
              <a:rPr lang="es-ES" sz="2000" dirty="0">
                <a:solidFill>
                  <a:srgbClr val="003300"/>
                </a:solidFill>
                <a:cs typeface="Arial" charset="0"/>
              </a:rPr>
            </a:br>
            <a:r>
              <a:rPr lang="es-ES" sz="2000" dirty="0">
                <a:solidFill>
                  <a:srgbClr val="003300"/>
                </a:solidFill>
                <a:cs typeface="Arial" charset="0"/>
              </a:rPr>
              <a:t/>
            </a:r>
            <a:br>
              <a:rPr lang="es-ES" sz="2000" dirty="0">
                <a:solidFill>
                  <a:srgbClr val="003300"/>
                </a:solidFill>
                <a:cs typeface="Arial" charset="0"/>
              </a:rPr>
            </a:br>
            <a:r>
              <a:rPr lang="es-ES" sz="2000" dirty="0">
                <a:solidFill>
                  <a:srgbClr val="003300"/>
                </a:solidFill>
                <a:cs typeface="Arial" charset="0"/>
              </a:rPr>
              <a:t/>
            </a:r>
            <a:br>
              <a:rPr lang="es-ES" sz="2000" dirty="0">
                <a:solidFill>
                  <a:srgbClr val="003300"/>
                </a:solidFill>
                <a:cs typeface="Arial" charset="0"/>
              </a:rPr>
            </a:br>
            <a:r>
              <a:rPr lang="es-ES" sz="2000" dirty="0">
                <a:solidFill>
                  <a:srgbClr val="003300"/>
                </a:solidFill>
                <a:cs typeface="Arial" charset="0"/>
              </a:rPr>
              <a:t>Realmente… como líder que eres, ¿te comunicas </a:t>
            </a:r>
            <a:r>
              <a:rPr lang="es-ES" sz="2000" b="1" dirty="0">
                <a:solidFill>
                  <a:srgbClr val="A50021"/>
                </a:solidFill>
                <a:cs typeface="Arial" charset="0"/>
              </a:rPr>
              <a:t>bien</a:t>
            </a:r>
            <a:r>
              <a:rPr lang="es-ES" sz="2000" dirty="0">
                <a:solidFill>
                  <a:srgbClr val="003300"/>
                </a:solidFill>
                <a:cs typeface="Arial" charset="0"/>
              </a:rPr>
              <a:t>?</a:t>
            </a:r>
          </a:p>
        </p:txBody>
      </p:sp>
      <p:pic>
        <p:nvPicPr>
          <p:cNvPr id="6146" name="Picture 2" descr="http://trabajemos.cl/wp-content/uploads/2013/07/buen_je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62143"/>
            <a:ext cx="4104307" cy="274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4"/>
          <p:cNvSpPr txBox="1">
            <a:spLocks noChangeArrowheads="1"/>
          </p:cNvSpPr>
          <p:nvPr/>
        </p:nvSpPr>
        <p:spPr bwMode="auto">
          <a:xfrm>
            <a:off x="15875" y="620688"/>
            <a:ext cx="272382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Sesión 1</a:t>
            </a:r>
          </a:p>
          <a:p>
            <a:pPr eaLnBrk="1" hangingPunct="1">
              <a:defRPr/>
            </a:pPr>
            <a:r>
              <a:rPr lang="es-ES_tradnl" b="1" kern="0" dirty="0" smtClean="0">
                <a:solidFill>
                  <a:sysClr val="window" lastClr="FFFFFF">
                    <a:lumMod val="50000"/>
                  </a:sysClr>
                </a:solidFill>
              </a:rPr>
              <a:t>Comunicación Efectiva</a:t>
            </a:r>
            <a:endParaRPr lang="es-ES_tradnl" sz="2400" b="1" kern="0" dirty="0" smtClean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4"/>
          <p:cNvSpPr txBox="1">
            <a:spLocks noChangeArrowheads="1"/>
          </p:cNvSpPr>
          <p:nvPr/>
        </p:nvSpPr>
        <p:spPr bwMode="auto">
          <a:xfrm>
            <a:off x="29269" y="674588"/>
            <a:ext cx="48307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808080"/>
                </a:solidFill>
              </a:rPr>
              <a:t>COMUNICACIÓN EFECTIVA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dirty="0">
                <a:solidFill>
                  <a:srgbClr val="808080"/>
                </a:solidFill>
              </a:rPr>
              <a:t>CARÁCTERÍSTICAS DEL LÍDER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-36512" y="1849438"/>
            <a:ext cx="578356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003300"/>
                </a:solidFill>
                <a:cs typeface="Arial" charset="0"/>
              </a:rPr>
              <a:t>Es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claro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cuando establece metas y expectativas.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003300"/>
                </a:solidFill>
                <a:cs typeface="Arial" charset="0"/>
              </a:rPr>
              <a:t>Es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objetivo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cuando da a conocer políticas, sistemas y procedimientos.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003300"/>
                </a:solidFill>
                <a:cs typeface="Arial" charset="0"/>
              </a:rPr>
              <a:t>Es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conciso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cuando da asignaciones y responsabilidades.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003300"/>
                </a:solidFill>
                <a:cs typeface="Arial" charset="0"/>
              </a:rPr>
              <a:t>Es </a:t>
            </a:r>
            <a:r>
              <a:rPr lang="es-CO" dirty="0">
                <a:solidFill>
                  <a:srgbClr val="A50021"/>
                </a:solidFill>
                <a:cs typeface="Arial" charset="0"/>
              </a:rPr>
              <a:t>transparente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cuando explica las razones para hacer las cosas.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Aporta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orientación sobre cómo hacer el trabajo.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Otorga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 sugerencias.</a:t>
            </a:r>
          </a:p>
          <a:p>
            <a:pPr marL="174625" indent="-174625" algn="just" fontAlgn="base"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FontTx/>
              <a:buChar char="•"/>
            </a:pPr>
            <a:r>
              <a:rPr lang="es-CO" dirty="0">
                <a:solidFill>
                  <a:srgbClr val="A50021"/>
                </a:solidFill>
                <a:cs typeface="Arial" charset="0"/>
              </a:rPr>
              <a:t>Capacita</a:t>
            </a:r>
            <a:r>
              <a:rPr lang="es-CO" dirty="0">
                <a:solidFill>
                  <a:srgbClr val="003300"/>
                </a:solidFill>
                <a:cs typeface="Arial" charset="0"/>
              </a:rPr>
              <a:t>.</a:t>
            </a:r>
            <a:endParaRPr lang="es-ES" dirty="0">
              <a:solidFill>
                <a:srgbClr val="003300"/>
              </a:solidFill>
              <a:cs typeface="Arial" charset="0"/>
            </a:endParaRPr>
          </a:p>
        </p:txBody>
      </p:sp>
      <p:pic>
        <p:nvPicPr>
          <p:cNvPr id="7170" name="Picture 2" descr="http://blog.salesland.net/wp-content/uploads/2013/12/jefe-motivado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493724"/>
            <a:ext cx="4684470" cy="317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62-abstract-health">
  <a:themeElements>
    <a:clrScheme name="m62-abstract-health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62A41"/>
      </a:accent1>
      <a:accent2>
        <a:srgbClr val="217BB2"/>
      </a:accent2>
      <a:accent3>
        <a:srgbClr val="FFFFFF"/>
      </a:accent3>
      <a:accent4>
        <a:srgbClr val="000000"/>
      </a:accent4>
      <a:accent5>
        <a:srgbClr val="AAACB0"/>
      </a:accent5>
      <a:accent6>
        <a:srgbClr val="1D6FA1"/>
      </a:accent6>
      <a:hlink>
        <a:srgbClr val="0C3E5C"/>
      </a:hlink>
      <a:folHlink>
        <a:srgbClr val="D90D49"/>
      </a:folHlink>
    </a:clrScheme>
    <a:fontScheme name="m62-abstract-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-abstract-healt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abstract-healt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abstract-healt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abstract-healt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abstract-healt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abstract-healt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abstract-healt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abstract-healt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abstract-healt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abstract-healt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abstract-healt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abstract-healt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abstract-health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217BB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D6FA1"/>
        </a:accent6>
        <a:hlink>
          <a:srgbClr val="0C3E5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abstract-health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62A41"/>
        </a:accent1>
        <a:accent2>
          <a:srgbClr val="217BB2"/>
        </a:accent2>
        <a:accent3>
          <a:srgbClr val="FFFFFF"/>
        </a:accent3>
        <a:accent4>
          <a:srgbClr val="000000"/>
        </a:accent4>
        <a:accent5>
          <a:srgbClr val="AAACB0"/>
        </a:accent5>
        <a:accent6>
          <a:srgbClr val="1D6FA1"/>
        </a:accent6>
        <a:hlink>
          <a:srgbClr val="0C3E5C"/>
        </a:hlink>
        <a:folHlink>
          <a:srgbClr val="D90D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1267</Words>
  <Application>Microsoft Office PowerPoint</Application>
  <PresentationFormat>Presentación en pantalla (4:3)</PresentationFormat>
  <Paragraphs>200</Paragraphs>
  <Slides>24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m62-abstract-health</vt:lpstr>
      <vt:lpstr>Imagen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¿Eres JEFE o eres LÍDER?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Suarez</dc:creator>
  <cp:lastModifiedBy>Ricardo Suarez</cp:lastModifiedBy>
  <cp:revision>2</cp:revision>
  <dcterms:created xsi:type="dcterms:W3CDTF">2017-12-07T20:56:53Z</dcterms:created>
  <dcterms:modified xsi:type="dcterms:W3CDTF">2017-12-08T16:01:23Z</dcterms:modified>
</cp:coreProperties>
</file>