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35" r:id="rId13"/>
    <p:sldId id="306" r:id="rId14"/>
    <p:sldId id="334" r:id="rId15"/>
    <p:sldId id="337" r:id="rId16"/>
    <p:sldId id="327" r:id="rId17"/>
    <p:sldId id="307" r:id="rId18"/>
    <p:sldId id="336" r:id="rId19"/>
    <p:sldId id="338" r:id="rId20"/>
    <p:sldId id="328" r:id="rId21"/>
    <p:sldId id="309" r:id="rId22"/>
    <p:sldId id="310" r:id="rId23"/>
    <p:sldId id="339" r:id="rId24"/>
    <p:sldId id="340" r:id="rId25"/>
    <p:sldId id="341" r:id="rId26"/>
    <p:sldId id="329" r:id="rId27"/>
    <p:sldId id="311" r:id="rId28"/>
    <p:sldId id="332" r:id="rId29"/>
    <p:sldId id="333" r:id="rId30"/>
    <p:sldId id="330" r:id="rId31"/>
    <p:sldId id="313" r:id="rId32"/>
    <p:sldId id="314" r:id="rId33"/>
    <p:sldId id="331" r:id="rId34"/>
    <p:sldId id="315" r:id="rId35"/>
    <p:sldId id="317" r:id="rId36"/>
    <p:sldId id="318" r:id="rId37"/>
    <p:sldId id="319" r:id="rId38"/>
    <p:sldId id="320" r:id="rId39"/>
    <p:sldId id="321" r:id="rId40"/>
    <p:sldId id="322" r:id="rId41"/>
    <p:sldId id="32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5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5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4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9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23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9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06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6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50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88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EA43-3AAD-4D3E-B027-3761C6D3A6F7}" type="datetimeFigureOut">
              <a:rPr lang="zh-TW" altLang="en-US" smtClean="0"/>
              <a:t>2020/11/3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636D-A4FD-44F5-B889-D5FF96BD8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7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ycorner.tw/2018/08/18/python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code/3ngaz5a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896D0-652C-44E7-8F14-2B4A8B2B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438" y="325438"/>
            <a:ext cx="7772400" cy="552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與資訊安全</a:t>
            </a:r>
            <a:endParaRPr lang="zh-TW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E0CC70-A039-4242-94E6-9DC66C361F14}"/>
              </a:ext>
            </a:extLst>
          </p:cNvPr>
          <p:cNvSpPr/>
          <p:nvPr/>
        </p:nvSpPr>
        <p:spPr>
          <a:xfrm>
            <a:off x="1157288" y="2100263"/>
            <a:ext cx="6215062" cy="28622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Matplotlib</a:t>
            </a:r>
            <a:r>
              <a:rPr kumimoji="0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資料視覺化技術</a:t>
            </a:r>
          </a:p>
        </p:txBody>
      </p:sp>
      <p:sp>
        <p:nvSpPr>
          <p:cNvPr id="2052" name="矩形 2">
            <a:extLst>
              <a:ext uri="{FF2B5EF4-FFF2-40B4-BE49-F238E27FC236}">
                <a16:creationId xmlns:a16="http://schemas.microsoft.com/office/drawing/2014/main" id="{4EFCC259-7F51-4E09-BE30-FD2E187D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152525"/>
            <a:ext cx="2338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2800" b="1"/>
              <a:t>期中平時報告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D78711A9-8661-4BAF-AAAF-FC3D695C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5297488"/>
            <a:ext cx="3122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b="1" dirty="0"/>
              <a:t>報告者</a:t>
            </a:r>
            <a:r>
              <a:rPr kumimoji="0" lang="en-US" altLang="zh-TW" b="1" dirty="0"/>
              <a:t>:</a:t>
            </a:r>
            <a:r>
              <a:rPr kumimoji="0" lang="zh-TW" altLang="en-US" b="1"/>
              <a:t>李佳諭</a:t>
            </a:r>
            <a:endParaRPr kumimoji="0" lang="en-US" altLang="zh-TW" b="1" dirty="0"/>
          </a:p>
          <a:p>
            <a:r>
              <a:rPr kumimoji="0" lang="zh-TW" altLang="en-US" b="1" dirty="0"/>
              <a:t>指導教授</a:t>
            </a:r>
            <a:r>
              <a:rPr kumimoji="0" lang="en-US" altLang="zh-TW" b="1" dirty="0"/>
              <a:t>:</a:t>
            </a:r>
            <a:r>
              <a:rPr kumimoji="0" lang="zh-TW" altLang="en-US" b="1" dirty="0"/>
              <a:t>偉大的恩師  龍大大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BDFF1F-3FF6-4981-9FE3-936F0F49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07A61793-B6D5-4559-9BDE-A72411D9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C777E-8562-4516-8573-9C2AA4ADA7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9A053-1C2B-45C6-86C6-5B561E4D7747}"/>
              </a:ext>
            </a:extLst>
          </p:cNvPr>
          <p:cNvSpPr/>
          <p:nvPr/>
        </p:nvSpPr>
        <p:spPr>
          <a:xfrm>
            <a:off x="552450" y="1825625"/>
            <a:ext cx="71096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endParaRPr kumimoji="0" lang="en-US" altLang="zh-TW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  <a:r>
              <a:rPr lang="en-US" altLang="zh-TW" sz="6000" dirty="0" err="1">
                <a:solidFill>
                  <a:schemeClr val="bg1"/>
                </a:solidFill>
              </a:rPr>
              <a:t>plt.plot</a:t>
            </a:r>
            <a:r>
              <a:rPr lang="en-US" altLang="zh-TW" sz="6000" dirty="0">
                <a:solidFill>
                  <a:schemeClr val="bg1"/>
                </a:solidFill>
              </a:rPr>
              <a:t>()</a:t>
            </a:r>
            <a:endParaRPr kumimoji="0"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9B04E8-736F-4E38-8321-CE9DEB54B419}"/>
              </a:ext>
            </a:extLst>
          </p:cNvPr>
          <p:cNvSpPr/>
          <p:nvPr/>
        </p:nvSpPr>
        <p:spPr>
          <a:xfrm>
            <a:off x="608274" y="797510"/>
            <a:ext cx="57368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>
                <a:solidFill>
                  <a:srgbClr val="FF0000"/>
                </a:solidFill>
              </a:rPr>
              <a:t>plt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 </a:t>
            </a:r>
          </a:p>
          <a:p>
            <a:r>
              <a:rPr lang="en-US" altLang="zh-TW" sz="2400" dirty="0"/>
              <a:t>x  = [1, 2, 3, 4, 5, 6, 7, 8, 9]</a:t>
            </a:r>
          </a:p>
          <a:p>
            <a:r>
              <a:rPr lang="en-US" altLang="zh-TW" sz="2400" dirty="0"/>
              <a:t>y1 = [1, 3, 5, 3, 1, 3, 5, 3, 1]</a:t>
            </a:r>
          </a:p>
          <a:p>
            <a:r>
              <a:rPr lang="en-US" altLang="zh-TW" sz="2400" dirty="0"/>
              <a:t>y2 = [2, 4, 6, 4, 2, 4, 6, 4, 2]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plt.plot</a:t>
            </a:r>
            <a:r>
              <a:rPr lang="en-US" altLang="zh-TW" sz="2400" dirty="0"/>
              <a:t>(x, y1, label="line L")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plt.plot</a:t>
            </a:r>
            <a:r>
              <a:rPr lang="en-US" altLang="zh-TW" sz="2400" dirty="0"/>
              <a:t>(x, y2, label="line H")</a:t>
            </a:r>
          </a:p>
          <a:p>
            <a:br>
              <a:rPr lang="en-US" altLang="zh-TW" sz="2400" dirty="0"/>
            </a:br>
            <a:r>
              <a:rPr lang="en-US" altLang="zh-TW" sz="2400" dirty="0" err="1"/>
              <a:t>plt.xlabel</a:t>
            </a:r>
            <a:r>
              <a:rPr lang="en-US" altLang="zh-TW" sz="2400" dirty="0"/>
              <a:t>("x axis")</a:t>
            </a:r>
          </a:p>
          <a:p>
            <a:r>
              <a:rPr lang="en-US" altLang="zh-TW" sz="2400" dirty="0" err="1"/>
              <a:t>plt.ylabel</a:t>
            </a:r>
            <a:r>
              <a:rPr lang="en-US" altLang="zh-TW" sz="2400" dirty="0"/>
              <a:t>("y axis")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("Line Graph Example")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plt.legend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en-US" altLang="zh-TW" sz="2400" b="0" dirty="0">
              <a:effectLst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823AC6-AD4F-4B72-99AB-366BD352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49" y="1884459"/>
            <a:ext cx="4367880" cy="32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6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4CFCBC-80A9-41C1-9D2C-129341508FC6}"/>
              </a:ext>
            </a:extLst>
          </p:cNvPr>
          <p:cNvSpPr/>
          <p:nvPr/>
        </p:nvSpPr>
        <p:spPr>
          <a:xfrm>
            <a:off x="623751" y="445475"/>
            <a:ext cx="146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plt.plot</a:t>
            </a:r>
            <a:r>
              <a:rPr lang="en-US" altLang="zh-TW" sz="2800" dirty="0"/>
              <a:t>()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BA5A8F-0CEF-4284-B4BA-2BE5F0A1E371}"/>
              </a:ext>
            </a:extLst>
          </p:cNvPr>
          <p:cNvSpPr txBox="1"/>
          <p:nvPr/>
        </p:nvSpPr>
        <p:spPr>
          <a:xfrm>
            <a:off x="623751" y="110179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plt.plot</a:t>
            </a:r>
            <a:r>
              <a:rPr lang="en-US" altLang="zh-TW" sz="2400" dirty="0"/>
              <a:t>(x, y)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75C3A5-1B3D-4E84-A548-BADAC85E188C}"/>
              </a:ext>
            </a:extLst>
          </p:cNvPr>
          <p:cNvSpPr txBox="1"/>
          <p:nvPr/>
        </p:nvSpPr>
        <p:spPr>
          <a:xfrm>
            <a:off x="143095" y="1716799"/>
            <a:ext cx="885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https://matplotlib.org/3.3.1/api/_as_gen/matplotlib.pyplot.plot.html#matplotlib.pyplot.plot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38DC35-20A2-4C4D-A7D9-BCDC22303EBB}"/>
              </a:ext>
            </a:extLst>
          </p:cNvPr>
          <p:cNvSpPr txBox="1"/>
          <p:nvPr/>
        </p:nvSpPr>
        <p:spPr>
          <a:xfrm>
            <a:off x="623751" y="2305600"/>
            <a:ext cx="751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https://www.tinycorner.tw/2018/08/18/python</a:t>
            </a:r>
            <a:r>
              <a:rPr lang="zh-TW" altLang="en-US" dirty="0"/>
              <a:t>數據圖形化套件</a:t>
            </a:r>
            <a:r>
              <a:rPr lang="en-US" altLang="zh-TW" dirty="0"/>
              <a:t>-matplotlib-i/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37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47BC676-C7AA-4A22-9F46-F01A8E27F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06" y="1304966"/>
            <a:ext cx="5745587" cy="42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3B5DB84E-C108-4B9F-B751-504AF271EA01}"/>
              </a:ext>
            </a:extLst>
          </p:cNvPr>
          <p:cNvSpPr/>
          <p:nvPr/>
        </p:nvSpPr>
        <p:spPr>
          <a:xfrm>
            <a:off x="6019137" y="1304966"/>
            <a:ext cx="1590261" cy="12076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1EC222-EDC8-493E-8424-5A4215CF014D}"/>
              </a:ext>
            </a:extLst>
          </p:cNvPr>
          <p:cNvSpPr txBox="1"/>
          <p:nvPr/>
        </p:nvSpPr>
        <p:spPr>
          <a:xfrm>
            <a:off x="6209968" y="667909"/>
            <a:ext cx="169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plt.legend</a:t>
            </a:r>
            <a:r>
              <a:rPr lang="en-US" altLang="zh-TW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616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DFDE1C-3044-4BB3-BBF3-076F47B68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3471"/>
              </p:ext>
            </p:extLst>
          </p:nvPr>
        </p:nvGraphicFramePr>
        <p:xfrm>
          <a:off x="820299" y="1785872"/>
          <a:ext cx="4106292" cy="4351332"/>
        </p:xfrm>
        <a:graphic>
          <a:graphicData uri="http://schemas.openxmlformats.org/drawingml/2006/table">
            <a:tbl>
              <a:tblPr/>
              <a:tblGrid>
                <a:gridCol w="1368764">
                  <a:extLst>
                    <a:ext uri="{9D8B030D-6E8A-4147-A177-3AD203B41FA5}">
                      <a16:colId xmlns:a16="http://schemas.microsoft.com/office/drawing/2014/main" val="3690410862"/>
                    </a:ext>
                  </a:extLst>
                </a:gridCol>
                <a:gridCol w="1368764">
                  <a:extLst>
                    <a:ext uri="{9D8B030D-6E8A-4147-A177-3AD203B41FA5}">
                      <a16:colId xmlns:a16="http://schemas.microsoft.com/office/drawing/2014/main" val="3049628805"/>
                    </a:ext>
                  </a:extLst>
                </a:gridCol>
                <a:gridCol w="1368764">
                  <a:extLst>
                    <a:ext uri="{9D8B030D-6E8A-4147-A177-3AD203B41FA5}">
                      <a16:colId xmlns:a16="http://schemas.microsoft.com/office/drawing/2014/main" val="5356185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effectLst/>
                        </a:rPr>
                        <a:t>值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effectLst/>
                        </a:rPr>
                        <a:t>描述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>
                          <a:effectLst/>
                        </a:rPr>
                        <a:t>數字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6677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best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最適宜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0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975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upper right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右上角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effectLst/>
                        </a:rPr>
                        <a:t>1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0279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upper left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左上角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2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499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lower right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右下角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3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655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lower left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左下角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4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6777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right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右側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5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9711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center left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左側中間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6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910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center right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右側中間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7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1627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lower center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下方中間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8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5563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upper center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上方中間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>
                          <a:effectLst/>
                        </a:rPr>
                        <a:t>9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7315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center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最適宜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effectLst/>
                        </a:rPr>
                        <a:t>10</a:t>
                      </a:r>
                    </a:p>
                  </a:txBody>
                  <a:tcPr marL="64752" marR="64752" marT="64752" marB="6475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96992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E899A77-BCFB-413E-B4AF-3384DD4AA39A}"/>
              </a:ext>
            </a:extLst>
          </p:cNvPr>
          <p:cNvSpPr/>
          <p:nvPr/>
        </p:nvSpPr>
        <p:spPr>
          <a:xfrm>
            <a:off x="637419" y="276306"/>
            <a:ext cx="1866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plt.legend</a:t>
            </a:r>
            <a:r>
              <a:rPr lang="en-US" altLang="zh-TW" sz="2800" dirty="0"/>
              <a:t>()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18A014-7952-4524-AC42-A8A91F133659}"/>
              </a:ext>
            </a:extLst>
          </p:cNvPr>
          <p:cNvSpPr txBox="1"/>
          <p:nvPr/>
        </p:nvSpPr>
        <p:spPr>
          <a:xfrm>
            <a:off x="637419" y="877931"/>
            <a:ext cx="5565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loc</a:t>
            </a:r>
            <a:r>
              <a:rPr lang="zh-TW" altLang="en-US" sz="2400" dirty="0"/>
              <a:t>：</a:t>
            </a:r>
            <a:r>
              <a:rPr lang="en-US" altLang="zh-TW" sz="2400" dirty="0"/>
              <a:t>(default: 'best’) </a:t>
            </a:r>
          </a:p>
          <a:p>
            <a:pPr lvl="1"/>
            <a:r>
              <a:rPr lang="en-US" altLang="zh-TW" sz="2400" dirty="0"/>
              <a:t>('best' for axes, 'upper right' for figures)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97A9E-12EF-4297-9CB5-F1BFF132C650}"/>
              </a:ext>
            </a:extLst>
          </p:cNvPr>
          <p:cNvSpPr/>
          <p:nvPr/>
        </p:nvSpPr>
        <p:spPr>
          <a:xfrm>
            <a:off x="5295548" y="1855678"/>
            <a:ext cx="3309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hadow：</a:t>
            </a:r>
            <a:r>
              <a:rPr lang="en-US" altLang="zh-TW" sz="2400" dirty="0"/>
              <a:t>(default: False)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878EB4-9B9B-4737-9F46-09AA8EF42BA7}"/>
              </a:ext>
            </a:extLst>
          </p:cNvPr>
          <p:cNvSpPr/>
          <p:nvPr/>
        </p:nvSpPr>
        <p:spPr>
          <a:xfrm>
            <a:off x="5295548" y="2394287"/>
            <a:ext cx="3701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facecolor：</a:t>
            </a:r>
            <a:r>
              <a:rPr lang="en-US" altLang="zh-TW" sz="2400" dirty="0"/>
              <a:t>(default: 'white')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3C804-0EE9-4E51-99FB-1F8BB392FFF4}"/>
              </a:ext>
            </a:extLst>
          </p:cNvPr>
          <p:cNvSpPr txBox="1"/>
          <p:nvPr/>
        </p:nvSpPr>
        <p:spPr>
          <a:xfrm>
            <a:off x="5268041" y="2932896"/>
            <a:ext cx="373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edgecolor</a:t>
            </a:r>
            <a:r>
              <a:rPr lang="zh-TW" altLang="en-US" sz="2400" dirty="0"/>
              <a:t>：</a:t>
            </a:r>
            <a:r>
              <a:rPr lang="en-US" altLang="zh-TW" sz="2400" dirty="0"/>
              <a:t>(default: 'black')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95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0FD405-8CDE-4434-B500-1E927B231EB7}"/>
              </a:ext>
            </a:extLst>
          </p:cNvPr>
          <p:cNvSpPr/>
          <p:nvPr/>
        </p:nvSpPr>
        <p:spPr>
          <a:xfrm>
            <a:off x="481053" y="597847"/>
            <a:ext cx="7987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plt.legend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loc</a:t>
            </a:r>
            <a:r>
              <a:rPr lang="en-US" altLang="zh-TW" sz="2000" dirty="0"/>
              <a:t>=10, </a:t>
            </a:r>
            <a:r>
              <a:rPr lang="en-US" altLang="zh-TW" sz="2000" dirty="0">
                <a:solidFill>
                  <a:srgbClr val="FF0000"/>
                </a:solidFill>
              </a:rPr>
              <a:t>shadow</a:t>
            </a:r>
            <a:r>
              <a:rPr lang="en-US" altLang="zh-TW" sz="2000" dirty="0"/>
              <a:t>=True, </a:t>
            </a:r>
            <a:r>
              <a:rPr lang="en-US" altLang="zh-TW" sz="2000" dirty="0" err="1">
                <a:solidFill>
                  <a:srgbClr val="FF0000"/>
                </a:solidFill>
              </a:rPr>
              <a:t>facecolor</a:t>
            </a:r>
            <a:r>
              <a:rPr lang="en-US" altLang="zh-TW" sz="2000" dirty="0"/>
              <a:t>='yellow', </a:t>
            </a:r>
            <a:r>
              <a:rPr lang="en-US" altLang="zh-TW" sz="2000" dirty="0" err="1">
                <a:solidFill>
                  <a:srgbClr val="FF0000"/>
                </a:solidFill>
              </a:rPr>
              <a:t>edgecolor</a:t>
            </a:r>
            <a:r>
              <a:rPr lang="en-US" altLang="zh-TW" sz="2000" dirty="0"/>
              <a:t>='green')</a:t>
            </a:r>
            <a:endParaRPr lang="en-US" altLang="zh-TW" sz="2000" b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321D8F-36D2-4D2A-A2ED-4F6F26DF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3" y="1581428"/>
            <a:ext cx="5766353" cy="42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1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BDFF1F-3FF6-4981-9FE3-936F0F49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07A61793-B6D5-4559-9BDE-A72411D9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C777E-8562-4516-8573-9C2AA4ADA7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9A053-1C2B-45C6-86C6-5B561E4D7747}"/>
              </a:ext>
            </a:extLst>
          </p:cNvPr>
          <p:cNvSpPr/>
          <p:nvPr/>
        </p:nvSpPr>
        <p:spPr>
          <a:xfrm>
            <a:off x="552450" y="1825625"/>
            <a:ext cx="71096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endParaRPr kumimoji="0" lang="en-US" altLang="zh-TW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長條圖</a:t>
            </a:r>
            <a:endParaRPr kumimoji="0"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13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4D0FEA-0D11-407A-BC1F-F69BCEEA496A}"/>
              </a:ext>
            </a:extLst>
          </p:cNvPr>
          <p:cNvSpPr/>
          <p:nvPr/>
        </p:nvSpPr>
        <p:spPr>
          <a:xfrm>
            <a:off x="956144" y="262393"/>
            <a:ext cx="72317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>
                <a:solidFill>
                  <a:srgbClr val="FF0000"/>
                </a:solidFill>
              </a:rPr>
              <a:t>plt</a:t>
            </a:r>
            <a:endParaRPr lang="en-US" altLang="zh-TW" sz="2400" dirty="0">
              <a:solidFill>
                <a:srgbClr val="FF0000"/>
              </a:solidFill>
            </a:endParaRPr>
          </a:p>
          <a:p>
            <a:br>
              <a:rPr lang="en-US" altLang="zh-TW" sz="2400" dirty="0"/>
            </a:br>
            <a:r>
              <a:rPr lang="en-US" altLang="zh-TW" sz="2400" dirty="0"/>
              <a:t>x1 = [1, 3, 4, 5, 6, 7, 9]</a:t>
            </a:r>
          </a:p>
          <a:p>
            <a:r>
              <a:rPr lang="en-US" altLang="zh-TW" sz="2400" dirty="0"/>
              <a:t>y1 = [4, 7, 2, 4, 7, 8, 3]</a:t>
            </a:r>
          </a:p>
          <a:p>
            <a:br>
              <a:rPr lang="en-US" altLang="zh-TW" sz="2400" dirty="0"/>
            </a:br>
            <a:r>
              <a:rPr lang="en-US" altLang="zh-TW" sz="2400" dirty="0"/>
              <a:t>x2 = [2, 4, 6, 8, 10]</a:t>
            </a:r>
          </a:p>
          <a:p>
            <a:r>
              <a:rPr lang="en-US" altLang="zh-TW" sz="2400" dirty="0"/>
              <a:t>y2 = [5, 6, 2, 6, 2]</a:t>
            </a:r>
          </a:p>
          <a:p>
            <a:endParaRPr lang="en-US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plt.bar</a:t>
            </a:r>
            <a:r>
              <a:rPr lang="en-US" altLang="zh-TW" sz="2400" dirty="0"/>
              <a:t>(x1, y1, label="Blue Bar", color='b')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plt.bar</a:t>
            </a:r>
            <a:r>
              <a:rPr lang="en-US" altLang="zh-TW" sz="2400" dirty="0"/>
              <a:t>(x2, y2, label="Green Bar", color='g')</a:t>
            </a:r>
          </a:p>
          <a:p>
            <a:br>
              <a:rPr lang="en-US" altLang="zh-TW" sz="2400" dirty="0"/>
            </a:br>
            <a:r>
              <a:rPr lang="en-US" altLang="zh-TW" sz="2400" dirty="0" err="1"/>
              <a:t>plt.xlabel</a:t>
            </a:r>
            <a:r>
              <a:rPr lang="en-US" altLang="zh-TW" sz="2400" dirty="0"/>
              <a:t>("bar number")</a:t>
            </a:r>
          </a:p>
          <a:p>
            <a:r>
              <a:rPr lang="en-US" altLang="zh-TW" sz="2400" dirty="0" err="1"/>
              <a:t>plt.ylabel</a:t>
            </a:r>
            <a:r>
              <a:rPr lang="en-US" altLang="zh-TW" sz="2400" dirty="0"/>
              <a:t>("bar height")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("Bar Chart Example")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plt.legend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br>
              <a:rPr lang="en-US" altLang="zh-TW" sz="2400" dirty="0"/>
            </a:br>
            <a:endParaRPr lang="en-US" altLang="zh-TW" sz="2400" b="0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43346-462A-439E-92B6-7288A2B28AB4}"/>
              </a:ext>
            </a:extLst>
          </p:cNvPr>
          <p:cNvSpPr/>
          <p:nvPr/>
        </p:nvSpPr>
        <p:spPr>
          <a:xfrm>
            <a:off x="4210215" y="13576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669A20-9DC7-4208-B2B9-971990C3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69" y="262393"/>
            <a:ext cx="4179679" cy="30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DDBD52-D93B-4E57-8A21-B11E9A9B7745}"/>
              </a:ext>
            </a:extLst>
          </p:cNvPr>
          <p:cNvSpPr/>
          <p:nvPr/>
        </p:nvSpPr>
        <p:spPr>
          <a:xfrm>
            <a:off x="449248" y="228759"/>
            <a:ext cx="807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https://www.tinycorner.tw/2018/08/22/python數據圖形化套件-matplotlib-iii/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6B72AA-8530-48F9-81D6-4CF5EA94E238}"/>
              </a:ext>
            </a:extLst>
          </p:cNvPr>
          <p:cNvSpPr/>
          <p:nvPr/>
        </p:nvSpPr>
        <p:spPr>
          <a:xfrm>
            <a:off x="449247" y="760200"/>
            <a:ext cx="8750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https://matplotlib.org/3.3.1/api/_as_gen/matplotlib.pyplot.bar.html#matplotlib.pyplot.bar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C2111B-5826-4C38-A004-F203350052F6}"/>
              </a:ext>
            </a:extLst>
          </p:cNvPr>
          <p:cNvSpPr/>
          <p:nvPr/>
        </p:nvSpPr>
        <p:spPr>
          <a:xfrm>
            <a:off x="512859" y="155092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x1 = [1, 3, 5, 7, 9]</a:t>
            </a:r>
          </a:p>
          <a:p>
            <a:r>
              <a:rPr lang="en-US" altLang="zh-TW" dirty="0"/>
              <a:t>y1 = [4, 7, 2, 4, 7]</a:t>
            </a:r>
          </a:p>
          <a:p>
            <a:br>
              <a:rPr lang="en-US" altLang="zh-TW" dirty="0"/>
            </a:br>
            <a:r>
              <a:rPr lang="en-US" altLang="zh-TW" dirty="0"/>
              <a:t>x2 = [1, 3, 5, 7, 9]</a:t>
            </a:r>
          </a:p>
          <a:p>
            <a:r>
              <a:rPr lang="en-US" altLang="zh-TW" dirty="0"/>
              <a:t>y2 = [3, 6, 2, 6, 2]</a:t>
            </a:r>
          </a:p>
          <a:p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 err="1"/>
              <a:t>plt.bar</a:t>
            </a:r>
            <a:r>
              <a:rPr lang="en-US" altLang="zh-TW" dirty="0"/>
              <a:t>(x1, y1, label="Blue Bar", color='b')</a:t>
            </a:r>
          </a:p>
          <a:p>
            <a:r>
              <a:rPr lang="en-US" altLang="zh-TW" dirty="0" err="1"/>
              <a:t>plt.bar</a:t>
            </a:r>
            <a:r>
              <a:rPr lang="en-US" altLang="zh-TW" dirty="0"/>
              <a:t>(x2, y2, label="Green Bar", color='g')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()</a:t>
            </a:r>
          </a:p>
          <a:p>
            <a:br>
              <a:rPr lang="en-US" altLang="zh-TW" dirty="0"/>
            </a:br>
            <a:r>
              <a:rPr lang="en-US" altLang="zh-TW" dirty="0" err="1"/>
              <a:t>plt.xlabel</a:t>
            </a:r>
            <a:r>
              <a:rPr lang="en-US" altLang="zh-TW" dirty="0"/>
              <a:t>("bar number")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("bar height")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("Bar Chart Example")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B3677CD-CD1D-4D0C-8DB6-01B84B34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01852"/>
            <a:ext cx="4335117" cy="320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5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9836EB-64E8-4057-A124-0C1A1AD5E057}"/>
              </a:ext>
            </a:extLst>
          </p:cNvPr>
          <p:cNvSpPr/>
          <p:nvPr/>
        </p:nvSpPr>
        <p:spPr>
          <a:xfrm>
            <a:off x="983974" y="611719"/>
            <a:ext cx="7176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plt.bar</a:t>
            </a:r>
            <a:r>
              <a:rPr lang="en-US" altLang="zh-TW" dirty="0"/>
              <a:t>(x1, y1, label="Blue Bar", color='b', </a:t>
            </a:r>
            <a:r>
              <a:rPr lang="en-US" altLang="zh-TW" dirty="0">
                <a:solidFill>
                  <a:srgbClr val="FF0000"/>
                </a:solidFill>
              </a:rPr>
              <a:t>align</a:t>
            </a:r>
            <a:r>
              <a:rPr lang="en-US" altLang="zh-TW" dirty="0"/>
              <a:t>='edge', </a:t>
            </a:r>
            <a:r>
              <a:rPr lang="en-US" altLang="zh-TW" dirty="0">
                <a:solidFill>
                  <a:srgbClr val="FF0000"/>
                </a:solidFill>
              </a:rPr>
              <a:t>width</a:t>
            </a:r>
            <a:r>
              <a:rPr lang="en-US" altLang="zh-TW" dirty="0"/>
              <a:t>=0.5)</a:t>
            </a:r>
          </a:p>
          <a:p>
            <a:r>
              <a:rPr lang="en-US" altLang="zh-TW" dirty="0" err="1"/>
              <a:t>plt.bar</a:t>
            </a:r>
            <a:r>
              <a:rPr lang="en-US" altLang="zh-TW" dirty="0"/>
              <a:t>(x2, y2, label="Green Bar", color='g', </a:t>
            </a:r>
            <a:r>
              <a:rPr lang="en-US" altLang="zh-TW" dirty="0">
                <a:solidFill>
                  <a:srgbClr val="FF0000"/>
                </a:solidFill>
              </a:rPr>
              <a:t>align</a:t>
            </a:r>
            <a:r>
              <a:rPr lang="en-US" altLang="zh-TW" dirty="0"/>
              <a:t>='edge', </a:t>
            </a:r>
            <a:r>
              <a:rPr lang="en-US" altLang="zh-TW" dirty="0">
                <a:solidFill>
                  <a:srgbClr val="FF0000"/>
                </a:solidFill>
              </a:rPr>
              <a:t>width</a:t>
            </a:r>
            <a:r>
              <a:rPr lang="en-US" altLang="zh-TW" dirty="0"/>
              <a:t>=-0.5)</a:t>
            </a:r>
            <a:endParaRPr lang="en-US" altLang="zh-TW" b="0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E8E47-E48C-43F9-8DB7-31E33A62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36" y="1985754"/>
            <a:ext cx="5472154" cy="404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C1D576E9-7450-4F5E-8655-55D59678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075" name="內容版面配置區 2">
            <a:extLst>
              <a:ext uri="{FF2B5EF4-FFF2-40B4-BE49-F238E27FC236}">
                <a16:creationId xmlns:a16="http://schemas.microsoft.com/office/drawing/2014/main" id="{7C6B0589-C903-4732-9B78-0EDB1943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Data Visualization</a:t>
            </a:r>
            <a:r>
              <a:rPr lang="zh-TW" altLang="en-US"/>
              <a:t>資料視覺化</a:t>
            </a:r>
            <a:endParaRPr lang="en-US" altLang="zh-TW"/>
          </a:p>
          <a:p>
            <a:r>
              <a:rPr lang="zh-TW" altLang="en-US"/>
              <a:t>資料視覺化 套件</a:t>
            </a:r>
            <a:endParaRPr lang="en-US" altLang="zh-TW"/>
          </a:p>
          <a:p>
            <a:endParaRPr lang="zh-TW" altLang="en-US"/>
          </a:p>
          <a:p>
            <a:r>
              <a:rPr lang="zh-TW" altLang="en-US"/>
              <a:t>資料視覺化 實戰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BDFF1F-3FF6-4981-9FE3-936F0F49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07A61793-B6D5-4559-9BDE-A72411D9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C777E-8562-4516-8573-9C2AA4ADA7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9A053-1C2B-45C6-86C6-5B561E4D7747}"/>
              </a:ext>
            </a:extLst>
          </p:cNvPr>
          <p:cNvSpPr/>
          <p:nvPr/>
        </p:nvSpPr>
        <p:spPr>
          <a:xfrm>
            <a:off x="552450" y="1825625"/>
            <a:ext cx="71096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endParaRPr kumimoji="0" lang="en-US" altLang="zh-TW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直方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kumimoji="0"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08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CF7EB3-BEA7-4157-B45C-02910FC8AAEE}"/>
              </a:ext>
            </a:extLst>
          </p:cNvPr>
          <p:cNvSpPr/>
          <p:nvPr/>
        </p:nvSpPr>
        <p:spPr>
          <a:xfrm>
            <a:off x="926327" y="243512"/>
            <a:ext cx="607877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>
                <a:solidFill>
                  <a:srgbClr val="FF0000"/>
                </a:solidFill>
              </a:rPr>
              <a:t>plt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import 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 as </a:t>
            </a:r>
            <a:r>
              <a:rPr lang="en-US" altLang="zh-TW" sz="2400" dirty="0">
                <a:solidFill>
                  <a:srgbClr val="FF0000"/>
                </a:solidFill>
              </a:rPr>
              <a:t>np</a:t>
            </a:r>
          </a:p>
          <a:p>
            <a:br>
              <a:rPr lang="en-US" altLang="zh-TW" sz="2400" dirty="0"/>
            </a:br>
            <a:r>
              <a:rPr lang="en-US" altLang="zh-TW" sz="2400" dirty="0"/>
              <a:t>n = 5 + </a:t>
            </a:r>
            <a:r>
              <a:rPr lang="en-US" altLang="zh-TW" sz="2400" dirty="0" err="1">
                <a:solidFill>
                  <a:srgbClr val="FF0000"/>
                </a:solidFill>
              </a:rPr>
              <a:t>np.random.randn</a:t>
            </a:r>
            <a:r>
              <a:rPr lang="en-US" altLang="zh-TW" sz="2400" dirty="0"/>
              <a:t>(1000)</a:t>
            </a:r>
          </a:p>
          <a:p>
            <a:br>
              <a:rPr lang="en-US" altLang="zh-TW" sz="2400" dirty="0"/>
            </a:br>
            <a:r>
              <a:rPr lang="en-US" altLang="zh-TW" sz="2400" dirty="0"/>
              <a:t>m = [m for m in range(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(n))]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plt.bar</a:t>
            </a:r>
            <a:r>
              <a:rPr lang="en-US" altLang="zh-TW" sz="2400" dirty="0"/>
              <a:t>(m, n)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("Raw Data")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</a:p>
          <a:p>
            <a:br>
              <a:rPr lang="en-US" altLang="zh-TW" sz="2400" dirty="0"/>
            </a:br>
            <a:r>
              <a:rPr lang="en-US" altLang="zh-TW" sz="2400" dirty="0" err="1">
                <a:solidFill>
                  <a:srgbClr val="FF0000"/>
                </a:solidFill>
              </a:rPr>
              <a:t>plt.hist</a:t>
            </a:r>
            <a:r>
              <a:rPr lang="en-US" altLang="zh-TW" sz="2400" dirty="0"/>
              <a:t>(n, bins=20)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("Histogram")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</a:p>
          <a:p>
            <a:br>
              <a:rPr lang="en-US" altLang="zh-TW" sz="2400" dirty="0"/>
            </a:br>
            <a:r>
              <a:rPr lang="en-US" altLang="zh-TW" sz="2400" dirty="0" err="1">
                <a:solidFill>
                  <a:srgbClr val="FF0000"/>
                </a:solidFill>
              </a:rPr>
              <a:t>plt.hist</a:t>
            </a:r>
            <a:r>
              <a:rPr lang="en-US" altLang="zh-TW" sz="2400" dirty="0"/>
              <a:t>(n, cumulative=True, bins=20)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("Cumulative Histogram")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en-US" altLang="zh-TW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67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CFC002A-428A-46A9-97CB-CEE57B36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61" y="326997"/>
            <a:ext cx="3923691" cy="286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AA20F36-3212-433F-A4E5-A3EB85E4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61" y="3429000"/>
            <a:ext cx="4002162" cy="28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543BFA83-C773-4DC7-BAAE-523459F2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78" y="1779712"/>
            <a:ext cx="4066195" cy="28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6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67A17D-6E53-4223-830B-EDA7485F8D98}"/>
              </a:ext>
            </a:extLst>
          </p:cNvPr>
          <p:cNvSpPr/>
          <p:nvPr/>
        </p:nvSpPr>
        <p:spPr>
          <a:xfrm>
            <a:off x="1244379" y="1859339"/>
            <a:ext cx="76054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Open Sans"/>
              </a:rPr>
              <a:t>arr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需要計算直方圖的一維數組； 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bins: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直方圖的柱數，可選項，默認為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10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； 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density: :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是否將得到的直方圖向量歸一化。默認為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0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； 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color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：顏色序列，默認為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None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； 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Open Sans"/>
              </a:rPr>
              <a:t>facecolor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直方圖顏色； 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Open Sans"/>
              </a:rPr>
              <a:t>edgecolor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直方圖邊框顏色； 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alpha: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透明度； </a:t>
            </a:r>
            <a:endParaRPr lang="en-US" altLang="zh-TW" dirty="0">
              <a:solidFill>
                <a:srgbClr val="000000"/>
              </a:solidFill>
              <a:latin typeface="Open Sans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Open Sans"/>
              </a:rPr>
              <a:t>histtype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直方圖類型，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『bar』, 『</a:t>
            </a:r>
            <a:r>
              <a:rPr lang="en-US" altLang="zh-TW" dirty="0" err="1">
                <a:solidFill>
                  <a:srgbClr val="000000"/>
                </a:solidFill>
                <a:latin typeface="Open Sans"/>
              </a:rPr>
              <a:t>barstacked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』, 『step』, 『</a:t>
            </a:r>
            <a:r>
              <a:rPr lang="en-US" altLang="zh-TW" dirty="0" err="1">
                <a:solidFill>
                  <a:srgbClr val="000000"/>
                </a:solidFill>
                <a:latin typeface="Open Sans"/>
              </a:rPr>
              <a:t>stepfilled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；</a:t>
            </a:r>
            <a:br>
              <a:rPr lang="zh-TW" altLang="en-US" dirty="0"/>
            </a:br>
            <a:br>
              <a:rPr lang="zh-TW" altLang="en-US" dirty="0"/>
            </a:br>
            <a:r>
              <a:rPr lang="zh-TW" altLang="en-US" dirty="0">
                <a:solidFill>
                  <a:srgbClr val="000000"/>
                </a:solidFill>
                <a:latin typeface="Open Sans"/>
              </a:rPr>
              <a:t>原文網址：</a:t>
            </a:r>
            <a:r>
              <a:rPr lang="en-US" altLang="zh-TW" dirty="0">
                <a:solidFill>
                  <a:srgbClr val="000000"/>
                </a:solidFill>
                <a:latin typeface="Open Sans"/>
                <a:hlinkClick r:id="rId2"/>
              </a:rPr>
              <a:t>https://kknews.cc/code/3ngaz5a.html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1D8FD0-E743-446F-831B-244A41E59A14}"/>
              </a:ext>
            </a:extLst>
          </p:cNvPr>
          <p:cNvSpPr/>
          <p:nvPr/>
        </p:nvSpPr>
        <p:spPr>
          <a:xfrm>
            <a:off x="988223" y="620403"/>
            <a:ext cx="436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https://kknews.cc/zh-tw/code/3ngaz5a.html</a:t>
            </a:r>
          </a:p>
        </p:txBody>
      </p:sp>
    </p:spTree>
    <p:extLst>
      <p:ext uri="{BB962C8B-B14F-4D97-AF65-F5344CB8AC3E}">
        <p14:creationId xmlns:p14="http://schemas.microsoft.com/office/powerpoint/2010/main" val="407812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DFD4B0-6EC2-488C-8428-63AE7B5C0419}"/>
              </a:ext>
            </a:extLst>
          </p:cNvPr>
          <p:cNvSpPr/>
          <p:nvPr/>
        </p:nvSpPr>
        <p:spPr>
          <a:xfrm>
            <a:off x="1039634" y="366624"/>
            <a:ext cx="58243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 as 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br>
              <a:rPr lang="en-US" altLang="zh-TW" sz="2000" dirty="0"/>
            </a:br>
            <a:r>
              <a:rPr lang="en-US" altLang="zh-TW" sz="2000" dirty="0"/>
              <a:t>n = 5 + </a:t>
            </a:r>
            <a:r>
              <a:rPr lang="en-US" altLang="zh-TW" sz="2000" dirty="0" err="1"/>
              <a:t>np.random.randn</a:t>
            </a:r>
            <a:r>
              <a:rPr lang="en-US" altLang="zh-TW" sz="2000" dirty="0"/>
              <a:t>(1000)</a:t>
            </a:r>
          </a:p>
          <a:p>
            <a:br>
              <a:rPr lang="en-US" altLang="zh-TW" sz="2000" dirty="0"/>
            </a:br>
            <a:r>
              <a:rPr lang="en-US" altLang="zh-TW" sz="2000" dirty="0" err="1"/>
              <a:t>plt.hist</a:t>
            </a:r>
            <a:r>
              <a:rPr lang="en-US" altLang="zh-TW" sz="2000" dirty="0"/>
              <a:t>(n, bins=20, </a:t>
            </a:r>
            <a:r>
              <a:rPr lang="en-US" altLang="zh-TW" sz="2000" dirty="0" err="1">
                <a:solidFill>
                  <a:srgbClr val="FF0000"/>
                </a:solidFill>
              </a:rPr>
              <a:t>facecolor</a:t>
            </a:r>
            <a:r>
              <a:rPr lang="en-US" altLang="zh-TW" sz="2000" dirty="0"/>
              <a:t>='red', </a:t>
            </a:r>
            <a:r>
              <a:rPr lang="en-US" altLang="zh-TW" sz="2000" dirty="0" err="1">
                <a:solidFill>
                  <a:srgbClr val="FF0000"/>
                </a:solidFill>
              </a:rPr>
              <a:t>edgecolor</a:t>
            </a:r>
            <a:r>
              <a:rPr lang="en-US" altLang="zh-TW" sz="2000" dirty="0"/>
              <a:t>='yellow')</a:t>
            </a:r>
          </a:p>
          <a:p>
            <a:r>
              <a:rPr lang="en-US" altLang="zh-TW" sz="2000" dirty="0" err="1"/>
              <a:t>plt.title</a:t>
            </a:r>
            <a:r>
              <a:rPr lang="en-US" altLang="zh-TW" sz="2000" dirty="0"/>
              <a:t>("Histogram")</a:t>
            </a:r>
          </a:p>
          <a:p>
            <a:r>
              <a:rPr lang="en-US" altLang="zh-TW" sz="2000" dirty="0" err="1"/>
              <a:t>plt.show</a:t>
            </a:r>
            <a:r>
              <a:rPr lang="en-US" altLang="zh-TW" sz="2000" dirty="0"/>
              <a:t>()</a:t>
            </a:r>
            <a:endParaRPr lang="en-US" altLang="zh-TW" sz="2000" b="0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ED31AE-9EFC-417E-8054-A0777691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71" y="3222180"/>
            <a:ext cx="4441673" cy="31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6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FCC6AD-39AE-4E41-B988-45A7DBB6D4DA}"/>
              </a:ext>
            </a:extLst>
          </p:cNvPr>
          <p:cNvSpPr/>
          <p:nvPr/>
        </p:nvSpPr>
        <p:spPr>
          <a:xfrm>
            <a:off x="1069452" y="787675"/>
            <a:ext cx="7629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plt.hist</a:t>
            </a:r>
            <a:r>
              <a:rPr lang="en-US" altLang="zh-TW" sz="2000" dirty="0"/>
              <a:t>(n, bins=20, </a:t>
            </a:r>
            <a:r>
              <a:rPr lang="en-US" altLang="zh-TW" sz="2000" dirty="0" err="1"/>
              <a:t>facecolor</a:t>
            </a:r>
            <a:r>
              <a:rPr lang="en-US" altLang="zh-TW" sz="2000" dirty="0"/>
              <a:t>='red', </a:t>
            </a:r>
            <a:r>
              <a:rPr lang="en-US" altLang="zh-TW" sz="2000" dirty="0" err="1"/>
              <a:t>edgecolor</a:t>
            </a:r>
            <a:r>
              <a:rPr lang="en-US" altLang="zh-TW" sz="2000" dirty="0"/>
              <a:t>='yellow', </a:t>
            </a:r>
            <a:r>
              <a:rPr lang="en-US" altLang="zh-TW" sz="2000" dirty="0">
                <a:solidFill>
                  <a:srgbClr val="FF0000"/>
                </a:solidFill>
              </a:rPr>
              <a:t>alpha</a:t>
            </a:r>
            <a:r>
              <a:rPr lang="en-US" altLang="zh-TW" sz="2000" dirty="0"/>
              <a:t>=0.3)</a:t>
            </a:r>
            <a:endParaRPr lang="en-US" altLang="zh-TW" sz="2000" b="0" dirty="0">
              <a:effectLst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D4EAD1-64B8-4391-84A9-81F57E22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8" y="1957015"/>
            <a:ext cx="5288486" cy="372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5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BDFF1F-3FF6-4981-9FE3-936F0F49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07A61793-B6D5-4559-9BDE-A72411D9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C777E-8562-4516-8573-9C2AA4ADA7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9A053-1C2B-45C6-86C6-5B561E4D7747}"/>
              </a:ext>
            </a:extLst>
          </p:cNvPr>
          <p:cNvSpPr/>
          <p:nvPr/>
        </p:nvSpPr>
        <p:spPr>
          <a:xfrm>
            <a:off x="552450" y="1825625"/>
            <a:ext cx="71096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endParaRPr kumimoji="0" lang="en-US" altLang="zh-TW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散佈圖</a:t>
            </a:r>
            <a:endParaRPr kumimoji="0"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93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3A7DC0-8FCD-483F-9140-9B51F0C49ADB}"/>
              </a:ext>
            </a:extLst>
          </p:cNvPr>
          <p:cNvSpPr/>
          <p:nvPr/>
        </p:nvSpPr>
        <p:spPr>
          <a:xfrm>
            <a:off x="648030" y="671831"/>
            <a:ext cx="63173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>
                <a:solidFill>
                  <a:srgbClr val="FF0000"/>
                </a:solidFill>
              </a:rPr>
              <a:t>plt</a:t>
            </a:r>
            <a:endParaRPr lang="en-US" altLang="zh-TW" sz="2400" dirty="0">
              <a:solidFill>
                <a:srgbClr val="FF0000"/>
              </a:solidFill>
            </a:endParaRPr>
          </a:p>
          <a:p>
            <a:br>
              <a:rPr lang="en-US" altLang="zh-TW" sz="2400" dirty="0"/>
            </a:br>
            <a:r>
              <a:rPr lang="en-US" altLang="zh-TW" sz="2400" dirty="0"/>
              <a:t>x1 = [2, 3, 4]</a:t>
            </a:r>
          </a:p>
          <a:p>
            <a:r>
              <a:rPr lang="en-US" altLang="zh-TW" sz="2400" dirty="0"/>
              <a:t>y1 = [5, 5, 5]</a:t>
            </a:r>
          </a:p>
          <a:p>
            <a:br>
              <a:rPr lang="en-US" altLang="zh-TW" sz="2400" dirty="0"/>
            </a:br>
            <a:r>
              <a:rPr lang="en-US" altLang="zh-TW" sz="2400" dirty="0"/>
              <a:t>x2 = [1, 2, 3, 4, 5]</a:t>
            </a:r>
          </a:p>
          <a:p>
            <a:r>
              <a:rPr lang="en-US" altLang="zh-TW" sz="2400" dirty="0"/>
              <a:t>y2 = [2, 3, 2, 3, 4]</a:t>
            </a:r>
          </a:p>
          <a:p>
            <a:r>
              <a:rPr lang="en-US" altLang="zh-TW" sz="2400" dirty="0"/>
              <a:t>y3 = [6, 8, 7, 8, 7]</a:t>
            </a:r>
          </a:p>
          <a:p>
            <a:br>
              <a:rPr lang="en-US" altLang="zh-TW" sz="2400" dirty="0"/>
            </a:br>
            <a:r>
              <a:rPr lang="en-US" altLang="zh-TW" sz="2400" dirty="0" err="1">
                <a:solidFill>
                  <a:srgbClr val="FF0000"/>
                </a:solidFill>
              </a:rPr>
              <a:t>plt.scatter</a:t>
            </a:r>
            <a:r>
              <a:rPr lang="en-US" altLang="zh-TW" sz="2400" dirty="0"/>
              <a:t>(x1, y1)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plt.scatter</a:t>
            </a:r>
            <a:r>
              <a:rPr lang="en-US" altLang="zh-TW" sz="2400" dirty="0"/>
              <a:t>(x2, y2, marker='v', color='r')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plt.scatter</a:t>
            </a:r>
            <a:r>
              <a:rPr lang="en-US" altLang="zh-TW" sz="2400" dirty="0"/>
              <a:t>(x2, y3, marker='^', color='m')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('Scatter Plot Example')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en-US" altLang="zh-TW" sz="2400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1CAD9-D379-4E70-B025-94802DA8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467"/>
            <a:ext cx="4098138" cy="29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8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BDFF1F-3FF6-4981-9FE3-936F0F49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07A61793-B6D5-4559-9BDE-A72411D9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C777E-8562-4516-8573-9C2AA4ADA7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9A053-1C2B-45C6-86C6-5B561E4D7747}"/>
              </a:ext>
            </a:extLst>
          </p:cNvPr>
          <p:cNvSpPr/>
          <p:nvPr/>
        </p:nvSpPr>
        <p:spPr>
          <a:xfrm>
            <a:off x="552450" y="1825625"/>
            <a:ext cx="71096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endParaRPr kumimoji="0" lang="en-US" altLang="zh-TW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箱形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kumimoji="0"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0886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733963-67DA-4477-9C12-847E174D58C5}"/>
              </a:ext>
            </a:extLst>
          </p:cNvPr>
          <p:cNvSpPr/>
          <p:nvPr/>
        </p:nvSpPr>
        <p:spPr>
          <a:xfrm>
            <a:off x="626165" y="450099"/>
            <a:ext cx="681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https://www.tutorialspoint.com/matplotlib/matplotlib_box_plot.htm</a:t>
            </a:r>
          </a:p>
        </p:txBody>
      </p:sp>
    </p:spTree>
    <p:extLst>
      <p:ext uri="{BB962C8B-B14F-4D97-AF65-F5344CB8AC3E}">
        <p14:creationId xmlns:p14="http://schemas.microsoft.com/office/powerpoint/2010/main" val="59624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>
            <a:extLst>
              <a:ext uri="{FF2B5EF4-FFF2-40B4-BE49-F238E27FC236}">
                <a16:creationId xmlns:a16="http://schemas.microsoft.com/office/drawing/2014/main" id="{453DBCD6-B47A-4664-89D6-B6B0E1EB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1066800"/>
            <a:ext cx="714057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dirty="0"/>
              <a:t>[1].Data Visualization</a:t>
            </a:r>
            <a:r>
              <a:rPr kumimoji="0" lang="zh-TW" altLang="en-US" sz="2000" dirty="0"/>
              <a:t>資料視覺化</a:t>
            </a:r>
          </a:p>
          <a:p>
            <a:r>
              <a:rPr kumimoji="0" lang="en-US" altLang="zh-TW" sz="2000" dirty="0"/>
              <a:t>[2].</a:t>
            </a:r>
            <a:r>
              <a:rPr kumimoji="0" lang="zh-TW" altLang="en-US" sz="2000" dirty="0"/>
              <a:t>資料視覺化</a:t>
            </a:r>
            <a:r>
              <a:rPr kumimoji="0" lang="ja-JP" altLang="en-US" sz="2000" dirty="0">
                <a:ea typeface="ＭＳ Ｐゴシック" panose="020B0600070205080204" pitchFamily="34" charset="-128"/>
              </a:rPr>
              <a:t>の</a:t>
            </a:r>
            <a:r>
              <a:rPr kumimoji="0" lang="zh-TW" altLang="en-US" sz="2000" dirty="0"/>
              <a:t>套件</a:t>
            </a:r>
          </a:p>
          <a:p>
            <a:r>
              <a:rPr kumimoji="0" lang="en-US" altLang="zh-TW" sz="2000" dirty="0"/>
              <a:t>[3].Google </a:t>
            </a:r>
            <a:r>
              <a:rPr kumimoji="0" lang="en-US" altLang="zh-TW" sz="2000" dirty="0" err="1"/>
              <a:t>Colab</a:t>
            </a:r>
            <a:r>
              <a:rPr kumimoji="0" lang="zh-TW" altLang="en-US" sz="2000" dirty="0"/>
              <a:t>上的範利</a:t>
            </a:r>
          </a:p>
          <a:p>
            <a:endParaRPr kumimoji="0" lang="zh-TW" altLang="en-US" sz="2000" dirty="0"/>
          </a:p>
          <a:p>
            <a:r>
              <a:rPr kumimoji="0" lang="en-US" altLang="zh-TW" sz="2000" dirty="0"/>
              <a:t>[4].MATPLOTLIB</a:t>
            </a:r>
          </a:p>
          <a:p>
            <a:r>
              <a:rPr kumimoji="0" lang="en-US" altLang="zh-TW" sz="2000" dirty="0"/>
              <a:t>[5].MATPLOTLIB</a:t>
            </a:r>
            <a:r>
              <a:rPr kumimoji="0" lang="zh-TW" altLang="en-US" sz="2000" dirty="0"/>
              <a:t>範例學習</a:t>
            </a:r>
            <a:endParaRPr kumimoji="0" lang="en-US" altLang="zh-TW" sz="2000" dirty="0"/>
          </a:p>
          <a:p>
            <a:r>
              <a:rPr lang="zh-TW" altLang="en-US" sz="2000" dirty="0"/>
              <a:t>    </a:t>
            </a:r>
            <a:r>
              <a:rPr kumimoji="0" lang="en-US" altLang="zh-TW" sz="2000" dirty="0"/>
              <a:t>[1]</a:t>
            </a:r>
            <a:r>
              <a:rPr kumimoji="0" lang="zh-TW" altLang="en-US" sz="2000" dirty="0"/>
              <a:t>單一圖形</a:t>
            </a:r>
          </a:p>
          <a:p>
            <a:r>
              <a:rPr kumimoji="0" lang="zh-TW" altLang="en-US" sz="2000" dirty="0"/>
              <a:t>    </a:t>
            </a:r>
            <a:r>
              <a:rPr kumimoji="0" lang="en-US" altLang="zh-TW" sz="2000" dirty="0" err="1"/>
              <a:t>matplotlib.pyplot</a:t>
            </a:r>
            <a:r>
              <a:rPr kumimoji="0" lang="zh-TW" altLang="en-US" sz="2000" dirty="0"/>
              <a:t>的許多範例</a:t>
            </a:r>
          </a:p>
          <a:p>
            <a:r>
              <a:rPr kumimoji="0" lang="zh-TW" altLang="en-US" sz="2000" dirty="0"/>
              <a:t>     </a:t>
            </a:r>
            <a:r>
              <a:rPr kumimoji="0" lang="en-US" altLang="zh-TW" sz="2000" dirty="0"/>
              <a:t>plot():</a:t>
            </a:r>
            <a:r>
              <a:rPr kumimoji="0" lang="zh-TW" altLang="en-US" sz="2000" dirty="0"/>
              <a:t>折線圖</a:t>
            </a:r>
            <a:r>
              <a:rPr kumimoji="0" lang="en-US" altLang="zh-TW" sz="2000" dirty="0"/>
              <a:t>(Line chart):</a:t>
            </a:r>
            <a:r>
              <a:rPr kumimoji="0" lang="en-US" altLang="zh-TW" sz="2000" dirty="0" err="1"/>
              <a:t>matplotlib.pyplot.plot</a:t>
            </a:r>
            <a:endParaRPr kumimoji="0" lang="en-US" altLang="zh-TW" sz="2000" dirty="0"/>
          </a:p>
          <a:p>
            <a:r>
              <a:rPr kumimoji="0" lang="en-US" altLang="zh-TW" sz="2000" dirty="0"/>
              <a:t>     bar():</a:t>
            </a:r>
            <a:r>
              <a:rPr kumimoji="0" lang="zh-TW" altLang="en-US" sz="2000" dirty="0"/>
              <a:t>長條圖</a:t>
            </a:r>
            <a:r>
              <a:rPr kumimoji="0" lang="en-US" altLang="zh-TW" sz="2000" dirty="0"/>
              <a:t>|</a:t>
            </a:r>
            <a:r>
              <a:rPr kumimoji="0" lang="zh-TW" altLang="en-US" sz="2000" dirty="0"/>
              <a:t>柱狀圖</a:t>
            </a:r>
            <a:r>
              <a:rPr kumimoji="0" lang="en-US" altLang="zh-TW" sz="2000" dirty="0"/>
              <a:t>(Bar Chart):</a:t>
            </a:r>
            <a:r>
              <a:rPr kumimoji="0" lang="en-US" altLang="zh-TW" sz="2000" dirty="0" err="1"/>
              <a:t>matplotlib.pyplot.bar</a:t>
            </a:r>
            <a:endParaRPr kumimoji="0" lang="en-US" altLang="zh-TW" sz="2000" dirty="0"/>
          </a:p>
          <a:p>
            <a:r>
              <a:rPr kumimoji="0" lang="en-US" altLang="zh-TW" sz="2000" dirty="0"/>
              <a:t>     hist():</a:t>
            </a:r>
            <a:r>
              <a:rPr kumimoji="0" lang="zh-TW" altLang="en-US" sz="2000" dirty="0"/>
              <a:t>直方圖</a:t>
            </a:r>
            <a:r>
              <a:rPr kumimoji="0" lang="en-US" altLang="zh-TW" sz="2000" dirty="0"/>
              <a:t>(histogram):</a:t>
            </a:r>
            <a:r>
              <a:rPr kumimoji="0" lang="en-US" altLang="zh-TW" sz="2000" dirty="0" err="1"/>
              <a:t>matplotlib.pyplot.hist</a:t>
            </a:r>
            <a:endParaRPr kumimoji="0" lang="en-US" altLang="zh-TW" sz="2000" dirty="0"/>
          </a:p>
          <a:p>
            <a:r>
              <a:rPr kumimoji="0" lang="en-US" altLang="zh-TW" sz="2000" dirty="0"/>
              <a:t>     boxplot():</a:t>
            </a:r>
            <a:r>
              <a:rPr kumimoji="0" lang="zh-TW" altLang="en-US" sz="2000" dirty="0"/>
              <a:t>箱形圖 </a:t>
            </a:r>
            <a:r>
              <a:rPr kumimoji="0" lang="en-US" altLang="zh-TW" sz="2000" dirty="0"/>
              <a:t>(Box plot):</a:t>
            </a:r>
            <a:r>
              <a:rPr kumimoji="0" lang="en-US" altLang="zh-TW" sz="2000" dirty="0" err="1"/>
              <a:t>matplotlib.pyplot.boxplot</a:t>
            </a:r>
            <a:endParaRPr kumimoji="0" lang="en-US" altLang="zh-TW" sz="2000" dirty="0"/>
          </a:p>
          <a:p>
            <a:r>
              <a:rPr kumimoji="0" lang="en-US" altLang="zh-TW" sz="2000" dirty="0"/>
              <a:t>     scatter():</a:t>
            </a:r>
            <a:r>
              <a:rPr kumimoji="0" lang="zh-TW" altLang="en-US" sz="2000" dirty="0"/>
              <a:t>散佈圖 </a:t>
            </a:r>
            <a:r>
              <a:rPr kumimoji="0" lang="en-US" altLang="zh-TW" sz="2000" dirty="0"/>
              <a:t>(Scatter plot): </a:t>
            </a:r>
            <a:r>
              <a:rPr kumimoji="0" lang="en-US" altLang="zh-TW" sz="2000" dirty="0" err="1"/>
              <a:t>matplotlib.pyplot.scatter</a:t>
            </a:r>
            <a:endParaRPr kumimoji="0" lang="en-US" altLang="zh-TW" sz="2000" dirty="0"/>
          </a:p>
          <a:p>
            <a:r>
              <a:rPr kumimoji="0" lang="en-US" altLang="zh-TW" sz="2000" dirty="0"/>
              <a:t>     pie():</a:t>
            </a:r>
            <a:r>
              <a:rPr kumimoji="0" lang="zh-TW" altLang="en-US" sz="2000" dirty="0"/>
              <a:t>圓餅圖</a:t>
            </a:r>
            <a:r>
              <a:rPr lang="en-US" altLang="zh-TW" sz="2000" dirty="0"/>
              <a:t>(pie plot):</a:t>
            </a:r>
            <a:r>
              <a:rPr lang="en-US" altLang="zh-TW" sz="2000" dirty="0" err="1"/>
              <a:t>matplotlib.pyplot.pie</a:t>
            </a:r>
            <a:endParaRPr kumimoji="0" lang="zh-TW" altLang="en-US" sz="2000" dirty="0"/>
          </a:p>
          <a:p>
            <a:r>
              <a:rPr kumimoji="0" lang="zh-TW" altLang="en-US" sz="2000" dirty="0"/>
              <a:t>     </a:t>
            </a:r>
            <a:r>
              <a:rPr kumimoji="0" lang="en-US" altLang="zh-TW" sz="2000" dirty="0"/>
              <a:t>[2]</a:t>
            </a:r>
            <a:r>
              <a:rPr kumimoji="0" lang="zh-TW" altLang="en-US" sz="2000" dirty="0"/>
              <a:t>多圖形並陳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BDFF1F-3FF6-4981-9FE3-936F0F49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07A61793-B6D5-4559-9BDE-A72411D9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C777E-8562-4516-8573-9C2AA4ADA7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9A053-1C2B-45C6-86C6-5B561E4D7747}"/>
              </a:ext>
            </a:extLst>
          </p:cNvPr>
          <p:cNvSpPr/>
          <p:nvPr/>
        </p:nvSpPr>
        <p:spPr>
          <a:xfrm>
            <a:off x="552450" y="1825625"/>
            <a:ext cx="71096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endParaRPr kumimoji="0" lang="en-US" altLang="zh-TW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堆疊圖</a:t>
            </a:r>
            <a:endParaRPr kumimoji="0"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293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42D61-9F87-4CFF-874A-4717A0397AA6}"/>
              </a:ext>
            </a:extLst>
          </p:cNvPr>
          <p:cNvSpPr/>
          <p:nvPr/>
        </p:nvSpPr>
        <p:spPr>
          <a:xfrm>
            <a:off x="528760" y="243512"/>
            <a:ext cx="78439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>
                <a:solidFill>
                  <a:srgbClr val="FF0000"/>
                </a:solidFill>
              </a:rPr>
              <a:t>plt</a:t>
            </a:r>
            <a:endParaRPr lang="en-US" altLang="zh-TW" sz="2400" dirty="0">
              <a:solidFill>
                <a:srgbClr val="FF0000"/>
              </a:solidFill>
            </a:endParaRPr>
          </a:p>
          <a:p>
            <a:br>
              <a:rPr lang="en-US" altLang="zh-TW" sz="2400" dirty="0"/>
            </a:br>
            <a:r>
              <a:rPr lang="en-US" altLang="zh-TW" sz="2400" dirty="0" err="1"/>
              <a:t>idxes</a:t>
            </a:r>
            <a:r>
              <a:rPr lang="en-US" altLang="zh-TW" sz="2400" dirty="0"/>
              <a:t> = [ 1,  2,  3,  4,  5,  6,  7,  8,  9]</a:t>
            </a:r>
          </a:p>
          <a:p>
            <a:r>
              <a:rPr lang="en-US" altLang="zh-TW" sz="2400" dirty="0"/>
              <a:t>arr1  = [23, 40, 28, 43,  8, 44, 43, 18, 17]</a:t>
            </a:r>
          </a:p>
          <a:p>
            <a:r>
              <a:rPr lang="en-US" altLang="zh-TW" sz="2400" dirty="0"/>
              <a:t>arr2  = [17, 30, 22, 14, 17, 17, 29, 22, 30]</a:t>
            </a:r>
          </a:p>
          <a:p>
            <a:r>
              <a:rPr lang="en-US" altLang="zh-TW" sz="2400" dirty="0"/>
              <a:t>arr3  = [15, 31, 18, 22, 18, 19, 13, 32, 39]</a:t>
            </a:r>
          </a:p>
          <a:p>
            <a:br>
              <a:rPr lang="en-US" altLang="zh-TW" sz="2400" dirty="0"/>
            </a:br>
            <a:r>
              <a:rPr lang="en-US" altLang="zh-TW" sz="2400" dirty="0">
                <a:solidFill>
                  <a:srgbClr val="FF0000"/>
                </a:solidFill>
              </a:rPr>
              <a:t># Adding legend</a:t>
            </a:r>
            <a:r>
              <a:rPr lang="en-US" altLang="zh-TW" sz="2400" dirty="0"/>
              <a:t> for stack plots is tricky.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([], [], color='r', label = 'D 1')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([], [], color='g', label = 'D 2')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([], [], color='b', label = 'D 3')</a:t>
            </a:r>
          </a:p>
          <a:p>
            <a:br>
              <a:rPr lang="en-US" altLang="zh-TW" sz="2400" dirty="0"/>
            </a:br>
            <a:r>
              <a:rPr lang="en-US" altLang="zh-TW" sz="2400" dirty="0" err="1">
                <a:solidFill>
                  <a:srgbClr val="FF0000"/>
                </a:solidFill>
              </a:rPr>
              <a:t>plt.stackplot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idxes</a:t>
            </a:r>
            <a:r>
              <a:rPr lang="en-US" altLang="zh-TW" sz="2400" dirty="0"/>
              <a:t>, arr1, arr2, arr3, colors= ['r', 'g', 'b'])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('Stack Plot Example')</a:t>
            </a:r>
          </a:p>
          <a:p>
            <a:r>
              <a:rPr lang="en-US" altLang="zh-TW" sz="2400" dirty="0" err="1"/>
              <a:t>plt.legend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en-US" altLang="zh-TW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4870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2969862-576C-40A7-BC5F-08EF5891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391" y="1618587"/>
            <a:ext cx="5143217" cy="36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8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ABDFF1F-3FF6-4981-9FE3-936F0F49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07A61793-B6D5-4559-9BDE-A72411D9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2C777E-8562-4516-8573-9C2AA4ADA7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9A053-1C2B-45C6-86C6-5B561E4D7747}"/>
              </a:ext>
            </a:extLst>
          </p:cNvPr>
          <p:cNvSpPr/>
          <p:nvPr/>
        </p:nvSpPr>
        <p:spPr>
          <a:xfrm>
            <a:off x="552450" y="1825625"/>
            <a:ext cx="710963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endParaRPr kumimoji="0" lang="en-US" altLang="zh-TW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圓餅</a:t>
            </a:r>
            <a:r>
              <a:rPr kumimoji="0"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kumimoji="0"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363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263745-2265-4984-998A-B27E133C14B6}"/>
              </a:ext>
            </a:extLst>
          </p:cNvPr>
          <p:cNvSpPr/>
          <p:nvPr/>
        </p:nvSpPr>
        <p:spPr>
          <a:xfrm>
            <a:off x="600323" y="797510"/>
            <a:ext cx="58561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>
                <a:solidFill>
                  <a:srgbClr val="FF0000"/>
                </a:solidFill>
              </a:rPr>
              <a:t>plt</a:t>
            </a:r>
            <a:endParaRPr lang="en-US" altLang="zh-TW" sz="2400" dirty="0">
              <a:solidFill>
                <a:srgbClr val="FF0000"/>
              </a:solidFill>
            </a:endParaRPr>
          </a:p>
          <a:p>
            <a:br>
              <a:rPr lang="en-US" altLang="zh-TW" sz="2400" dirty="0"/>
            </a:br>
            <a:r>
              <a:rPr lang="en-US" altLang="zh-TW" sz="2400" dirty="0"/>
              <a:t>labels = 'S1', 'S2', 'S3'</a:t>
            </a:r>
          </a:p>
          <a:p>
            <a:r>
              <a:rPr lang="en-US" altLang="zh-TW" sz="2400" dirty="0"/>
              <a:t>sections = [56, 66, 24]</a:t>
            </a:r>
          </a:p>
          <a:p>
            <a:r>
              <a:rPr lang="en-US" altLang="zh-TW" sz="2400" dirty="0"/>
              <a:t>colors = ['c', 'g', 'y']</a:t>
            </a:r>
          </a:p>
          <a:p>
            <a:br>
              <a:rPr lang="en-US" altLang="zh-TW" sz="2400" dirty="0"/>
            </a:br>
            <a:r>
              <a:rPr lang="en-US" altLang="zh-TW" sz="2400" dirty="0" err="1">
                <a:solidFill>
                  <a:srgbClr val="FF0000"/>
                </a:solidFill>
              </a:rPr>
              <a:t>plt.pie</a:t>
            </a:r>
            <a:r>
              <a:rPr lang="en-US" altLang="zh-TW" sz="2400" dirty="0"/>
              <a:t>(sections, labels=labels, colors=colors,</a:t>
            </a:r>
          </a:p>
          <a:p>
            <a:r>
              <a:rPr lang="en-US" altLang="zh-TW" sz="2400" dirty="0"/>
              <a:t>        </a:t>
            </a:r>
            <a:r>
              <a:rPr lang="en-US" altLang="zh-TW" sz="2400" dirty="0" err="1"/>
              <a:t>startangle</a:t>
            </a:r>
            <a:r>
              <a:rPr lang="en-US" altLang="zh-TW" sz="2400" dirty="0"/>
              <a:t>=90,</a:t>
            </a:r>
          </a:p>
          <a:p>
            <a:r>
              <a:rPr lang="en-US" altLang="zh-TW" sz="2400" dirty="0"/>
              <a:t>        explode = (0, 0.1, 0),</a:t>
            </a:r>
          </a:p>
          <a:p>
            <a:r>
              <a:rPr lang="en-US" altLang="zh-TW" sz="2400" dirty="0"/>
              <a:t>        </a:t>
            </a:r>
            <a:r>
              <a:rPr lang="en-US" altLang="zh-TW" sz="2400" dirty="0" err="1"/>
              <a:t>autopct</a:t>
            </a:r>
            <a:r>
              <a:rPr lang="en-US" altLang="zh-TW" sz="2400" dirty="0"/>
              <a:t> = '%1.2f%%')</a:t>
            </a:r>
          </a:p>
          <a:p>
            <a:br>
              <a:rPr lang="en-US" altLang="zh-TW" sz="2400" dirty="0"/>
            </a:br>
            <a:r>
              <a:rPr lang="en-US" altLang="zh-TW" sz="2400" dirty="0" err="1">
                <a:solidFill>
                  <a:srgbClr val="FF0000"/>
                </a:solidFill>
              </a:rPr>
              <a:t>plt.axis</a:t>
            </a:r>
            <a:r>
              <a:rPr lang="en-US" altLang="zh-TW" sz="2400" dirty="0"/>
              <a:t>('equal') # Try commenting this out.</a:t>
            </a:r>
          </a:p>
          <a:p>
            <a:r>
              <a:rPr lang="en-US" altLang="zh-TW" sz="2400" dirty="0" err="1"/>
              <a:t>plt.title</a:t>
            </a:r>
            <a:r>
              <a:rPr lang="en-US" altLang="zh-TW" sz="2400" dirty="0"/>
              <a:t>('Pie Chart Example')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en-US" altLang="zh-TW" sz="2400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74249-3332-4CBC-B839-25E52D9A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84" y="233031"/>
            <a:ext cx="4883702" cy="345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18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DE9EAE-3647-4DEC-B443-2F1D60451983}"/>
              </a:ext>
            </a:extLst>
          </p:cNvPr>
          <p:cNvSpPr/>
          <p:nvPr/>
        </p:nvSpPr>
        <p:spPr>
          <a:xfrm>
            <a:off x="258416" y="259096"/>
            <a:ext cx="91241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/>
              <a:t>plt</a:t>
            </a:r>
            <a:endParaRPr lang="en-US" altLang="zh-TW" sz="2400" dirty="0"/>
          </a:p>
          <a:p>
            <a:r>
              <a:rPr lang="en-US" altLang="zh-TW" sz="2400" dirty="0"/>
              <a:t>import 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 as np</a:t>
            </a:r>
          </a:p>
          <a:p>
            <a:br>
              <a:rPr lang="en-US" altLang="zh-TW" sz="2400" dirty="0"/>
            </a:br>
            <a:r>
              <a:rPr lang="en-US" altLang="zh-TW" sz="2400" dirty="0" err="1"/>
              <a:t>ys</a:t>
            </a:r>
            <a:r>
              <a:rPr lang="en-US" altLang="zh-TW" sz="2400" dirty="0"/>
              <a:t> = 200 + </a:t>
            </a:r>
            <a:r>
              <a:rPr lang="en-US" altLang="zh-TW" sz="2400" dirty="0" err="1"/>
              <a:t>np.random.randn</a:t>
            </a:r>
            <a:r>
              <a:rPr lang="en-US" altLang="zh-TW" sz="2400" dirty="0"/>
              <a:t>(100)</a:t>
            </a:r>
          </a:p>
          <a:p>
            <a:r>
              <a:rPr lang="en-US" altLang="zh-TW" sz="2400" dirty="0"/>
              <a:t>x = [x for x in range(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ys</a:t>
            </a:r>
            <a:r>
              <a:rPr lang="en-US" altLang="zh-TW" sz="2400" dirty="0"/>
              <a:t>))]</a:t>
            </a:r>
          </a:p>
          <a:p>
            <a:br>
              <a:rPr lang="en-US" altLang="zh-TW" sz="2400" dirty="0"/>
            </a:br>
            <a:r>
              <a:rPr lang="en-US" altLang="zh-TW" sz="2400" dirty="0" err="1"/>
              <a:t>plt.plot</a:t>
            </a:r>
            <a:r>
              <a:rPr lang="en-US" altLang="zh-TW" sz="2400" dirty="0"/>
              <a:t>(x, </a:t>
            </a:r>
            <a:r>
              <a:rPr lang="en-US" altLang="zh-TW" sz="2400" dirty="0" err="1"/>
              <a:t>ys</a:t>
            </a:r>
            <a:r>
              <a:rPr lang="en-US" altLang="zh-TW" sz="2400" dirty="0"/>
              <a:t>, '-')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plt.fill_between</a:t>
            </a:r>
            <a:r>
              <a:rPr lang="en-US" altLang="zh-TW" sz="2400" dirty="0"/>
              <a:t>(x, </a:t>
            </a:r>
            <a:r>
              <a:rPr lang="en-US" altLang="zh-TW" sz="2400" dirty="0" err="1"/>
              <a:t>ys</a:t>
            </a:r>
            <a:r>
              <a:rPr lang="en-US" altLang="zh-TW" sz="2400" dirty="0"/>
              <a:t>, 195, where=(</a:t>
            </a:r>
            <a:r>
              <a:rPr lang="en-US" altLang="zh-TW" sz="2400" dirty="0" err="1"/>
              <a:t>ys</a:t>
            </a:r>
            <a:r>
              <a:rPr lang="en-US" altLang="zh-TW" sz="2400" dirty="0"/>
              <a:t> &gt; 195), </a:t>
            </a:r>
            <a:r>
              <a:rPr lang="en-US" altLang="zh-TW" sz="2400" dirty="0" err="1"/>
              <a:t>facecolor</a:t>
            </a:r>
            <a:r>
              <a:rPr lang="en-US" altLang="zh-TW" sz="2400" dirty="0"/>
              <a:t>='g', alpha=0.6)</a:t>
            </a:r>
          </a:p>
          <a:p>
            <a:br>
              <a:rPr lang="en-US" altLang="zh-TW" sz="2400" dirty="0"/>
            </a:br>
            <a:r>
              <a:rPr lang="en-US" altLang="zh-TW" sz="2400" dirty="0" err="1"/>
              <a:t>plt.title</a:t>
            </a:r>
            <a:r>
              <a:rPr lang="en-US" altLang="zh-TW" sz="2400" dirty="0"/>
              <a:t>("Fills and Alpha Example")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en-US" altLang="zh-TW" sz="2400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E7784-DC2C-44F8-9E68-E78DB9C8F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02705" cy="316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8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2B7E64-80F7-4244-B510-7A7A17DB410F}"/>
              </a:ext>
            </a:extLst>
          </p:cNvPr>
          <p:cNvSpPr/>
          <p:nvPr/>
        </p:nvSpPr>
        <p:spPr>
          <a:xfrm>
            <a:off x="351845" y="151075"/>
            <a:ext cx="661349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 as 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br>
              <a:rPr lang="en-US" altLang="zh-TW" sz="2000" dirty="0"/>
            </a:br>
            <a:r>
              <a:rPr lang="en-US" altLang="zh-TW" sz="2000" dirty="0"/>
              <a:t>def </a:t>
            </a:r>
            <a:r>
              <a:rPr lang="en-US" altLang="zh-TW" sz="2000" dirty="0" err="1"/>
              <a:t>random_plots</a:t>
            </a:r>
            <a:r>
              <a:rPr lang="en-US" altLang="zh-TW" sz="2000" dirty="0"/>
              <a:t>():</a:t>
            </a:r>
          </a:p>
          <a:p>
            <a:r>
              <a:rPr lang="en-US" altLang="zh-TW" sz="2000" dirty="0"/>
              <a:t>  </a:t>
            </a:r>
            <a:r>
              <a:rPr lang="en-US" altLang="zh-TW" sz="2000" dirty="0" err="1"/>
              <a:t>xs</a:t>
            </a:r>
            <a:r>
              <a:rPr lang="en-US" altLang="zh-TW" sz="2000" dirty="0"/>
              <a:t> = []</a:t>
            </a:r>
          </a:p>
          <a:p>
            <a:r>
              <a:rPr lang="en-US" altLang="zh-TW" sz="2000" dirty="0"/>
              <a:t>  </a:t>
            </a:r>
            <a:r>
              <a:rPr lang="en-US" altLang="zh-TW" sz="2000" dirty="0" err="1"/>
              <a:t>ys</a:t>
            </a:r>
            <a:r>
              <a:rPr lang="en-US" altLang="zh-TW" sz="2000" dirty="0"/>
              <a:t> = []</a:t>
            </a:r>
          </a:p>
          <a:p>
            <a:r>
              <a:rPr lang="en-US" altLang="zh-TW" sz="2000" dirty="0"/>
              <a:t>  </a:t>
            </a:r>
          </a:p>
          <a:p>
            <a:r>
              <a:rPr lang="en-US" altLang="zh-TW" sz="2000" dirty="0"/>
              <a:t>  for </a:t>
            </a:r>
            <a:r>
              <a:rPr lang="en-US" altLang="zh-TW" sz="2000" dirty="0" err="1"/>
              <a:t>i</a:t>
            </a:r>
            <a:r>
              <a:rPr lang="en-US" altLang="zh-TW" sz="2000" dirty="0"/>
              <a:t> in range(20):</a:t>
            </a:r>
          </a:p>
          <a:p>
            <a:r>
              <a:rPr lang="en-US" altLang="zh-TW" sz="2000" dirty="0"/>
              <a:t>    x = </a:t>
            </a:r>
            <a:r>
              <a:rPr lang="en-US" altLang="zh-TW" sz="2000" dirty="0" err="1"/>
              <a:t>i</a:t>
            </a:r>
            <a:endParaRPr lang="en-US" altLang="zh-TW" sz="2000" dirty="0"/>
          </a:p>
          <a:p>
            <a:r>
              <a:rPr lang="en-US" altLang="zh-TW" sz="2000" dirty="0"/>
              <a:t>    y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(10)</a:t>
            </a:r>
          </a:p>
          <a:p>
            <a:r>
              <a:rPr lang="en-US" altLang="zh-TW" sz="2000" dirty="0"/>
              <a:t>    </a:t>
            </a:r>
          </a:p>
          <a:p>
            <a:r>
              <a:rPr lang="en-US" altLang="zh-TW" sz="2000" dirty="0"/>
              <a:t>    </a:t>
            </a:r>
            <a:r>
              <a:rPr lang="en-US" altLang="zh-TW" sz="2000" dirty="0" err="1"/>
              <a:t>xs.append</a:t>
            </a:r>
            <a:r>
              <a:rPr lang="en-US" altLang="zh-TW" sz="2000" dirty="0"/>
              <a:t>(x)</a:t>
            </a:r>
          </a:p>
          <a:p>
            <a:r>
              <a:rPr lang="en-US" altLang="zh-TW" sz="2000" dirty="0"/>
              <a:t>    </a:t>
            </a:r>
            <a:r>
              <a:rPr lang="en-US" altLang="zh-TW" sz="2000" dirty="0" err="1"/>
              <a:t>ys.append</a:t>
            </a:r>
            <a:r>
              <a:rPr lang="en-US" altLang="zh-TW" sz="2000" dirty="0"/>
              <a:t>(y)</a:t>
            </a:r>
          </a:p>
          <a:p>
            <a:r>
              <a:rPr lang="en-US" altLang="zh-TW" sz="2000" dirty="0"/>
              <a:t>  </a:t>
            </a:r>
          </a:p>
          <a:p>
            <a:r>
              <a:rPr lang="en-US" altLang="zh-TW" sz="2000" dirty="0"/>
              <a:t>  return </a:t>
            </a:r>
            <a:r>
              <a:rPr lang="en-US" altLang="zh-TW" sz="2000" dirty="0" err="1"/>
              <a:t>xs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ys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fig = </a:t>
            </a:r>
            <a:r>
              <a:rPr lang="en-US" altLang="zh-TW" sz="2000" dirty="0" err="1"/>
              <a:t>plt.figure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ax1 = plt.subplot2grid((5, 2), (0, 0), </a:t>
            </a:r>
            <a:r>
              <a:rPr lang="en-US" altLang="zh-TW" sz="2000" dirty="0" err="1"/>
              <a:t>rowspan</a:t>
            </a:r>
            <a:r>
              <a:rPr lang="en-US" altLang="zh-TW" sz="2000" dirty="0"/>
              <a:t>=1, </a:t>
            </a:r>
            <a:r>
              <a:rPr lang="en-US" altLang="zh-TW" sz="2000" dirty="0" err="1"/>
              <a:t>colspan</a:t>
            </a:r>
            <a:r>
              <a:rPr lang="en-US" altLang="zh-TW" sz="2000" dirty="0"/>
              <a:t>=2)</a:t>
            </a:r>
          </a:p>
          <a:p>
            <a:r>
              <a:rPr lang="en-US" altLang="zh-TW" sz="2000" dirty="0"/>
              <a:t>ax2 = plt.subplot2grid((5, 2), (1, 0), </a:t>
            </a:r>
            <a:r>
              <a:rPr lang="en-US" altLang="zh-TW" sz="2000" dirty="0" err="1"/>
              <a:t>rowspan</a:t>
            </a:r>
            <a:r>
              <a:rPr lang="en-US" altLang="zh-TW" sz="2000" dirty="0"/>
              <a:t>=3, </a:t>
            </a:r>
            <a:r>
              <a:rPr lang="en-US" altLang="zh-TW" sz="2000" dirty="0" err="1"/>
              <a:t>colspan</a:t>
            </a:r>
            <a:r>
              <a:rPr lang="en-US" altLang="zh-TW" sz="2000" dirty="0"/>
              <a:t>=2)</a:t>
            </a:r>
          </a:p>
          <a:p>
            <a:r>
              <a:rPr lang="en-US" altLang="zh-TW" sz="2000" dirty="0"/>
              <a:t>ax3 = plt.subplot2grid((5, 2), (4, 0), </a:t>
            </a:r>
            <a:r>
              <a:rPr lang="en-US" altLang="zh-TW" sz="2000" dirty="0" err="1"/>
              <a:t>rowspan</a:t>
            </a:r>
            <a:r>
              <a:rPr lang="en-US" altLang="zh-TW" sz="2000" dirty="0"/>
              <a:t>=1, </a:t>
            </a:r>
            <a:r>
              <a:rPr lang="en-US" altLang="zh-TW" sz="2000" dirty="0" err="1"/>
              <a:t>colspan</a:t>
            </a:r>
            <a:r>
              <a:rPr lang="en-US" altLang="zh-TW" sz="2000" dirty="0"/>
              <a:t>=1)</a:t>
            </a:r>
          </a:p>
          <a:p>
            <a:r>
              <a:rPr lang="en-US" altLang="zh-TW" sz="2000" dirty="0"/>
              <a:t>ax4 = plt.subplot2grid((5, 2), (4, 1), </a:t>
            </a:r>
            <a:r>
              <a:rPr lang="en-US" altLang="zh-TW" sz="2000" dirty="0" err="1"/>
              <a:t>rowspan</a:t>
            </a:r>
            <a:r>
              <a:rPr lang="en-US" altLang="zh-TW" sz="2000" dirty="0"/>
              <a:t>=1, </a:t>
            </a:r>
            <a:r>
              <a:rPr lang="en-US" altLang="zh-TW" sz="2000" dirty="0" err="1"/>
              <a:t>colspan</a:t>
            </a:r>
            <a:r>
              <a:rPr lang="en-US" altLang="zh-TW" sz="2000" dirty="0"/>
              <a:t>=1)</a:t>
            </a:r>
          </a:p>
          <a:p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C13ED6-A0E9-47C2-881E-9DB73027347D}"/>
              </a:ext>
            </a:extLst>
          </p:cNvPr>
          <p:cNvSpPr txBox="1"/>
          <p:nvPr/>
        </p:nvSpPr>
        <p:spPr>
          <a:xfrm>
            <a:off x="5515355" y="151075"/>
            <a:ext cx="23564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x, y = </a:t>
            </a:r>
            <a:r>
              <a:rPr lang="en-US" altLang="zh-TW" sz="2000" dirty="0" err="1"/>
              <a:t>random_plots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ax1.plot(x, y)</a:t>
            </a:r>
          </a:p>
          <a:p>
            <a:br>
              <a:rPr lang="en-US" altLang="zh-TW" sz="2000" dirty="0"/>
            </a:br>
            <a:r>
              <a:rPr lang="en-US" altLang="zh-TW" sz="2000" dirty="0"/>
              <a:t>x, y = </a:t>
            </a:r>
            <a:r>
              <a:rPr lang="en-US" altLang="zh-TW" sz="2000" dirty="0" err="1"/>
              <a:t>random_plots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ax2.plot(x, y)</a:t>
            </a:r>
          </a:p>
          <a:p>
            <a:br>
              <a:rPr lang="en-US" altLang="zh-TW" sz="2000" dirty="0"/>
            </a:br>
            <a:r>
              <a:rPr lang="en-US" altLang="zh-TW" sz="2000" dirty="0"/>
              <a:t>x, y = </a:t>
            </a:r>
            <a:r>
              <a:rPr lang="en-US" altLang="zh-TW" sz="2000" dirty="0" err="1"/>
              <a:t>random_plots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ax3.plot(x, y)</a:t>
            </a:r>
          </a:p>
          <a:p>
            <a:br>
              <a:rPr lang="en-US" altLang="zh-TW" sz="2000" dirty="0"/>
            </a:br>
            <a:r>
              <a:rPr lang="en-US" altLang="zh-TW" sz="2000" dirty="0"/>
              <a:t>x, y = </a:t>
            </a:r>
            <a:r>
              <a:rPr lang="en-US" altLang="zh-TW" sz="2000" dirty="0" err="1"/>
              <a:t>random_plots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ax4.plot(x, y)</a:t>
            </a:r>
          </a:p>
          <a:p>
            <a:br>
              <a:rPr lang="en-US" altLang="zh-TW" sz="2000" dirty="0"/>
            </a:br>
            <a:r>
              <a:rPr lang="en-US" altLang="zh-TW" sz="2000" dirty="0" err="1"/>
              <a:t>plt.tight_layout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 err="1"/>
              <a:t>plt.show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85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BC1857A-EF75-487D-A47B-C60AF0B0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39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8270D1-D42D-49FE-83EE-3166C3D2C5F9}"/>
              </a:ext>
            </a:extLst>
          </p:cNvPr>
          <p:cNvSpPr/>
          <p:nvPr/>
        </p:nvSpPr>
        <p:spPr>
          <a:xfrm>
            <a:off x="409492" y="553295"/>
            <a:ext cx="62855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 as 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/>
              <a:t>from mpl_toolkits.mplot3d import axes3d</a:t>
            </a:r>
          </a:p>
          <a:p>
            <a:br>
              <a:rPr lang="en-US" altLang="zh-TW" sz="2000" dirty="0"/>
            </a:br>
            <a:r>
              <a:rPr lang="en-US" altLang="zh-TW" sz="2000" dirty="0"/>
              <a:t>fig = </a:t>
            </a:r>
            <a:r>
              <a:rPr lang="en-US" altLang="zh-TW" sz="2000" dirty="0" err="1"/>
              <a:t>plt.figure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ax = </a:t>
            </a:r>
            <a:r>
              <a:rPr lang="en-US" altLang="zh-TW" sz="2000" dirty="0" err="1"/>
              <a:t>fig.add_subplot</a:t>
            </a:r>
            <a:r>
              <a:rPr lang="en-US" altLang="zh-TW" sz="2000" dirty="0"/>
              <a:t>(111, projection = '3d')</a:t>
            </a:r>
          </a:p>
          <a:p>
            <a:br>
              <a:rPr lang="en-US" altLang="zh-TW" sz="2000" dirty="0"/>
            </a:br>
            <a:r>
              <a:rPr lang="en-US" altLang="zh-TW" sz="2000" dirty="0"/>
              <a:t>x1 = [1, 2, 3, 4, 5, 6, 7, 8, 9, 10]</a:t>
            </a:r>
          </a:p>
          <a:p>
            <a:r>
              <a:rPr lang="en-US" altLang="zh-TW" sz="2000" dirty="0"/>
              <a:t>y1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size=10)</a:t>
            </a:r>
          </a:p>
          <a:p>
            <a:r>
              <a:rPr lang="en-US" altLang="zh-TW" sz="2000" dirty="0"/>
              <a:t>z1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size=10)</a:t>
            </a:r>
          </a:p>
          <a:p>
            <a:br>
              <a:rPr lang="en-US" altLang="zh-TW" sz="2000" dirty="0"/>
            </a:br>
            <a:r>
              <a:rPr lang="en-US" altLang="zh-TW" sz="2000" dirty="0"/>
              <a:t>x2 = [-1, -2, -3, -4, -5, -6, -7, -8, -9, -10]</a:t>
            </a:r>
          </a:p>
          <a:p>
            <a:r>
              <a:rPr lang="en-US" altLang="zh-TW" sz="2000" dirty="0"/>
              <a:t>y2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(-10, 0, size=10)</a:t>
            </a:r>
          </a:p>
          <a:p>
            <a:r>
              <a:rPr lang="en-US" altLang="zh-TW" sz="2000" dirty="0"/>
              <a:t>z2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size=10)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ax.scatter</a:t>
            </a:r>
            <a:r>
              <a:rPr lang="en-US" altLang="zh-TW" sz="2000" dirty="0"/>
              <a:t>(x1, y1, z1, c='b', marker='o', label='blue')</a:t>
            </a:r>
          </a:p>
          <a:p>
            <a:r>
              <a:rPr lang="en-US" altLang="zh-TW" sz="2000" dirty="0" err="1"/>
              <a:t>ax.scatter</a:t>
            </a:r>
            <a:r>
              <a:rPr lang="en-US" altLang="zh-TW" sz="2000" dirty="0"/>
              <a:t>(x2, y2, z2, c='g', marker='D', label='green')</a:t>
            </a:r>
          </a:p>
          <a:p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15FFBF-5C70-46AF-AAAF-9DF6427AABBE}"/>
              </a:ext>
            </a:extLst>
          </p:cNvPr>
          <p:cNvSpPr txBox="1"/>
          <p:nvPr/>
        </p:nvSpPr>
        <p:spPr>
          <a:xfrm>
            <a:off x="5096786" y="553295"/>
            <a:ext cx="37928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ax.set_xlabel</a:t>
            </a:r>
            <a:r>
              <a:rPr lang="en-US" altLang="zh-TW" sz="2000" dirty="0"/>
              <a:t>('x axis')</a:t>
            </a:r>
          </a:p>
          <a:p>
            <a:r>
              <a:rPr lang="en-US" altLang="zh-TW" sz="2000" dirty="0" err="1"/>
              <a:t>ax.set_ylabel</a:t>
            </a:r>
            <a:r>
              <a:rPr lang="en-US" altLang="zh-TW" sz="2000" dirty="0"/>
              <a:t>('y axis')</a:t>
            </a:r>
          </a:p>
          <a:p>
            <a:r>
              <a:rPr lang="en-US" altLang="zh-TW" sz="2000" dirty="0" err="1"/>
              <a:t>ax.set_zlabel</a:t>
            </a:r>
            <a:r>
              <a:rPr lang="en-US" altLang="zh-TW" sz="2000" dirty="0"/>
              <a:t>('z axis')</a:t>
            </a:r>
          </a:p>
          <a:p>
            <a:r>
              <a:rPr lang="en-US" altLang="zh-TW" sz="2000" dirty="0" err="1"/>
              <a:t>plt.title</a:t>
            </a:r>
            <a:r>
              <a:rPr lang="en-US" altLang="zh-TW" sz="2000" dirty="0"/>
              <a:t>("3D Scatter Plot Example")</a:t>
            </a:r>
          </a:p>
          <a:p>
            <a:r>
              <a:rPr lang="en-US" altLang="zh-TW" sz="2000" dirty="0" err="1"/>
              <a:t>plt.legend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 err="1"/>
              <a:t>plt.tight_layout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 err="1"/>
              <a:t>plt.show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4252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5C74C6E-0FF7-408D-BDC5-0B9B96D6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71" y="1546675"/>
            <a:ext cx="5700754" cy="376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7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334CA30A-7685-482C-8E3F-04E2F0C5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3D7E0FE1-1D42-46A1-B1D4-47D49C10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33302A-2FE8-4136-9793-A39EED0F670E}"/>
              </a:ext>
            </a:extLst>
          </p:cNvPr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885B11-FE25-4084-AB07-0D983FD77017}"/>
              </a:ext>
            </a:extLst>
          </p:cNvPr>
          <p:cNvSpPr/>
          <p:nvPr/>
        </p:nvSpPr>
        <p:spPr>
          <a:xfrm>
            <a:off x="476250" y="2528888"/>
            <a:ext cx="6505575" cy="2122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  <a:endParaRPr kumimoji="0"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C0D3C4-F496-43C2-8B0A-796AC8344CCF}"/>
              </a:ext>
            </a:extLst>
          </p:cNvPr>
          <p:cNvSpPr/>
          <p:nvPr/>
        </p:nvSpPr>
        <p:spPr>
          <a:xfrm>
            <a:off x="496957" y="813871"/>
            <a:ext cx="73589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 as 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br>
              <a:rPr lang="en-US" altLang="zh-TW" sz="2000" dirty="0"/>
            </a:br>
            <a:r>
              <a:rPr lang="en-US" altLang="zh-TW" sz="2000" dirty="0"/>
              <a:t>fig = </a:t>
            </a:r>
            <a:r>
              <a:rPr lang="en-US" altLang="zh-TW" sz="2000" dirty="0" err="1"/>
              <a:t>plt.figure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ax = </a:t>
            </a:r>
            <a:r>
              <a:rPr lang="en-US" altLang="zh-TW" sz="2000" dirty="0" err="1"/>
              <a:t>fig.add_subplot</a:t>
            </a:r>
            <a:r>
              <a:rPr lang="en-US" altLang="zh-TW" sz="2000" dirty="0"/>
              <a:t>(111, projection = '3d')</a:t>
            </a:r>
          </a:p>
          <a:p>
            <a:br>
              <a:rPr lang="en-US" altLang="zh-TW" sz="2000" dirty="0"/>
            </a:br>
            <a:r>
              <a:rPr lang="en-US" altLang="zh-TW" sz="2000" dirty="0"/>
              <a:t>x = [1, 2, 3, 4, 5, 6, 7, 8, 9, 10]</a:t>
            </a:r>
          </a:p>
          <a:p>
            <a:r>
              <a:rPr lang="en-US" altLang="zh-TW" sz="2000" dirty="0"/>
              <a:t>y = </a:t>
            </a:r>
            <a:r>
              <a:rPr lang="en-US" altLang="zh-TW" sz="2000" dirty="0" err="1"/>
              <a:t>np.random.randint</a:t>
            </a:r>
            <a:r>
              <a:rPr lang="en-US" altLang="zh-TW" sz="2000" dirty="0"/>
              <a:t>(10, size=10)</a:t>
            </a:r>
          </a:p>
          <a:p>
            <a:r>
              <a:rPr lang="en-US" altLang="zh-TW" sz="2000" dirty="0"/>
              <a:t>z = </a:t>
            </a:r>
            <a:r>
              <a:rPr lang="en-US" altLang="zh-TW" sz="2000" dirty="0" err="1"/>
              <a:t>np.zeros</a:t>
            </a:r>
            <a:r>
              <a:rPr lang="en-US" altLang="zh-TW" sz="2000" dirty="0"/>
              <a:t>(10)</a:t>
            </a:r>
          </a:p>
          <a:p>
            <a:br>
              <a:rPr lang="en-US" altLang="zh-TW" sz="2000" dirty="0"/>
            </a:br>
            <a:r>
              <a:rPr lang="en-US" altLang="zh-TW" sz="2000" dirty="0"/>
              <a:t>dx = </a:t>
            </a:r>
            <a:r>
              <a:rPr lang="en-US" altLang="zh-TW" sz="2000" dirty="0" err="1"/>
              <a:t>np.ones</a:t>
            </a:r>
            <a:r>
              <a:rPr lang="en-US" altLang="zh-TW" sz="2000" dirty="0"/>
              <a:t>(10)</a:t>
            </a:r>
          </a:p>
          <a:p>
            <a:r>
              <a:rPr lang="en-US" altLang="zh-TW" sz="2000" dirty="0" err="1"/>
              <a:t>dy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np.ones</a:t>
            </a:r>
            <a:r>
              <a:rPr lang="en-US" altLang="zh-TW" sz="2000" dirty="0"/>
              <a:t>(10)</a:t>
            </a:r>
          </a:p>
          <a:p>
            <a:r>
              <a:rPr lang="en-US" altLang="zh-TW" sz="2000" dirty="0" err="1"/>
              <a:t>dz</a:t>
            </a:r>
            <a:r>
              <a:rPr lang="en-US" altLang="zh-TW" sz="2000" dirty="0"/>
              <a:t> = [1, 2, 3, 4, 5, 6, 7, 8, 9, 10]</a:t>
            </a:r>
          </a:p>
          <a:p>
            <a:br>
              <a:rPr lang="en-US" altLang="zh-TW" sz="2000" dirty="0"/>
            </a:br>
            <a:r>
              <a:rPr lang="en-US" altLang="zh-TW" sz="2000" dirty="0"/>
              <a:t>ax.bar3d(x, y, z, dx, </a:t>
            </a:r>
            <a:r>
              <a:rPr lang="en-US" altLang="zh-TW" sz="2000" dirty="0" err="1"/>
              <a:t>dy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dz</a:t>
            </a:r>
            <a:r>
              <a:rPr lang="en-US" altLang="zh-TW" sz="2000" dirty="0"/>
              <a:t>, color='g')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720DA18-6367-4CFD-92BF-00A0074A50B7}"/>
              </a:ext>
            </a:extLst>
          </p:cNvPr>
          <p:cNvSpPr txBox="1"/>
          <p:nvPr/>
        </p:nvSpPr>
        <p:spPr>
          <a:xfrm>
            <a:off x="5245112" y="813871"/>
            <a:ext cx="35712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ax.set_xlabel</a:t>
            </a:r>
            <a:r>
              <a:rPr lang="en-US" altLang="zh-TW" sz="2000" dirty="0"/>
              <a:t>('x axis')</a:t>
            </a:r>
          </a:p>
          <a:p>
            <a:r>
              <a:rPr lang="en-US" altLang="zh-TW" sz="2000" dirty="0" err="1"/>
              <a:t>ax.set_ylabel</a:t>
            </a:r>
            <a:r>
              <a:rPr lang="en-US" altLang="zh-TW" sz="2000" dirty="0"/>
              <a:t>('y axis')</a:t>
            </a:r>
          </a:p>
          <a:p>
            <a:r>
              <a:rPr lang="en-US" altLang="zh-TW" sz="2000" dirty="0" err="1"/>
              <a:t>ax.set_zlabel</a:t>
            </a:r>
            <a:r>
              <a:rPr lang="en-US" altLang="zh-TW" sz="2000" dirty="0"/>
              <a:t>('z axis')</a:t>
            </a:r>
          </a:p>
          <a:p>
            <a:r>
              <a:rPr lang="en-US" altLang="zh-TW" sz="2000" dirty="0" err="1"/>
              <a:t>plt.title</a:t>
            </a:r>
            <a:r>
              <a:rPr lang="en-US" altLang="zh-TW" sz="2000" dirty="0"/>
              <a:t>("3D Bar Chart Example")</a:t>
            </a:r>
          </a:p>
          <a:p>
            <a:r>
              <a:rPr lang="en-US" altLang="zh-TW" sz="2000" dirty="0" err="1"/>
              <a:t>plt.tight_layout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 err="1"/>
              <a:t>plt.show</a:t>
            </a:r>
            <a:r>
              <a:rPr lang="en-US" altLang="zh-TW" sz="2000" dirty="0"/>
              <a:t>()</a:t>
            </a:r>
          </a:p>
          <a:p>
            <a:endParaRPr lang="zh-TW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414170-FAE1-4DDE-934B-3FC98CD2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76" y="3429000"/>
            <a:ext cx="4509538" cy="29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14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370A3E-E034-45CC-AB38-4ADE8B08D0F9}"/>
              </a:ext>
            </a:extLst>
          </p:cNvPr>
          <p:cNvSpPr/>
          <p:nvPr/>
        </p:nvSpPr>
        <p:spPr>
          <a:xfrm>
            <a:off x="544663" y="327332"/>
            <a:ext cx="7756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 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 as </a:t>
            </a:r>
            <a:r>
              <a:rPr lang="en-US" altLang="zh-TW" sz="2400" dirty="0" err="1"/>
              <a:t>plt</a:t>
            </a:r>
            <a:endParaRPr lang="en-US" altLang="zh-TW" sz="2400" dirty="0"/>
          </a:p>
          <a:p>
            <a:br>
              <a:rPr lang="en-US" altLang="zh-TW" sz="2400" dirty="0"/>
            </a:br>
            <a:r>
              <a:rPr lang="en-US" altLang="zh-TW" sz="2400" dirty="0"/>
              <a:t>fig = </a:t>
            </a:r>
            <a:r>
              <a:rPr lang="en-US" altLang="zh-TW" sz="2400" dirty="0" err="1"/>
              <a:t>plt.figure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/>
              <a:t>ax = </a:t>
            </a:r>
            <a:r>
              <a:rPr lang="en-US" altLang="zh-TW" sz="2400" dirty="0" err="1"/>
              <a:t>fig.add_subplot</a:t>
            </a:r>
            <a:r>
              <a:rPr lang="en-US" altLang="zh-TW" sz="2400" dirty="0"/>
              <a:t>(111, projection = '3d')</a:t>
            </a:r>
          </a:p>
          <a:p>
            <a:br>
              <a:rPr lang="en-US" altLang="zh-TW" sz="2400" dirty="0"/>
            </a:br>
            <a:r>
              <a:rPr lang="en-US" altLang="zh-TW" sz="2400" dirty="0"/>
              <a:t>x, y, z = axes3d.get_test_data()</a:t>
            </a:r>
          </a:p>
          <a:p>
            <a:br>
              <a:rPr lang="en-US" altLang="zh-TW" sz="2400" dirty="0"/>
            </a:br>
            <a:r>
              <a:rPr lang="en-US" altLang="zh-TW" sz="2400" dirty="0" err="1"/>
              <a:t>ax.plot_wireframe</a:t>
            </a:r>
            <a:r>
              <a:rPr lang="en-US" altLang="zh-TW" sz="2400" dirty="0"/>
              <a:t>(x, y, z, </a:t>
            </a:r>
            <a:r>
              <a:rPr lang="en-US" altLang="zh-TW" sz="2400" dirty="0" err="1"/>
              <a:t>rstride</a:t>
            </a:r>
            <a:r>
              <a:rPr lang="en-US" altLang="zh-TW" sz="2400" dirty="0"/>
              <a:t> = 2, </a:t>
            </a:r>
            <a:r>
              <a:rPr lang="en-US" altLang="zh-TW" sz="2400" dirty="0" err="1"/>
              <a:t>cstride</a:t>
            </a:r>
            <a:r>
              <a:rPr lang="en-US" altLang="zh-TW" sz="2400" dirty="0"/>
              <a:t> = 2)</a:t>
            </a:r>
          </a:p>
          <a:p>
            <a:br>
              <a:rPr lang="en-US" altLang="zh-TW" sz="2400" dirty="0"/>
            </a:br>
            <a:r>
              <a:rPr lang="en-US" altLang="zh-TW" sz="2400" dirty="0" err="1"/>
              <a:t>plt.title</a:t>
            </a:r>
            <a:r>
              <a:rPr lang="en-US" altLang="zh-TW" sz="2400" dirty="0"/>
              <a:t>("Wireframe Plot Example")</a:t>
            </a:r>
          </a:p>
          <a:p>
            <a:r>
              <a:rPr lang="en-US" altLang="zh-TW" sz="2400" dirty="0" err="1"/>
              <a:t>plt.tight_layout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 err="1"/>
              <a:t>plt.show</a:t>
            </a:r>
            <a:r>
              <a:rPr lang="en-US" altLang="zh-TW" sz="2400" dirty="0"/>
              <a:t>()</a:t>
            </a:r>
            <a:endParaRPr lang="en-US" altLang="zh-TW" sz="2400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58002-4E20-40E8-A122-64C72F3E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16" y="3429000"/>
            <a:ext cx="4921526" cy="32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8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C472F8-116E-4D11-AF97-E94AEA93CFC9}"/>
              </a:ext>
            </a:extLst>
          </p:cNvPr>
          <p:cNvSpPr/>
          <p:nvPr/>
        </p:nvSpPr>
        <p:spPr>
          <a:xfrm>
            <a:off x="1701006" y="2828835"/>
            <a:ext cx="5741988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600" dirty="0">
                <a:latin typeface="+mn-lt"/>
                <a:ea typeface="+mn-ea"/>
              </a:rPr>
              <a:t>藉助於</a:t>
            </a:r>
            <a:r>
              <a:rPr kumimoji="0"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圖形化手段</a:t>
            </a:r>
            <a:r>
              <a:rPr kumimoji="0" lang="zh-TW" altLang="en-US" sz="3600" dirty="0">
                <a:latin typeface="+mn-lt"/>
                <a:ea typeface="+mn-ea"/>
              </a:rPr>
              <a:t>，</a:t>
            </a:r>
            <a:endParaRPr kumimoji="0" lang="en-US" altLang="zh-TW" sz="3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600" dirty="0">
                <a:latin typeface="+mn-lt"/>
                <a:ea typeface="+mn-ea"/>
              </a:rPr>
              <a:t>清晰有效地傳達與溝通訊息</a:t>
            </a:r>
            <a:endParaRPr kumimoji="0" lang="en-US" altLang="zh-TW" sz="3600" dirty="0">
              <a:latin typeface="+mn-lt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6AC4A7-B859-4E98-9524-D39C76F17B93}"/>
              </a:ext>
            </a:extLst>
          </p:cNvPr>
          <p:cNvSpPr/>
          <p:nvPr/>
        </p:nvSpPr>
        <p:spPr>
          <a:xfrm>
            <a:off x="127000" y="263525"/>
            <a:ext cx="2887663" cy="113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</a:p>
        </p:txBody>
      </p:sp>
      <p:sp>
        <p:nvSpPr>
          <p:cNvPr id="6148" name="矩形 3">
            <a:extLst>
              <a:ext uri="{FF2B5EF4-FFF2-40B4-BE49-F238E27FC236}">
                <a16:creationId xmlns:a16="http://schemas.microsoft.com/office/drawing/2014/main" id="{FB92E953-4068-4D2F-B889-1EB5F868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831" y="1509713"/>
            <a:ext cx="6548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800" dirty="0"/>
              <a:t>https://zh.wikipedia.org/wiki/</a:t>
            </a:r>
            <a:r>
              <a:rPr kumimoji="0" lang="zh-TW" altLang="zh-TW" sz="2800" dirty="0"/>
              <a:t>資料視覺化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48A6F-D9D0-4D76-9F05-8E03D39C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454150"/>
            <a:ext cx="7886700" cy="172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有許多套件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請挑選你熟悉的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….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深入學習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C5DC1-55CE-406E-A383-76586DE5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3233738"/>
            <a:ext cx="5335588" cy="30765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本課程使用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dirty="0" err="1"/>
              <a:t>Seaborn</a:t>
            </a:r>
            <a:endParaRPr lang="en-US" altLang="zh-TW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TW" dirty="0" err="1"/>
              <a:t>Ggplot</a:t>
            </a:r>
            <a:endParaRPr lang="en-US" altLang="zh-TW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TW" dirty="0" err="1"/>
              <a:t>Bokeh</a:t>
            </a:r>
            <a:endParaRPr lang="en-US" altLang="zh-TW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TW" dirty="0" err="1"/>
              <a:t>Pyga</a:t>
            </a:r>
            <a:endParaRPr lang="en-US" altLang="zh-TW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TW" dirty="0" err="1"/>
              <a:t>Plotly</a:t>
            </a:r>
            <a:endParaRPr lang="zh-TW" altLang="en-US" dirty="0"/>
          </a:p>
        </p:txBody>
      </p:sp>
      <p:pic>
        <p:nvPicPr>
          <p:cNvPr id="7172" name="圖片 3">
            <a:extLst>
              <a:ext uri="{FF2B5EF4-FFF2-40B4-BE49-F238E27FC236}">
                <a16:creationId xmlns:a16="http://schemas.microsoft.com/office/drawing/2014/main" id="{55514963-1218-4582-B862-AF43B012A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3292475"/>
            <a:ext cx="4148138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矩形 4">
            <a:extLst>
              <a:ext uri="{FF2B5EF4-FFF2-40B4-BE49-F238E27FC236}">
                <a16:creationId xmlns:a16="http://schemas.microsoft.com/office/drawing/2014/main" id="{73F3CB16-BF6A-46AE-B8BE-7A62E5A7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263525"/>
            <a:ext cx="5741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3600"/>
              <a:t>藉助於圖形化手段，</a:t>
            </a:r>
            <a:endParaRPr kumimoji="0" lang="en-US" altLang="zh-TW" sz="3600"/>
          </a:p>
          <a:p>
            <a:r>
              <a:rPr kumimoji="0" lang="zh-TW" altLang="en-US" sz="3600"/>
              <a:t>清晰有效地傳達與溝通訊息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BF9DCE-C2D0-4846-BE64-FFE714A7A71E}"/>
              </a:ext>
            </a:extLst>
          </p:cNvPr>
          <p:cNvSpPr/>
          <p:nvPr/>
        </p:nvSpPr>
        <p:spPr>
          <a:xfrm>
            <a:off x="127000" y="263525"/>
            <a:ext cx="2887663" cy="113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 Visualization</a:t>
            </a:r>
            <a:br>
              <a:rPr kumimoji="0"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</a:br>
            <a:r>
              <a:rPr kumimoji="0"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資料視覺化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22A8B6-01E6-4ABC-AAA9-B84A482F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04975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FA4A922-22C7-40F2-B1B4-79C7F7F24269}"/>
              </a:ext>
            </a:extLst>
          </p:cNvPr>
          <p:cNvSpPr txBox="1">
            <a:spLocks/>
          </p:cNvSpPr>
          <p:nvPr/>
        </p:nvSpPr>
        <p:spPr>
          <a:xfrm>
            <a:off x="333375" y="699875"/>
            <a:ext cx="7886700" cy="673100"/>
          </a:xfrm>
          <a:prstGeom prst="rect">
            <a:avLst/>
          </a:prstGeom>
        </p:spPr>
        <p:txBody>
          <a:bodyPr rtlCol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61EA2E08-70E1-47ED-9EB6-0139EDF03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257300"/>
            <a:ext cx="604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dirty="0"/>
              <a:t>https://colab.research.google.com/notebooks/charts.ipynb</a:t>
            </a:r>
            <a:endParaRPr kumimoji="0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6BDCBF-A4DB-4AD1-918A-14E261AFE52F}"/>
              </a:ext>
            </a:extLst>
          </p:cNvPr>
          <p:cNvSpPr/>
          <p:nvPr/>
        </p:nvSpPr>
        <p:spPr>
          <a:xfrm>
            <a:off x="333375" y="288925"/>
            <a:ext cx="46672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Google </a:t>
            </a:r>
            <a:r>
              <a:rPr kumimoji="0"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Colab</a:t>
            </a:r>
            <a:r>
              <a:rPr kumimoji="0"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有許多範利可以提供你自我學習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5AB0F6A-BE55-4977-AF69-9C3EC241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4424362"/>
            <a:ext cx="3324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B80CC2-5CAB-4CE1-9C2E-68855AC5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04" y="1704975"/>
            <a:ext cx="3503478" cy="24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8DE987-BA41-4D14-9449-DCCC528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76" y="4328059"/>
            <a:ext cx="3605106" cy="23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7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內容版面配置區 4">
            <a:extLst>
              <a:ext uri="{FF2B5EF4-FFF2-40B4-BE49-F238E27FC236}">
                <a16:creationId xmlns:a16="http://schemas.microsoft.com/office/drawing/2014/main" id="{5318CD92-9700-4FE7-8851-14D80F8DBB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2450" y="3552825"/>
            <a:ext cx="2330450" cy="3141663"/>
          </a:xfrm>
        </p:spPr>
      </p:pic>
      <p:pic>
        <p:nvPicPr>
          <p:cNvPr id="9219" name="內容版面配置區 6">
            <a:extLst>
              <a:ext uri="{FF2B5EF4-FFF2-40B4-BE49-F238E27FC236}">
                <a16:creationId xmlns:a16="http://schemas.microsoft.com/office/drawing/2014/main" id="{FA9E2BAA-A80D-4A3E-827E-5B5B63BE7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3088" y="254000"/>
            <a:ext cx="2546350" cy="3143250"/>
          </a:xfrm>
        </p:spPr>
      </p:pic>
      <p:pic>
        <p:nvPicPr>
          <p:cNvPr id="9220" name="圖片 5">
            <a:extLst>
              <a:ext uri="{FF2B5EF4-FFF2-40B4-BE49-F238E27FC236}">
                <a16:creationId xmlns:a16="http://schemas.microsoft.com/office/drawing/2014/main" id="{4CDE3999-4DC5-42EF-9623-759C9E5FF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254000"/>
            <a:ext cx="24812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圖片 7">
            <a:extLst>
              <a:ext uri="{FF2B5EF4-FFF2-40B4-BE49-F238E27FC236}">
                <a16:creationId xmlns:a16="http://schemas.microsoft.com/office/drawing/2014/main" id="{719AEC82-014B-4494-B41A-CF600E157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54000"/>
            <a:ext cx="2511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0DD3E-BD17-43B2-88BF-4DA95868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/>
              <a:t>學習的最好參考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https://matplotlib.org/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77173C-4323-4354-B7AE-5876FEA1EE12}"/>
              </a:ext>
            </a:extLst>
          </p:cNvPr>
          <p:cNvSpPr/>
          <p:nvPr/>
        </p:nvSpPr>
        <p:spPr>
          <a:xfrm>
            <a:off x="822325" y="1673225"/>
            <a:ext cx="6951663" cy="4619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latin typeface="+mn-lt"/>
                <a:ea typeface="+mn-ea"/>
              </a:rPr>
              <a:t>User‘s Guide</a:t>
            </a:r>
            <a:r>
              <a:rPr kumimoji="0" lang="zh-TW" altLang="en-US" sz="2400" dirty="0">
                <a:latin typeface="+mn-lt"/>
                <a:ea typeface="+mn-ea"/>
              </a:rPr>
              <a:t>   </a:t>
            </a:r>
            <a:r>
              <a:rPr kumimoji="0" lang="en-US" altLang="zh-TW" sz="2400" dirty="0">
                <a:latin typeface="+mn-lt"/>
                <a:ea typeface="+mn-ea"/>
              </a:rPr>
              <a:t>https://matplotlib.org/users/index.html</a:t>
            </a:r>
            <a:endParaRPr kumimoji="0" lang="zh-TW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3318</Words>
  <Application>Microsoft Office PowerPoint</Application>
  <PresentationFormat>如螢幕大小 (4:3)</PresentationFormat>
  <Paragraphs>300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ＭＳ Ｐゴシック</vt:lpstr>
      <vt:lpstr>Open Sans</vt:lpstr>
      <vt:lpstr>新細明體</vt:lpstr>
      <vt:lpstr>標楷體</vt:lpstr>
      <vt:lpstr>Arial</vt:lpstr>
      <vt:lpstr>Calibri</vt:lpstr>
      <vt:lpstr>Calibri Light</vt:lpstr>
      <vt:lpstr>Office 佈景主題</vt:lpstr>
      <vt:lpstr>人工智慧與資訊安全</vt:lpstr>
      <vt:lpstr>Agenda</vt:lpstr>
      <vt:lpstr>PowerPoint 簡報</vt:lpstr>
      <vt:lpstr>PowerPoint 簡報</vt:lpstr>
      <vt:lpstr>PowerPoint 簡報</vt:lpstr>
      <vt:lpstr>Data Visualization 資料視覺化の有許多套件 請挑選你熟悉的….深入學習</vt:lpstr>
      <vt:lpstr>PowerPoint 簡報</vt:lpstr>
      <vt:lpstr>PowerPoint 簡報</vt:lpstr>
      <vt:lpstr>學習的最好參考: https://matplotlib.org/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Jayu0</dc:creator>
  <cp:lastModifiedBy>Jayu0</cp:lastModifiedBy>
  <cp:revision>53</cp:revision>
  <dcterms:created xsi:type="dcterms:W3CDTF">2020-11-02T03:03:24Z</dcterms:created>
  <dcterms:modified xsi:type="dcterms:W3CDTF">2020-11-03T16:08:05Z</dcterms:modified>
</cp:coreProperties>
</file>