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D2838-43D5-2840-8077-7B646AEE2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5D94CC-F10C-724A-A550-30582ABFD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BE0117-098A-7544-BEFA-AECA31B36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DCD6-F7DC-F749-8388-37D90400F34A}" type="datetimeFigureOut">
              <a:rPr kumimoji="1" lang="ko-KR" altLang="en-US" smtClean="0"/>
              <a:t>2018. 7. 23.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11B04E-55EC-D846-B94D-FA012EB4B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C7CCF-0B89-B54F-8A22-3C4202AFE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9921D-5A62-A242-97B6-ECA8BF894F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1176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958C2-720C-C94B-9992-A36DF379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9E687E-3524-DB43-A621-6A9CE0E86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147FD3-275E-EE46-A580-426B802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DCD6-F7DC-F749-8388-37D90400F34A}" type="datetimeFigureOut">
              <a:rPr kumimoji="1" lang="ko-KR" altLang="en-US" smtClean="0"/>
              <a:t>2018. 7. 23.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8B64F0-57D3-7449-9B07-0C517ED14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2964F1-1BD5-7944-8AAB-7B6FAC9D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9921D-5A62-A242-97B6-ECA8BF894F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231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17BE80-AAEF-114C-A89A-CF037829E4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D5AA11-932F-8640-8EAA-2DC6279E2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A29DB-7CF4-E94A-8657-759E1AF11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DCD6-F7DC-F749-8388-37D90400F34A}" type="datetimeFigureOut">
              <a:rPr kumimoji="1" lang="ko-KR" altLang="en-US" smtClean="0"/>
              <a:t>2018. 7. 23.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3CDD5-1EB6-BA41-B438-8E1AB6B2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4E46A0-8DA8-B24F-84EC-D6FEBAFC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9921D-5A62-A242-97B6-ECA8BF894F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035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D1D20-7BCF-D84B-8646-FCB95BACD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E99E2F-9498-6E46-9F79-D0527FC6C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969B2C-5B00-9D4C-A73D-A357F9069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DCD6-F7DC-F749-8388-37D90400F34A}" type="datetimeFigureOut">
              <a:rPr kumimoji="1" lang="ko-KR" altLang="en-US" smtClean="0"/>
              <a:t>2018. 7. 23.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234394-8DB7-D744-87C6-82628CA21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80458D-613A-7A41-90AB-F4DDD8AA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9921D-5A62-A242-97B6-ECA8BF894F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162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C6467-EAB3-3F40-A7E0-F1F63ED5D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2DF201-0EFC-FC47-9BB0-462231C37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1C7C1A-682E-5F41-967E-32F4B5C0B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DCD6-F7DC-F749-8388-37D90400F34A}" type="datetimeFigureOut">
              <a:rPr kumimoji="1" lang="ko-KR" altLang="en-US" smtClean="0"/>
              <a:t>2018. 7. 23.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62A0E-AD06-5247-AA3C-8594F65D2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DC3C2F-18E8-0E41-93D6-FF78E4F7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9921D-5A62-A242-97B6-ECA8BF894F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7436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01E0C-68DD-644F-8E00-96D27F11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3651B0-1E01-FE41-A63E-A6C1F4FBC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A0ACC0-DE25-2041-A276-C67788952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2BDB9F-6083-8F41-87C1-D7B927AFA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DCD6-F7DC-F749-8388-37D90400F34A}" type="datetimeFigureOut">
              <a:rPr kumimoji="1" lang="ko-KR" altLang="en-US" smtClean="0"/>
              <a:t>2018. 7. 23.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4F624B-D259-964F-A19B-EEB3D3068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6DA8B0-A166-7A4A-8F21-BC0F4F83C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9921D-5A62-A242-97B6-ECA8BF894F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0504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776C7-1728-474C-A4BA-14D714C04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03AC62-032E-9E43-938E-E6233B779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89DC27-6ECB-A749-946A-90E7BC6F2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BDE141-5FCE-8C48-B678-2162C7311C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740558-B642-D94B-84EC-A21F01B5B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F1BEFD-5EEE-5F4C-9932-6214400CE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DCD6-F7DC-F749-8388-37D90400F34A}" type="datetimeFigureOut">
              <a:rPr kumimoji="1" lang="ko-KR" altLang="en-US" smtClean="0"/>
              <a:t>2018. 7. 23.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973EDB-812E-7D49-AC6E-CE8A8D1E4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A70624-8988-A742-87CF-3A604DDD9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9921D-5A62-A242-97B6-ECA8BF894F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22794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4D7DF-B0C3-CD42-A867-D3C36B175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74E05B-B024-CC4A-A66A-256E88DAB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DCD6-F7DC-F749-8388-37D90400F34A}" type="datetimeFigureOut">
              <a:rPr kumimoji="1" lang="ko-KR" altLang="en-US" smtClean="0"/>
              <a:t>2018. 7. 23.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240C56-0F8D-BE4A-8D20-C7A7B5363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C35E39-D706-E74A-989E-7E9165BEF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9921D-5A62-A242-97B6-ECA8BF894F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4678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5DB950-06D5-DA4A-A130-25948B97F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DCD6-F7DC-F749-8388-37D90400F34A}" type="datetimeFigureOut">
              <a:rPr kumimoji="1" lang="ko-KR" altLang="en-US" smtClean="0"/>
              <a:t>2018. 7. 23.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B58FBF-DE58-8040-AC03-D1343BAC1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DCB970-EC69-4C4C-BBC5-0A841276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9921D-5A62-A242-97B6-ECA8BF894F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183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0434E-C6B8-2647-AD56-6216EADEE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B05D31-7658-814C-9733-E33375710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551A49-8713-7443-9A62-65F706FDA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418441-F092-7E4E-83E3-008B6BC81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DCD6-F7DC-F749-8388-37D90400F34A}" type="datetimeFigureOut">
              <a:rPr kumimoji="1" lang="ko-KR" altLang="en-US" smtClean="0"/>
              <a:t>2018. 7. 23.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B64C31-6E6B-E64F-B992-C8E880272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0E459F-1750-694A-BCC3-49B0E4A9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9921D-5A62-A242-97B6-ECA8BF894F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580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F3571-D1B3-0244-8B73-A3701BD30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917F9E-2AA2-D642-AD98-2955F34DF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19BCFF-ABFB-C940-97EC-F78F91E2A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6D210A-75D5-564A-9804-E2568859D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DCD6-F7DC-F749-8388-37D90400F34A}" type="datetimeFigureOut">
              <a:rPr kumimoji="1" lang="ko-KR" altLang="en-US" smtClean="0"/>
              <a:t>2018. 7. 23.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5E616D-E470-C742-BC0E-BD632F302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863951-3E8C-9E4E-9FC5-7FCA21CA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9921D-5A62-A242-97B6-ECA8BF894F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5427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6FEE21-ACC3-6F43-A5C1-0B10ABD31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3F9D0F-A0A3-A04E-BE92-E37798660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B45C7-4190-F641-9224-3D75D3D51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FDCD6-F7DC-F749-8388-37D90400F34A}" type="datetimeFigureOut">
              <a:rPr kumimoji="1" lang="ko-KR" altLang="en-US" smtClean="0"/>
              <a:t>2018. 7. 23.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E18C59-4325-9E4B-A7D7-363C5928F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CC4BA-2E19-AB4C-A706-4F5F8191E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9921D-5A62-A242-97B6-ECA8BF894F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331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guswjd8088/22124026079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CE917-D1EB-2942-8404-A32AE07BD1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/>
              <a:t>환경오염과 </a:t>
            </a:r>
            <a:br>
              <a:rPr kumimoji="1" lang="en-US" altLang="ko-KR" dirty="0"/>
            </a:br>
            <a:r>
              <a:rPr kumimoji="1" lang="ko-KR" altLang="en-US" dirty="0"/>
              <a:t>관련된 상품과  마케팅전략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884DCA-8F55-FF47-9DE8-D3321A5FA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9643" y="4456280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kumimoji="1" lang="en-US" altLang="ko-KR" dirty="0"/>
              <a:t>(</a:t>
            </a:r>
            <a:r>
              <a:rPr kumimoji="1" lang="ko-KR" altLang="en-US" dirty="0"/>
              <a:t>부서 이름</a:t>
            </a:r>
            <a:r>
              <a:rPr kumimoji="1" lang="en-US" altLang="ko-KR" dirty="0"/>
              <a:t>)x4</a:t>
            </a:r>
          </a:p>
          <a:p>
            <a:pPr algn="r"/>
            <a:endParaRPr kumimoji="1" lang="en-US" altLang="ko-KR" dirty="0"/>
          </a:p>
          <a:p>
            <a:pPr algn="r"/>
            <a:r>
              <a:rPr kumimoji="1" lang="ko-KR" altLang="en-US" dirty="0"/>
              <a:t>목차도 가제 이므로 </a:t>
            </a:r>
            <a:r>
              <a:rPr kumimoji="1" lang="ko-KR" altLang="en-US" dirty="0" err="1"/>
              <a:t>변경해야할</a:t>
            </a:r>
            <a:r>
              <a:rPr kumimoji="1" lang="ko-KR" altLang="en-US" dirty="0"/>
              <a:t> 사안  </a:t>
            </a:r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404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A0E76-AF24-2043-BCF5-85FAFE242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68" y="365125"/>
            <a:ext cx="11851106" cy="1325563"/>
          </a:xfrm>
        </p:spPr>
        <p:txBody>
          <a:bodyPr/>
          <a:lstStyle/>
          <a:p>
            <a:r>
              <a:rPr kumimoji="1" lang="ko-KR" altLang="en-US" dirty="0"/>
              <a:t>환경오염과 보험의 필요성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발병 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EE5E3E-44EF-7041-957D-D9A18B217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미세먼지로 인해 유발되는 호흡기 질환 설명 </a:t>
            </a:r>
            <a:r>
              <a:rPr lang="en-US" altLang="ko-KR" dirty="0"/>
              <a:t>&amp; </a:t>
            </a:r>
            <a:r>
              <a:rPr lang="ko-KR" altLang="en-US" dirty="0"/>
              <a:t>이외 질환도 유발함을 설명</a:t>
            </a:r>
            <a:endParaRPr lang="ko-KR" altLang="en-US" b="0" dirty="0">
              <a:effectLst/>
            </a:endParaRPr>
          </a:p>
          <a:p>
            <a:r>
              <a:rPr lang="ko-KR" altLang="en-US" dirty="0"/>
              <a:t>→ 미세먼지가 일반적으로 유발하는 질환은 호흡계 질환으로만 알려져 있지만 뇌졸중 및 심장질환에도 심각한 영향</a:t>
            </a:r>
            <a:endParaRPr lang="ko-KR" altLang="en-US" b="0" dirty="0">
              <a:effectLst/>
            </a:endParaRPr>
          </a:p>
          <a:p>
            <a:r>
              <a:rPr lang="ko-KR" altLang="en-US" dirty="0"/>
              <a:t>대한뇌졸중학회에 따르면 세계보건기구</a:t>
            </a:r>
            <a:r>
              <a:rPr lang="en-US" altLang="ko-KR" dirty="0"/>
              <a:t>(WHO) </a:t>
            </a:r>
            <a:r>
              <a:rPr lang="ko-KR" altLang="en-US" dirty="0"/>
              <a:t>조사 결과에서 미세먼지로 인한 질환 별 사망자 수는 뇌졸중과 </a:t>
            </a:r>
            <a:r>
              <a:rPr lang="ko-KR" altLang="en-US" dirty="0" err="1"/>
              <a:t>허혈성</a:t>
            </a:r>
            <a:r>
              <a:rPr lang="ko-KR" altLang="en-US" dirty="0"/>
              <a:t> 심장질환으로 인한 경우가 각각 </a:t>
            </a:r>
            <a:r>
              <a:rPr lang="en-US" altLang="ko-KR" dirty="0"/>
              <a:t>40%</a:t>
            </a:r>
            <a:r>
              <a:rPr lang="ko-KR" altLang="en-US" dirty="0"/>
              <a:t>로 전체 사망자 중 </a:t>
            </a:r>
            <a:r>
              <a:rPr lang="en-US" altLang="ko-KR" dirty="0"/>
              <a:t>80%</a:t>
            </a:r>
            <a:r>
              <a:rPr lang="ko-KR" altLang="en-US" dirty="0" err="1"/>
              <a:t>를</a:t>
            </a:r>
            <a:r>
              <a:rPr lang="ko-KR" altLang="en-US" dirty="0"/>
              <a:t> 차지한다</a:t>
            </a:r>
            <a:r>
              <a:rPr lang="en-US" altLang="ko-KR" dirty="0"/>
              <a:t>. </a:t>
            </a:r>
            <a:r>
              <a:rPr lang="ko-KR" altLang="en-US" dirty="0"/>
              <a:t>이는 폐암과 호흡기 질환으로 인한 </a:t>
            </a:r>
            <a:r>
              <a:rPr lang="en-US" altLang="ko-KR" dirty="0"/>
              <a:t>20% </a:t>
            </a:r>
            <a:r>
              <a:rPr lang="ko-KR" altLang="en-US" dirty="0"/>
              <a:t>보다 크게 높은 비율이다</a:t>
            </a:r>
            <a:r>
              <a:rPr lang="en-US" altLang="ko-KR" dirty="0"/>
              <a:t>. </a:t>
            </a:r>
            <a:r>
              <a:rPr lang="ko-KR" altLang="en-US" dirty="0"/>
              <a:t>이렇듯 미세먼지로 인한 사망의 대부분은 </a:t>
            </a:r>
            <a:r>
              <a:rPr lang="ko-KR" altLang="en-US" dirty="0" err="1"/>
              <a:t>혈관성</a:t>
            </a:r>
            <a:r>
              <a:rPr lang="ko-KR" altLang="en-US" dirty="0"/>
              <a:t> 질환으로 인해 발생한다</a:t>
            </a:r>
            <a:r>
              <a:rPr lang="en-US" altLang="ko-KR" dirty="0"/>
              <a:t>.</a:t>
            </a:r>
            <a:endParaRPr lang="ko-KR" altLang="en-US" b="0" dirty="0">
              <a:effectLst/>
            </a:endParaRPr>
          </a:p>
          <a:p>
            <a:r>
              <a:rPr lang="en-US" altLang="ko-KR" dirty="0"/>
              <a:t>https://</a:t>
            </a:r>
            <a:r>
              <a:rPr lang="en-US" altLang="ko-KR" dirty="0" err="1"/>
              <a:t>news.naver.com</a:t>
            </a:r>
            <a:r>
              <a:rPr lang="en-US" altLang="ko-KR" dirty="0"/>
              <a:t>/main/</a:t>
            </a:r>
            <a:r>
              <a:rPr lang="en-US" altLang="ko-KR" dirty="0" err="1"/>
              <a:t>read.nhn?mode</a:t>
            </a:r>
            <a:r>
              <a:rPr lang="en-US" altLang="ko-KR" dirty="0"/>
              <a:t>=</a:t>
            </a:r>
            <a:r>
              <a:rPr lang="en-US" altLang="ko-KR" dirty="0" err="1"/>
              <a:t>LSD&amp;mid</a:t>
            </a:r>
            <a:r>
              <a:rPr lang="en-US" altLang="ko-KR" dirty="0"/>
              <a:t>=sec&amp;sid1=102&amp;oid=005&amp;aid=0001083793</a:t>
            </a:r>
            <a:endParaRPr lang="en-US" altLang="ko-KR" b="0" dirty="0">
              <a:effectLst/>
            </a:endParaRPr>
          </a:p>
          <a:p>
            <a:br>
              <a:rPr lang="en-US" altLang="ko-KR" dirty="0"/>
            </a:b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751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A0E76-AF24-2043-BCF5-85FAFE242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68" y="365125"/>
            <a:ext cx="11851106" cy="1325563"/>
          </a:xfrm>
        </p:spPr>
        <p:txBody>
          <a:bodyPr/>
          <a:lstStyle/>
          <a:p>
            <a:r>
              <a:rPr kumimoji="1" lang="ko-KR" altLang="en-US" dirty="0"/>
              <a:t>환경오염과 보험의 필요성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발병 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EE5E3E-44EF-7041-957D-D9A18B217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특히 어린이</a:t>
            </a:r>
            <a:r>
              <a:rPr lang="en-US" altLang="ko-KR" dirty="0"/>
              <a:t>, </a:t>
            </a:r>
            <a:r>
              <a:rPr lang="ko-KR" altLang="en-US" dirty="0"/>
              <a:t>청소년에게 뚜렷한 영향</a:t>
            </a:r>
            <a:endParaRPr lang="ko-KR" altLang="en-US" b="0" dirty="0">
              <a:effectLst/>
            </a:endParaRPr>
          </a:p>
          <a:p>
            <a:r>
              <a:rPr lang="ko-KR" altLang="en-US" dirty="0"/>
              <a:t>보험개발원이 최근 </a:t>
            </a:r>
            <a:r>
              <a:rPr lang="en-US" altLang="ko-KR" dirty="0"/>
              <a:t>10</a:t>
            </a:r>
            <a:r>
              <a:rPr lang="ko-KR" altLang="en-US" dirty="0"/>
              <a:t>년간 어린이</a:t>
            </a:r>
            <a:r>
              <a:rPr lang="en-US" altLang="ko-KR" dirty="0"/>
              <a:t>·</a:t>
            </a:r>
            <a:r>
              <a:rPr lang="ko-KR" altLang="en-US" dirty="0"/>
              <a:t>청소년의 보험사고 발생건수를 분석한 결과를 보면 호흡기관 질환의 입원 빈도가 증가</a:t>
            </a:r>
            <a:endParaRPr lang="ko-KR" altLang="en-US" b="0" dirty="0">
              <a:effectLst/>
            </a:endParaRPr>
          </a:p>
          <a:p>
            <a:r>
              <a:rPr lang="en-US" altLang="ko-KR" dirty="0"/>
              <a:t>2006</a:t>
            </a:r>
            <a:r>
              <a:rPr lang="ko-KR" altLang="en-US" dirty="0"/>
              <a:t>년 상위 </a:t>
            </a:r>
            <a:r>
              <a:rPr lang="en-US" altLang="ko-KR" dirty="0"/>
              <a:t>10</a:t>
            </a:r>
            <a:r>
              <a:rPr lang="ko-KR" altLang="en-US" dirty="0"/>
              <a:t>대 주요 질환 중 호흡기관 질환은 기관지 질환</a:t>
            </a:r>
            <a:r>
              <a:rPr lang="en-US" altLang="ko-KR" dirty="0"/>
              <a:t>(7115</a:t>
            </a:r>
            <a:r>
              <a:rPr lang="ko-KR" altLang="en-US" dirty="0"/>
              <a:t>건</a:t>
            </a:r>
            <a:r>
              <a:rPr lang="en-US" altLang="ko-KR" dirty="0"/>
              <a:t>), </a:t>
            </a:r>
            <a:r>
              <a:rPr lang="ko-KR" altLang="en-US" dirty="0"/>
              <a:t>인플루엔자</a:t>
            </a:r>
            <a:r>
              <a:rPr lang="en-US" altLang="ko-KR" dirty="0"/>
              <a:t>·</a:t>
            </a:r>
            <a:r>
              <a:rPr lang="ko-KR" altLang="en-US" dirty="0"/>
              <a:t>폐렴</a:t>
            </a:r>
            <a:r>
              <a:rPr lang="en-US" altLang="ko-KR" dirty="0"/>
              <a:t>(5195</a:t>
            </a:r>
            <a:r>
              <a:rPr lang="ko-KR" altLang="en-US" dirty="0"/>
              <a:t>건</a:t>
            </a:r>
            <a:r>
              <a:rPr lang="en-US" altLang="ko-KR" dirty="0"/>
              <a:t>), </a:t>
            </a:r>
            <a:r>
              <a:rPr lang="ko-KR" altLang="en-US" dirty="0"/>
              <a:t>비염 등 </a:t>
            </a:r>
            <a:r>
              <a:rPr lang="ko-KR" altLang="en-US" dirty="0" err="1"/>
              <a:t>기타질환</a:t>
            </a:r>
            <a:r>
              <a:rPr lang="en-US" altLang="ko-KR" dirty="0"/>
              <a:t>(5187</a:t>
            </a:r>
            <a:r>
              <a:rPr lang="ko-KR" altLang="en-US" dirty="0"/>
              <a:t>건</a:t>
            </a:r>
            <a:r>
              <a:rPr lang="en-US" altLang="ko-KR" dirty="0"/>
              <a:t>) 3</a:t>
            </a:r>
            <a:r>
              <a:rPr lang="ko-KR" altLang="en-US" dirty="0" err="1"/>
              <a:t>개뿐이었다</a:t>
            </a:r>
            <a:r>
              <a:rPr lang="en-US" altLang="ko-KR" dirty="0"/>
              <a:t>. 2015</a:t>
            </a:r>
            <a:r>
              <a:rPr lang="ko-KR" altLang="en-US" dirty="0"/>
              <a:t>년에는 여기에 인두</a:t>
            </a:r>
            <a:r>
              <a:rPr lang="en-US" altLang="ko-KR" dirty="0"/>
              <a:t>·</a:t>
            </a:r>
            <a:r>
              <a:rPr lang="ko-KR" altLang="en-US" dirty="0"/>
              <a:t>후두</a:t>
            </a:r>
            <a:r>
              <a:rPr lang="en-US" altLang="ko-KR" dirty="0"/>
              <a:t>·</a:t>
            </a:r>
            <a:r>
              <a:rPr lang="ko-KR" altLang="en-US" dirty="0"/>
              <a:t>편도 질환</a:t>
            </a:r>
            <a:r>
              <a:rPr lang="en-US" altLang="ko-KR" dirty="0"/>
              <a:t>(9809</a:t>
            </a:r>
            <a:r>
              <a:rPr lang="ko-KR" altLang="en-US" dirty="0"/>
              <a:t>건</a:t>
            </a:r>
            <a:r>
              <a:rPr lang="en-US" altLang="ko-KR" dirty="0"/>
              <a:t>)</a:t>
            </a:r>
            <a:r>
              <a:rPr lang="ko-KR" altLang="en-US" dirty="0"/>
              <a:t>이 추가됐다</a:t>
            </a:r>
            <a:endParaRPr lang="ko-KR" altLang="en-US" b="0" dirty="0">
              <a:effectLst/>
            </a:endParaRPr>
          </a:p>
          <a:p>
            <a:br>
              <a:rPr lang="ko-KR" altLang="en-US" dirty="0"/>
            </a:b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524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A0E76-AF24-2043-BCF5-85FAFE242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68" y="365125"/>
            <a:ext cx="11851106" cy="1325563"/>
          </a:xfrm>
        </p:spPr>
        <p:txBody>
          <a:bodyPr/>
          <a:lstStyle/>
          <a:p>
            <a:r>
              <a:rPr kumimoji="1" lang="ko-KR" altLang="en-US" dirty="0"/>
              <a:t>환경오염과 보험의 필요성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소비트랜드의 변화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EE5E3E-44EF-7041-957D-D9A18B217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미세먼지가 일상은 물론 한국사회의 소비 트렌드마저 바꾸고 있다</a:t>
            </a:r>
            <a:r>
              <a:rPr lang="en-US" altLang="ko-KR" dirty="0"/>
              <a:t>. </a:t>
            </a:r>
            <a:r>
              <a:rPr lang="ko-KR" altLang="en-US" dirty="0"/>
              <a:t>미세먼지는 의식주부터 자동차</a:t>
            </a:r>
            <a:r>
              <a:rPr lang="en-US" altLang="ko-KR" dirty="0"/>
              <a:t>·</a:t>
            </a:r>
            <a:r>
              <a:rPr lang="ko-KR" altLang="en-US" dirty="0"/>
              <a:t>레저</a:t>
            </a:r>
            <a:r>
              <a:rPr lang="en-US" altLang="ko-KR" dirty="0"/>
              <a:t>·</a:t>
            </a:r>
            <a:r>
              <a:rPr lang="ko-KR" altLang="en-US" dirty="0" err="1"/>
              <a:t>뷰티</a:t>
            </a:r>
            <a:r>
              <a:rPr lang="ko-KR" altLang="en-US" dirty="0"/>
              <a:t> 등 </a:t>
            </a:r>
            <a:r>
              <a:rPr lang="en-US" altLang="ko-KR" dirty="0"/>
              <a:t>6</a:t>
            </a:r>
            <a:r>
              <a:rPr lang="ko-KR" altLang="en-US" dirty="0"/>
              <a:t>개 </a:t>
            </a:r>
            <a:r>
              <a:rPr lang="ko-KR" altLang="en-US" dirty="0" err="1"/>
              <a:t>생활영역에</a:t>
            </a:r>
            <a:r>
              <a:rPr lang="ko-KR" altLang="en-US" dirty="0"/>
              <a:t> 영향을 줬다</a:t>
            </a:r>
            <a:r>
              <a:rPr lang="en-US" altLang="ko-KR" dirty="0"/>
              <a:t>. </a:t>
            </a:r>
            <a:r>
              <a:rPr lang="ko-KR" altLang="en-US" dirty="0" err="1"/>
              <a:t>이노션은</a:t>
            </a:r>
            <a:r>
              <a:rPr lang="ko-KR" altLang="en-US" dirty="0"/>
              <a:t> “</a:t>
            </a:r>
            <a:r>
              <a:rPr lang="en-US" altLang="ko-KR" dirty="0"/>
              <a:t>6</a:t>
            </a:r>
            <a:r>
              <a:rPr lang="ko-KR" altLang="en-US" dirty="0"/>
              <a:t>가지 영역에서 미세먼지를 피하고 줄이고 제거하려는 ‘마이너스 </a:t>
            </a:r>
            <a:r>
              <a:rPr lang="ko-KR" altLang="en-US" dirty="0" err="1"/>
              <a:t>라이프’와</a:t>
            </a:r>
            <a:r>
              <a:rPr lang="ko-KR" altLang="en-US" dirty="0"/>
              <a:t> 자신을 보호하고 방어하며 관리하는 ‘</a:t>
            </a:r>
            <a:r>
              <a:rPr lang="ko-KR" altLang="en-US" dirty="0" err="1"/>
              <a:t>케어링</a:t>
            </a:r>
            <a:r>
              <a:rPr lang="ko-KR" altLang="en-US" dirty="0"/>
              <a:t> 라이프’ 성향이 특징적으로 </a:t>
            </a:r>
            <a:r>
              <a:rPr lang="ko-KR" altLang="en-US" dirty="0" err="1"/>
              <a:t>나타난다”고</a:t>
            </a:r>
            <a:r>
              <a:rPr lang="ko-KR" altLang="en-US" dirty="0"/>
              <a:t> 설명했다</a:t>
            </a:r>
            <a:r>
              <a:rPr lang="en-US" altLang="ko-KR" dirty="0"/>
              <a:t>.</a:t>
            </a:r>
            <a:endParaRPr lang="ko-KR" altLang="en-US" b="0" dirty="0">
              <a:effectLst/>
            </a:endParaRPr>
          </a:p>
          <a:p>
            <a:r>
              <a:rPr lang="en-US" altLang="ko-KR" dirty="0"/>
              <a:t>http://</a:t>
            </a:r>
            <a:r>
              <a:rPr lang="en-US" altLang="ko-KR" dirty="0" err="1"/>
              <a:t>news.kmib.co.kr</a:t>
            </a:r>
            <a:r>
              <a:rPr lang="en-US" altLang="ko-KR" dirty="0"/>
              <a:t>/article/</a:t>
            </a:r>
            <a:r>
              <a:rPr lang="en-US" altLang="ko-KR" dirty="0" err="1"/>
              <a:t>view.asp?arcid</a:t>
            </a:r>
            <a:r>
              <a:rPr lang="en-US" altLang="ko-KR" dirty="0"/>
              <a:t>=0923973776&amp;code=11131100&amp;cp=</a:t>
            </a:r>
            <a:r>
              <a:rPr lang="en-US" altLang="ko-KR" dirty="0" err="1"/>
              <a:t>nv</a:t>
            </a:r>
            <a:endParaRPr lang="en-US" altLang="ko-KR" b="0" dirty="0">
              <a:effectLst/>
            </a:endParaRPr>
          </a:p>
          <a:p>
            <a:br>
              <a:rPr lang="en-US" altLang="ko-KR" dirty="0"/>
            </a:b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1060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A0E76-AF24-2043-BCF5-85FAFE242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68" y="365125"/>
            <a:ext cx="11851106" cy="1325563"/>
          </a:xfrm>
        </p:spPr>
        <p:txBody>
          <a:bodyPr/>
          <a:lstStyle/>
          <a:p>
            <a:r>
              <a:rPr kumimoji="1" lang="ko-KR" altLang="en-US" dirty="0"/>
              <a:t>환경오염과 보험의 필요성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보험업계의 변화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EE5E3E-44EF-7041-957D-D9A18B217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연일 ‘나쁨’ 미세먼지</a:t>
            </a:r>
            <a:r>
              <a:rPr lang="en-US" altLang="ko-KR" dirty="0"/>
              <a:t>, </a:t>
            </a:r>
            <a:r>
              <a:rPr lang="ko-KR" altLang="en-US" dirty="0"/>
              <a:t>보험업계 ‘</a:t>
            </a:r>
            <a:r>
              <a:rPr lang="ko-KR" altLang="en-US" dirty="0" err="1"/>
              <a:t>환경질환</a:t>
            </a:r>
            <a:r>
              <a:rPr lang="ko-KR" altLang="en-US" dirty="0"/>
              <a:t> 보장’ 등 대책마련 동참</a:t>
            </a:r>
            <a:endParaRPr lang="ko-KR" altLang="en-US" b="0" dirty="0">
              <a:effectLst/>
            </a:endParaRPr>
          </a:p>
          <a:p>
            <a:r>
              <a:rPr lang="ko-KR" altLang="en-US" dirty="0"/>
              <a:t>각 생</a:t>
            </a:r>
            <a:r>
              <a:rPr lang="en-US" altLang="ko-KR" dirty="0"/>
              <a:t>·</a:t>
            </a:r>
            <a:r>
              <a:rPr lang="ko-KR" altLang="en-US" dirty="0" err="1"/>
              <a:t>손보사들은</a:t>
            </a:r>
            <a:r>
              <a:rPr lang="ko-KR" altLang="en-US" dirty="0"/>
              <a:t> 최근 신규 또는 개정 출시되는 자사의 어린이보험 상품에 미세먼지로 인한 </a:t>
            </a:r>
            <a:r>
              <a:rPr lang="ko-KR" altLang="en-US" dirty="0" err="1"/>
              <a:t>환경질환</a:t>
            </a:r>
            <a:r>
              <a:rPr lang="ko-KR" altLang="en-US" dirty="0"/>
              <a:t> 특약을 탑재하고 있다</a:t>
            </a:r>
            <a:r>
              <a:rPr lang="en-US" altLang="ko-KR" dirty="0"/>
              <a:t>.</a:t>
            </a:r>
            <a:endParaRPr lang="ko-KR" altLang="en-US" b="0" dirty="0">
              <a:effectLst/>
            </a:endParaRPr>
          </a:p>
          <a:p>
            <a:r>
              <a:rPr lang="en-US" altLang="ko-KR" dirty="0"/>
              <a:t>http://</a:t>
            </a:r>
            <a:r>
              <a:rPr lang="en-US" altLang="ko-KR" dirty="0" err="1"/>
              <a:t>www.fntimes.com</a:t>
            </a:r>
            <a:r>
              <a:rPr lang="en-US" altLang="ko-KR" dirty="0"/>
              <a:t>/html/</a:t>
            </a:r>
            <a:r>
              <a:rPr lang="en-US" altLang="ko-KR" dirty="0" err="1"/>
              <a:t>view.php?ud</a:t>
            </a:r>
            <a:r>
              <a:rPr lang="en-US" altLang="ko-KR" dirty="0"/>
              <a:t>=2018053112572552265e6e69892f_18</a:t>
            </a:r>
            <a:endParaRPr lang="en-US" altLang="ko-KR" b="0" dirty="0">
              <a:effectLst/>
            </a:endParaRPr>
          </a:p>
          <a:p>
            <a:br>
              <a:rPr lang="en-US" altLang="ko-KR" dirty="0"/>
            </a:br>
            <a:r>
              <a:rPr lang="ko-KR" altLang="en-US" dirty="0"/>
              <a:t>현대해상 교통기후환경연구소가 </a:t>
            </a:r>
            <a:r>
              <a:rPr lang="en-US" altLang="ko-KR" dirty="0"/>
              <a:t>2013</a:t>
            </a:r>
            <a:r>
              <a:rPr lang="ko-KR" altLang="en-US" dirty="0"/>
              <a:t>년부터 약 </a:t>
            </a:r>
            <a:r>
              <a:rPr lang="en-US" altLang="ko-KR" dirty="0"/>
              <a:t>4</a:t>
            </a:r>
            <a:r>
              <a:rPr lang="ko-KR" altLang="en-US" dirty="0"/>
              <a:t>년간 </a:t>
            </a:r>
            <a:r>
              <a:rPr lang="ko-KR" altLang="en-US" dirty="0" err="1"/>
              <a:t>실손보험</a:t>
            </a:r>
            <a:r>
              <a:rPr lang="ko-KR" altLang="en-US" dirty="0"/>
              <a:t> </a:t>
            </a:r>
            <a:r>
              <a:rPr lang="en-US" altLang="ko-KR" dirty="0"/>
              <a:t>22</a:t>
            </a:r>
            <a:r>
              <a:rPr lang="ko-KR" altLang="en-US" dirty="0" err="1"/>
              <a:t>만여건을</a:t>
            </a:r>
            <a:r>
              <a:rPr lang="ko-KR" altLang="en-US" dirty="0"/>
              <a:t> 분석했더니 특정일 </a:t>
            </a:r>
            <a:r>
              <a:rPr lang="ko-KR" altLang="en-US" dirty="0" err="1"/>
              <a:t>초미세먼지</a:t>
            </a:r>
            <a:r>
              <a:rPr lang="ko-KR" altLang="en-US" dirty="0"/>
              <a:t> 농도가 연평균 </a:t>
            </a:r>
            <a:r>
              <a:rPr lang="ko-KR" altLang="en-US" dirty="0" err="1"/>
              <a:t>기준농도</a:t>
            </a:r>
            <a:r>
              <a:rPr lang="en-US" altLang="ko-KR" dirty="0"/>
              <a:t>(25㎍/㎥)</a:t>
            </a:r>
            <a:r>
              <a:rPr lang="ko-KR" altLang="en-US" dirty="0"/>
              <a:t>에 비해 </a:t>
            </a:r>
            <a:r>
              <a:rPr lang="en-US" altLang="ko-KR" dirty="0"/>
              <a:t>10㎍/㎥ </a:t>
            </a:r>
            <a:r>
              <a:rPr lang="ko-KR" altLang="en-US" dirty="0"/>
              <a:t>증가한 경우 다음날 </a:t>
            </a:r>
            <a:r>
              <a:rPr lang="en-US" altLang="ko-KR" dirty="0"/>
              <a:t>15</a:t>
            </a:r>
            <a:r>
              <a:rPr lang="ko-KR" altLang="en-US" dirty="0"/>
              <a:t>세 미만 가입자의 보험금 청구가 </a:t>
            </a:r>
            <a:r>
              <a:rPr lang="en-US" altLang="ko-KR" dirty="0"/>
              <a:t>75% </a:t>
            </a:r>
            <a:r>
              <a:rPr lang="ko-KR" altLang="en-US" dirty="0"/>
              <a:t>늘었다</a:t>
            </a:r>
            <a:r>
              <a:rPr lang="en-US" altLang="ko-KR" dirty="0"/>
              <a:t>.</a:t>
            </a:r>
            <a:endParaRPr lang="ko-KR" altLang="en-US" b="0" dirty="0">
              <a:effectLst/>
            </a:endParaRPr>
          </a:p>
          <a:p>
            <a:r>
              <a:rPr lang="en-US" altLang="ko-KR" dirty="0"/>
              <a:t>http://</a:t>
            </a:r>
            <a:r>
              <a:rPr lang="en-US" altLang="ko-KR" dirty="0" err="1"/>
              <a:t>health.chosun.com</a:t>
            </a:r>
            <a:r>
              <a:rPr lang="en-US" altLang="ko-KR" dirty="0"/>
              <a:t>/site/data/</a:t>
            </a:r>
            <a:r>
              <a:rPr lang="en-US" altLang="ko-KR" dirty="0" err="1"/>
              <a:t>html_dir</a:t>
            </a:r>
            <a:r>
              <a:rPr lang="en-US" altLang="ko-KR" dirty="0"/>
              <a:t>/2018/06/29/2018062902026.html</a:t>
            </a:r>
            <a:endParaRPr lang="en-US" altLang="ko-KR" b="0" dirty="0">
              <a:effectLst/>
            </a:endParaRPr>
          </a:p>
          <a:p>
            <a:br>
              <a:rPr lang="en-US" altLang="ko-KR" dirty="0"/>
            </a:b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9025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A0E76-AF24-2043-BCF5-85FAFE242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68" y="365125"/>
            <a:ext cx="11851106" cy="1325563"/>
          </a:xfrm>
        </p:spPr>
        <p:txBody>
          <a:bodyPr/>
          <a:lstStyle/>
          <a:p>
            <a:r>
              <a:rPr kumimoji="1" lang="ko-KR" altLang="en-US" dirty="0"/>
              <a:t>경쟁사의 보험 상품 소개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정리하여 집어 넣고 간단하게 설명 </a:t>
            </a:r>
          </a:p>
        </p:txBody>
      </p:sp>
      <p:pic>
        <p:nvPicPr>
          <p:cNvPr id="1028" name="Picture 4" descr="https://lh4.googleusercontent.com/5kpLDDrLMghbH4NFXnSCcqocEIlBb0uBf5wEWcy-gU6CpyOWK8DthLo-NuUNr8va2d_YWTR3P1EMdLenOVOc_VWEiwyfTJHiGT-hWCVH2xksZEberGVKr8yUFDhNreHVtRGgNzH-">
            <a:extLst>
              <a:ext uri="{FF2B5EF4-FFF2-40B4-BE49-F238E27FC236}">
                <a16:creationId xmlns:a16="http://schemas.microsoft.com/office/drawing/2014/main" id="{FE10F49D-A62B-9047-A899-BE6F0A6A0F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22" y="2278504"/>
            <a:ext cx="9820118" cy="368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921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A0E76-AF24-2043-BCF5-85FAFE242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68" y="365125"/>
            <a:ext cx="11851106" cy="1325563"/>
          </a:xfrm>
        </p:spPr>
        <p:txBody>
          <a:bodyPr/>
          <a:lstStyle/>
          <a:p>
            <a:r>
              <a:rPr kumimoji="1" lang="ko-KR" altLang="en-US" dirty="0"/>
              <a:t>자사 상품 개발 및 마케팅 전략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상품 소개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2876E69-7C3C-A443-8550-E5693C93D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어린이 보험에 특약부분으로 추가를 하자</a:t>
            </a:r>
            <a:r>
              <a:rPr lang="en-US" altLang="ko-KR" dirty="0"/>
              <a:t>! (</a:t>
            </a:r>
            <a:r>
              <a:rPr lang="ko-KR" altLang="en-US" dirty="0"/>
              <a:t>경쟁사가 현재 포함시키지 않은 심혈관 질환 등 추가</a:t>
            </a:r>
            <a:r>
              <a:rPr lang="en-US" altLang="ko-KR" dirty="0"/>
              <a:t>)</a:t>
            </a:r>
            <a:endParaRPr lang="ko-KR" altLang="en-US" b="0" dirty="0">
              <a:effectLst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0913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A0E76-AF24-2043-BCF5-85FAFE242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68" y="365125"/>
            <a:ext cx="11851106" cy="1325563"/>
          </a:xfrm>
        </p:spPr>
        <p:txBody>
          <a:bodyPr/>
          <a:lstStyle/>
          <a:p>
            <a:r>
              <a:rPr kumimoji="1" lang="ko-KR" altLang="en-US" dirty="0"/>
              <a:t>자사 상품 개발 및 마케팅 전략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마케팅 전략 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2876E69-7C3C-A443-8550-E5693C93D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미세먼지 시기에 </a:t>
            </a:r>
            <a:r>
              <a:rPr lang="en-US" altLang="ko-KR" dirty="0"/>
              <a:t>n</a:t>
            </a:r>
            <a:r>
              <a:rPr lang="ko-KR" altLang="en-US" dirty="0" err="1"/>
              <a:t>회이상</a:t>
            </a:r>
            <a:r>
              <a:rPr lang="ko-KR" altLang="en-US" dirty="0"/>
              <a:t> 대중교통을 이용한다면 </a:t>
            </a:r>
            <a:r>
              <a:rPr lang="ko-KR" altLang="en-US" dirty="0" err="1"/>
              <a:t>캐시백을</a:t>
            </a:r>
            <a:r>
              <a:rPr lang="ko-KR" altLang="en-US" dirty="0"/>
              <a:t> 지급하는 행사 진행 </a:t>
            </a:r>
            <a:r>
              <a:rPr lang="en-US" altLang="ko-KR" dirty="0"/>
              <a:t>&amp; </a:t>
            </a:r>
            <a:r>
              <a:rPr lang="ko-KR" altLang="en-US" dirty="0"/>
              <a:t>보험 가입시기에 따라서 미세먼지가 </a:t>
            </a:r>
            <a:r>
              <a:rPr lang="ko-KR" altLang="en-US" dirty="0" err="1"/>
              <a:t>심한시기</a:t>
            </a:r>
            <a:r>
              <a:rPr lang="en-US" altLang="ko-KR" dirty="0"/>
              <a:t>(</a:t>
            </a:r>
            <a:r>
              <a:rPr lang="ko-KR" altLang="en-US" dirty="0"/>
              <a:t>봄</a:t>
            </a:r>
            <a:r>
              <a:rPr lang="en-US" altLang="ko-KR" dirty="0"/>
              <a:t>,</a:t>
            </a:r>
            <a:r>
              <a:rPr lang="ko-KR" altLang="en-US" dirty="0" err="1"/>
              <a:t>가을위주</a:t>
            </a:r>
            <a:r>
              <a:rPr lang="en-US" altLang="ko-KR" dirty="0"/>
              <a:t>)</a:t>
            </a:r>
            <a:r>
              <a:rPr lang="ko-KR" altLang="en-US" dirty="0"/>
              <a:t>에 가입을 한다면</a:t>
            </a:r>
            <a:r>
              <a:rPr lang="en-US" altLang="ko-KR" dirty="0"/>
              <a:t>, </a:t>
            </a:r>
            <a:r>
              <a:rPr lang="ko-KR" altLang="en-US" dirty="0"/>
              <a:t>보험료를 </a:t>
            </a:r>
            <a:r>
              <a:rPr lang="en-US" altLang="ko-KR" dirty="0"/>
              <a:t>n</a:t>
            </a:r>
            <a:r>
              <a:rPr lang="ko-KR" altLang="en-US" dirty="0"/>
              <a:t>개월할인해주는 행사 진행</a:t>
            </a:r>
            <a:r>
              <a:rPr lang="en-US" altLang="ko-KR" dirty="0"/>
              <a:t>, </a:t>
            </a:r>
            <a:r>
              <a:rPr lang="ko-KR" altLang="en-US" dirty="0"/>
              <a:t>또한 이시기에 호흡기 질환 등에 대해 질병이 발생해 치료를 받는다면</a:t>
            </a:r>
            <a:r>
              <a:rPr lang="en-US" altLang="ko-KR" dirty="0"/>
              <a:t>, </a:t>
            </a:r>
            <a:r>
              <a:rPr lang="ko-KR" altLang="en-US" dirty="0"/>
              <a:t>지급되는 보험금을 </a:t>
            </a:r>
            <a:r>
              <a:rPr lang="en-US" altLang="ko-KR" dirty="0"/>
              <a:t>n</a:t>
            </a:r>
            <a:r>
              <a:rPr lang="ko-KR" altLang="en-US" dirty="0"/>
              <a:t>배 증가해서 지급해주는 행사 진행  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등등 </a:t>
            </a:r>
          </a:p>
        </p:txBody>
      </p:sp>
    </p:spTree>
    <p:extLst>
      <p:ext uri="{BB962C8B-B14F-4D97-AF65-F5344CB8AC3E}">
        <p14:creationId xmlns:p14="http://schemas.microsoft.com/office/powerpoint/2010/main" val="1919400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4956B-1639-7B44-ACFF-8CEC6B057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97CBCC-735F-0046-AA0B-636B6A4BC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환경오염 이슈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환경오염에 대한 소비자들의 인식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환경오염과 보험의 필요성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경쟁사의 보험 상품 소개 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자사 상품 개발 및 마케팅 전략 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2992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3C04A-A44C-974D-9C26-FB6F10268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환경오염 이슈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248B5A-D527-6542-A48A-4BA4B993D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환경오염 정의</a:t>
            </a:r>
            <a:r>
              <a:rPr lang="en-US" altLang="ko-KR" dirty="0"/>
              <a:t>: </a:t>
            </a:r>
            <a:r>
              <a:rPr lang="ko-KR" altLang="en-US" dirty="0"/>
              <a:t>인간 생활이나 생산 소비의 과정에서 배출되는 매연</a:t>
            </a:r>
            <a:r>
              <a:rPr lang="en-US" altLang="ko-KR" dirty="0"/>
              <a:t>·</a:t>
            </a:r>
            <a:r>
              <a:rPr lang="ko-KR" altLang="en-US" dirty="0"/>
              <a:t>분진</a:t>
            </a:r>
            <a:r>
              <a:rPr lang="en-US" altLang="ko-KR" dirty="0"/>
              <a:t>·</a:t>
            </a:r>
            <a:r>
              <a:rPr lang="ko-KR" altLang="en-US" dirty="0"/>
              <a:t>악취</a:t>
            </a:r>
            <a:r>
              <a:rPr lang="en-US" altLang="ko-KR" dirty="0"/>
              <a:t>·</a:t>
            </a:r>
            <a:r>
              <a:rPr lang="ko-KR" altLang="en-US" dirty="0"/>
              <a:t>소음</a:t>
            </a:r>
            <a:r>
              <a:rPr lang="en-US" altLang="ko-KR" dirty="0"/>
              <a:t>·</a:t>
            </a:r>
            <a:r>
              <a:rPr lang="ko-KR" altLang="en-US" dirty="0"/>
              <a:t>진동</a:t>
            </a:r>
            <a:r>
              <a:rPr lang="en-US" altLang="ko-KR" dirty="0"/>
              <a:t>·</a:t>
            </a:r>
            <a:r>
              <a:rPr lang="ko-KR" altLang="en-US" dirty="0"/>
              <a:t>오수</a:t>
            </a:r>
            <a:r>
              <a:rPr lang="en-US" altLang="ko-KR" dirty="0"/>
              <a:t>·</a:t>
            </a:r>
            <a:r>
              <a:rPr lang="ko-KR" altLang="en-US" dirty="0"/>
              <a:t>오물</a:t>
            </a:r>
            <a:r>
              <a:rPr lang="en-US" altLang="ko-KR" dirty="0"/>
              <a:t>·</a:t>
            </a:r>
            <a:r>
              <a:rPr lang="ko-KR" altLang="en-US" dirty="0"/>
              <a:t>폐기물</a:t>
            </a:r>
            <a:r>
              <a:rPr lang="en-US" altLang="ko-KR" dirty="0"/>
              <a:t>·</a:t>
            </a:r>
            <a:r>
              <a:rPr lang="ko-KR" altLang="en-US" dirty="0"/>
              <a:t>방사능물질 등이 생활 환경을 오염시켜 인간 또는 생물의 건강</a:t>
            </a:r>
            <a:r>
              <a:rPr lang="en-US" altLang="ko-KR" dirty="0"/>
              <a:t>·</a:t>
            </a:r>
            <a:r>
              <a:rPr lang="ko-KR" altLang="en-US" dirty="0"/>
              <a:t>생존</a:t>
            </a:r>
            <a:r>
              <a:rPr lang="en-US" altLang="ko-KR" dirty="0"/>
              <a:t>·</a:t>
            </a:r>
            <a:r>
              <a:rPr lang="ko-KR" altLang="en-US" dirty="0"/>
              <a:t>활동에 장애를 주는 현상이다</a:t>
            </a:r>
            <a:r>
              <a:rPr lang="en-US" altLang="ko-KR" dirty="0"/>
              <a:t>.</a:t>
            </a:r>
            <a:endParaRPr lang="ko-KR" altLang="en-US" b="0" dirty="0">
              <a:effectLst/>
            </a:endParaRPr>
          </a:p>
          <a:p>
            <a:br>
              <a:rPr lang="ko-KR" altLang="en-US" dirty="0"/>
            </a:b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558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3C04A-A44C-974D-9C26-FB6F10268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환경오염 이슈 </a:t>
            </a:r>
            <a:r>
              <a:rPr kumimoji="1" lang="en-US" altLang="ko-KR" dirty="0"/>
              <a:t>-</a:t>
            </a:r>
            <a:r>
              <a:rPr kumimoji="1" lang="ko-KR" altLang="en-US" dirty="0"/>
              <a:t> 토양오염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248B5A-D527-6542-A48A-4BA4B993D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토양오염</a:t>
            </a:r>
            <a:r>
              <a:rPr lang="en-US" altLang="ko-KR" dirty="0"/>
              <a:t>:</a:t>
            </a:r>
            <a:r>
              <a:rPr lang="ko-KR" altLang="en-US" dirty="0"/>
              <a:t>급속한 산업 발달과 인구 증가는 필연적으로 토양오염을 동반한다</a:t>
            </a:r>
            <a:r>
              <a:rPr lang="en-US" altLang="ko-KR" dirty="0"/>
              <a:t>. </a:t>
            </a:r>
            <a:r>
              <a:rPr lang="ko-KR" altLang="en-US" dirty="0"/>
              <a:t>그런데 토양은 단지 오염물의 최종 </a:t>
            </a:r>
            <a:r>
              <a:rPr lang="ko-KR" altLang="en-US" dirty="0" err="1"/>
              <a:t>처분지로</a:t>
            </a:r>
            <a:r>
              <a:rPr lang="ko-KR" altLang="en-US" dirty="0"/>
              <a:t> 생각하여 대기오염이나 수질오염 등에 비해 상대적으로 소홀히 여겨 토양오염의 심각성을 잘 인식하지 못한 것이 큰 문제이다</a:t>
            </a:r>
            <a:r>
              <a:rPr lang="en-US" altLang="ko-KR" dirty="0"/>
              <a:t>. </a:t>
            </a:r>
            <a:r>
              <a:rPr lang="ko-KR" altLang="en-US" dirty="0"/>
              <a:t>토양에 유입된 오염원은 </a:t>
            </a:r>
            <a:r>
              <a:rPr lang="ko-KR" altLang="en-US" dirty="0" err="1"/>
              <a:t>토양구조를</a:t>
            </a:r>
            <a:r>
              <a:rPr lang="ko-KR" altLang="en-US" dirty="0"/>
              <a:t> 파괴하고 생물의 생육에 장애를 일으키며</a:t>
            </a:r>
            <a:r>
              <a:rPr lang="en-US" altLang="ko-KR" dirty="0"/>
              <a:t>, </a:t>
            </a:r>
            <a:r>
              <a:rPr lang="ko-KR" altLang="en-US" dirty="0"/>
              <a:t>결국에는 먹이사슬을 통해 체내에 중금속을 축적시켜 인간과 동물의 건강에 심각한 영향을 미친다</a:t>
            </a:r>
            <a:r>
              <a:rPr lang="en-US" altLang="ko-KR" dirty="0"/>
              <a:t>. </a:t>
            </a:r>
            <a:r>
              <a:rPr lang="ko-KR" altLang="en-US" dirty="0"/>
              <a:t> </a:t>
            </a:r>
            <a:r>
              <a:rPr lang="en-US" altLang="ko-KR" dirty="0"/>
              <a:t>-&gt;</a:t>
            </a:r>
            <a:r>
              <a:rPr lang="ko-KR" altLang="en-US" dirty="0"/>
              <a:t>대두되는 사회문제</a:t>
            </a:r>
            <a:r>
              <a:rPr lang="en-US" altLang="ko-KR" dirty="0"/>
              <a:t>, </a:t>
            </a:r>
            <a:r>
              <a:rPr lang="ko-KR" altLang="en-US" dirty="0"/>
              <a:t>일회용 플라스틱 컵 사용 규제</a:t>
            </a:r>
            <a:r>
              <a:rPr lang="en-US" altLang="ko-KR" dirty="0"/>
              <a:t>; </a:t>
            </a:r>
            <a:r>
              <a:rPr lang="ko-KR" altLang="en-US" dirty="0"/>
              <a:t>당장 매일 마시는 커피를 파는 여의도 카페에서도 마주할 수 있는 문제</a:t>
            </a:r>
            <a:r>
              <a:rPr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7780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A0E76-AF24-2043-BCF5-85FAFE24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환경오염 이슈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수질오염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EE5E3E-44EF-7041-957D-D9A18B217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수질오염</a:t>
            </a:r>
            <a:r>
              <a:rPr lang="en-US" altLang="ko-KR" dirty="0"/>
              <a:t>-&gt; </a:t>
            </a:r>
            <a:r>
              <a:rPr lang="ko-KR" altLang="en-US" dirty="0"/>
              <a:t>플라스틱 컵 같이 연결</a:t>
            </a:r>
            <a:r>
              <a:rPr lang="en-US" altLang="ko-KR" dirty="0"/>
              <a:t>_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1523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A0E76-AF24-2043-BCF5-85FAFE24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환경오염 이슈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대기오염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EE5E3E-44EF-7041-957D-D9A18B217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대기오염</a:t>
            </a:r>
            <a:r>
              <a:rPr lang="en-US" altLang="ko-KR" dirty="0"/>
              <a:t>: </a:t>
            </a:r>
            <a:r>
              <a:rPr lang="ko-KR" altLang="en-US" dirty="0"/>
              <a:t>미세먼지</a:t>
            </a:r>
            <a:r>
              <a:rPr lang="en-US" altLang="ko-KR" dirty="0"/>
              <a:t>: 2013</a:t>
            </a:r>
            <a:r>
              <a:rPr lang="ko-KR" altLang="en-US" dirty="0"/>
              <a:t>년 </a:t>
            </a:r>
            <a:r>
              <a:rPr lang="ko-KR" altLang="en-US" dirty="0" err="1"/>
              <a:t>부터</a:t>
            </a:r>
            <a:r>
              <a:rPr lang="ko-KR" altLang="en-US" dirty="0"/>
              <a:t> 미세먼지 농도 꾸준히 악화 또는 정체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세계보건기구</a:t>
            </a:r>
            <a:r>
              <a:rPr lang="en-US" altLang="ko-KR" dirty="0"/>
              <a:t>(WTO)</a:t>
            </a:r>
            <a:r>
              <a:rPr lang="ko-KR" altLang="en-US" dirty="0"/>
              <a:t>는 이러한 현상으로 인해 인류의 기대수명이 짧아지고 있다고 밝혔습니다</a:t>
            </a:r>
            <a:r>
              <a:rPr lang="en-US" altLang="ko-KR" dirty="0"/>
              <a:t>. </a:t>
            </a:r>
            <a:r>
              <a:rPr lang="ko-KR" altLang="en-US" dirty="0"/>
              <a:t>세계보건기구 산하 국제암연구소</a:t>
            </a:r>
            <a:r>
              <a:rPr lang="en-US" altLang="ko-KR" dirty="0"/>
              <a:t>(IARC)</a:t>
            </a:r>
            <a:r>
              <a:rPr lang="ko-KR" altLang="en-US" dirty="0"/>
              <a:t>는 미세먼지를 인간에게 암을 일으키는 것으로 확인된 </a:t>
            </a:r>
            <a:r>
              <a:rPr lang="en-US" altLang="ko-KR" dirty="0"/>
              <a:t>1</a:t>
            </a:r>
            <a:r>
              <a:rPr lang="ko-KR" altLang="en-US" dirty="0"/>
              <a:t>군</a:t>
            </a:r>
            <a:r>
              <a:rPr lang="en-US" altLang="ko-KR" dirty="0"/>
              <a:t>(Group 1) </a:t>
            </a:r>
            <a:r>
              <a:rPr lang="ko-KR" altLang="en-US" dirty="0"/>
              <a:t>발암물질로 </a:t>
            </a:r>
            <a:r>
              <a:rPr lang="en-US" altLang="ko-KR" dirty="0"/>
              <a:t>2013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월 분류했습니다</a:t>
            </a:r>
            <a:r>
              <a:rPr lang="en-US" altLang="ko-KR" dirty="0"/>
              <a:t>./</a:t>
            </a:r>
            <a:endParaRPr lang="ko-KR" altLang="en-US" b="0" dirty="0">
              <a:effectLst/>
            </a:endParaRPr>
          </a:p>
          <a:p>
            <a:r>
              <a:rPr lang="en-US" altLang="ko-KR" dirty="0"/>
              <a:t>2014</a:t>
            </a:r>
            <a:r>
              <a:rPr lang="ko-KR" altLang="en-US" dirty="0"/>
              <a:t>년 </a:t>
            </a:r>
            <a:r>
              <a:rPr lang="en-US" altLang="ko-KR" dirty="0"/>
              <a:t>37</a:t>
            </a:r>
            <a:r>
              <a:rPr lang="ko-KR" altLang="en-US" dirty="0" err="1"/>
              <a:t>만건</a:t>
            </a:r>
            <a:r>
              <a:rPr lang="ko-KR" altLang="en-US" dirty="0"/>
              <a:t> </a:t>
            </a:r>
            <a:r>
              <a:rPr lang="en-US" altLang="ko-KR" dirty="0"/>
              <a:t>&gt;&gt; 2015</a:t>
            </a:r>
            <a:r>
              <a:rPr lang="ko-KR" altLang="en-US" dirty="0"/>
              <a:t>년 </a:t>
            </a:r>
            <a:r>
              <a:rPr lang="en-US" altLang="ko-KR" dirty="0"/>
              <a:t>43</a:t>
            </a:r>
            <a:r>
              <a:rPr lang="ko-KR" altLang="en-US" dirty="0" err="1"/>
              <a:t>만건</a:t>
            </a:r>
            <a:r>
              <a:rPr lang="ko-KR" altLang="en-US" dirty="0"/>
              <a:t> </a:t>
            </a:r>
            <a:r>
              <a:rPr lang="en-US" altLang="ko-KR" dirty="0"/>
              <a:t>&gt;&gt; 2016</a:t>
            </a:r>
            <a:r>
              <a:rPr lang="ko-KR" altLang="en-US" dirty="0"/>
              <a:t>년 </a:t>
            </a:r>
            <a:r>
              <a:rPr lang="en-US" altLang="ko-KR" dirty="0"/>
              <a:t>97</a:t>
            </a:r>
            <a:r>
              <a:rPr lang="ko-KR" altLang="en-US" dirty="0" err="1"/>
              <a:t>만건</a:t>
            </a:r>
            <a:r>
              <a:rPr lang="ko-KR" altLang="en-US" dirty="0"/>
              <a:t> </a:t>
            </a:r>
            <a:r>
              <a:rPr lang="en-US" altLang="ko-KR" dirty="0"/>
              <a:t>&gt;&gt; 2017</a:t>
            </a:r>
            <a:r>
              <a:rPr lang="ko-KR" altLang="en-US" dirty="0"/>
              <a:t>년 </a:t>
            </a:r>
            <a:r>
              <a:rPr lang="en-US" altLang="ko-KR" dirty="0"/>
              <a:t>200</a:t>
            </a:r>
            <a:r>
              <a:rPr lang="ko-KR" altLang="en-US" dirty="0" err="1"/>
              <a:t>만건</a:t>
            </a:r>
            <a:endParaRPr lang="en-US" altLang="ko-KR" dirty="0"/>
          </a:p>
          <a:p>
            <a:endParaRPr lang="ko-KR" altLang="en-US" b="0" dirty="0">
              <a:effectLst/>
            </a:endParaRPr>
          </a:p>
          <a:p>
            <a:endParaRPr lang="en-US" altLang="ko-KR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59997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A0E76-AF24-2043-BCF5-85FAFE24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환경오염에 대한 소비자들의 인식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미세먼지 언급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EE5E3E-44EF-7041-957D-D9A18B217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(2. </a:t>
            </a:r>
            <a:r>
              <a:rPr lang="ko-KR" altLang="en-US" sz="2000" dirty="0"/>
              <a:t>대기오염에 대한 </a:t>
            </a:r>
            <a:r>
              <a:rPr lang="ko-KR" altLang="en-US" sz="2000" dirty="0" err="1"/>
              <a:t>소비자인식</a:t>
            </a:r>
            <a:r>
              <a:rPr lang="ko-KR" altLang="en-US" sz="2000" dirty="0"/>
              <a:t> 부분에도 도움이 </a:t>
            </a:r>
            <a:r>
              <a:rPr lang="ko-KR" altLang="en-US" sz="2000" dirty="0" err="1"/>
              <a:t>될거</a:t>
            </a:r>
            <a:r>
              <a:rPr lang="ko-KR" altLang="en-US" sz="2000" dirty="0"/>
              <a:t> 같아서 링크 등록</a:t>
            </a:r>
            <a:r>
              <a:rPr lang="en-US" altLang="ko-KR" sz="2000" dirty="0"/>
              <a:t>_</a:t>
            </a:r>
            <a:r>
              <a:rPr lang="ko-KR" altLang="en-US" sz="2000" dirty="0"/>
              <a:t>미세먼지 빅데이터 </a:t>
            </a:r>
            <a:r>
              <a:rPr lang="ko-KR" altLang="en-US" sz="2000" dirty="0" err="1"/>
              <a:t>언급비율</a:t>
            </a:r>
            <a:r>
              <a:rPr lang="ko-KR" altLang="en-US" sz="2000" dirty="0"/>
              <a:t> 증가 </a:t>
            </a:r>
            <a:r>
              <a:rPr lang="en-US" altLang="ko-KR" sz="2000" u="sng" dirty="0">
                <a:hlinkClick r:id="rId2"/>
              </a:rPr>
              <a:t>https://blog.naver.com/guswjd8088/221240260792</a:t>
            </a:r>
            <a:endParaRPr lang="en-US" altLang="ko-KR" sz="2000" b="0" dirty="0">
              <a:effectLst/>
            </a:endParaRPr>
          </a:p>
          <a:p>
            <a:pPr marL="0" indent="0">
              <a:buNone/>
            </a:pPr>
            <a:r>
              <a:rPr lang="en-US" altLang="ko-KR" sz="2000" dirty="0"/>
              <a:t>http://</a:t>
            </a:r>
            <a:r>
              <a:rPr lang="en-US" altLang="ko-KR" sz="2000" dirty="0" err="1"/>
              <a:t>news.kmib.co.kr</a:t>
            </a:r>
            <a:r>
              <a:rPr lang="en-US" altLang="ko-KR" sz="2000" dirty="0"/>
              <a:t>/article/</a:t>
            </a:r>
            <a:r>
              <a:rPr lang="en-US" altLang="ko-KR" sz="2000" dirty="0" err="1"/>
              <a:t>view.asp?arcid</a:t>
            </a:r>
            <a:r>
              <a:rPr lang="en-US" altLang="ko-KR" sz="2000" dirty="0"/>
              <a:t>=0923973776&amp;code=11131100&amp;cp=</a:t>
            </a:r>
            <a:r>
              <a:rPr lang="en-US" altLang="ko-KR" sz="2000" dirty="0" err="1"/>
              <a:t>nv</a:t>
            </a:r>
            <a:r>
              <a:rPr lang="en-US" altLang="ko-KR" sz="2000" dirty="0"/>
              <a:t>)</a:t>
            </a:r>
            <a:endParaRPr lang="en-US" altLang="ko-KR" sz="2000" b="0" dirty="0">
              <a:effectLst/>
            </a:endParaRPr>
          </a:p>
          <a:p>
            <a:r>
              <a:rPr lang="ko-KR" altLang="en-US" dirty="0"/>
              <a:t>미세먼지 문제로 대표되는 대기오염은 환경 오염 이슈들 중에서 최근 압도적으로 부상하는 주제인 만큼 환경 오염 관련 상품 개발 시 가장 주목해야 할 문제</a:t>
            </a:r>
            <a:br>
              <a:rPr lang="en-US" altLang="ko-KR" dirty="0"/>
            </a:b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732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A0E76-AF24-2043-BCF5-85FAFE242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68" y="365125"/>
            <a:ext cx="11851106" cy="1325563"/>
          </a:xfrm>
        </p:spPr>
        <p:txBody>
          <a:bodyPr/>
          <a:lstStyle/>
          <a:p>
            <a:r>
              <a:rPr kumimoji="1" lang="ko-KR" altLang="en-US" dirty="0"/>
              <a:t> 환경오염에 대한 소비자들의 인식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통계자료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EE5E3E-44EF-7041-957D-D9A18B217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/>
              <a:t>유한킴벌리</a:t>
            </a:r>
            <a:r>
              <a:rPr lang="ko-KR" altLang="en-US" dirty="0"/>
              <a:t> 나무심기 참가자 </a:t>
            </a:r>
            <a:r>
              <a:rPr lang="en-US" altLang="ko-KR" dirty="0"/>
              <a:t>3636</a:t>
            </a:r>
            <a:r>
              <a:rPr lang="ko-KR" altLang="en-US" dirty="0"/>
              <a:t>명 설문조사 결과 </a:t>
            </a:r>
            <a:r>
              <a:rPr lang="en-US" altLang="ko-KR" dirty="0"/>
              <a:t>"</a:t>
            </a:r>
            <a:r>
              <a:rPr lang="ko-KR" altLang="en-US" dirty="0"/>
              <a:t>가장 심각한 </a:t>
            </a:r>
            <a:r>
              <a:rPr lang="ko-KR" altLang="en-US" dirty="0" err="1"/>
              <a:t>환경이슈는</a:t>
            </a:r>
            <a:r>
              <a:rPr lang="ko-KR" altLang="en-US" dirty="0"/>
              <a:t> 미세먼지</a:t>
            </a:r>
            <a:r>
              <a:rPr lang="en-US" altLang="ko-KR" dirty="0"/>
              <a:t>"</a:t>
            </a:r>
            <a:endParaRPr lang="ko-KR" altLang="en-US" b="0" dirty="0">
              <a:effectLst/>
            </a:endParaRPr>
          </a:p>
          <a:p>
            <a:r>
              <a:rPr lang="ko-KR" altLang="en-US" dirty="0" err="1"/>
              <a:t>유한킴벌리는</a:t>
            </a:r>
            <a:r>
              <a:rPr lang="ko-KR" altLang="en-US" dirty="0"/>
              <a:t> 신혼부부 </a:t>
            </a:r>
            <a:r>
              <a:rPr lang="en-US" altLang="ko-KR" dirty="0"/>
              <a:t>3636</a:t>
            </a:r>
            <a:r>
              <a:rPr lang="ko-KR" altLang="en-US" dirty="0"/>
              <a:t>명을 대상으로 설문 조사를 실시한 결과 </a:t>
            </a:r>
            <a:r>
              <a:rPr lang="en-US" altLang="ko-KR" dirty="0"/>
              <a:t>79.4%</a:t>
            </a:r>
            <a:r>
              <a:rPr lang="ko-KR" altLang="en-US" dirty="0"/>
              <a:t>가 가장 시급한 </a:t>
            </a:r>
            <a:r>
              <a:rPr lang="ko-KR" altLang="en-US" dirty="0" err="1"/>
              <a:t>환경이슈로</a:t>
            </a:r>
            <a:r>
              <a:rPr lang="ko-KR" altLang="en-US" dirty="0"/>
              <a:t> 대기오염을 꼽았다고 </a:t>
            </a:r>
            <a:r>
              <a:rPr lang="en-US" altLang="ko-KR" dirty="0"/>
              <a:t>23</a:t>
            </a:r>
            <a:r>
              <a:rPr lang="ko-KR" altLang="en-US" dirty="0"/>
              <a:t>일 밝혔다</a:t>
            </a:r>
            <a:r>
              <a:rPr lang="en-US" altLang="ko-KR" dirty="0"/>
              <a:t>.</a:t>
            </a:r>
            <a:endParaRPr lang="ko-KR" altLang="en-US" b="0" dirty="0">
              <a:effectLst/>
            </a:endParaRPr>
          </a:p>
          <a:p>
            <a:r>
              <a:rPr lang="ko-KR" altLang="en-US" dirty="0"/>
              <a:t>이는 지난해 동일 설문조사 결과에서 가장 시급한 환경문제는 미세먼지라고 응답한 비율이 약 </a:t>
            </a:r>
            <a:r>
              <a:rPr lang="en-US" altLang="ko-KR" dirty="0"/>
              <a:t>60%</a:t>
            </a:r>
            <a:r>
              <a:rPr lang="ko-KR" altLang="en-US" dirty="0"/>
              <a:t>였던 것에 비해 </a:t>
            </a:r>
            <a:r>
              <a:rPr lang="en-US" altLang="ko-KR" dirty="0"/>
              <a:t>20%</a:t>
            </a:r>
            <a:r>
              <a:rPr lang="ko-KR" altLang="en-US" dirty="0"/>
              <a:t>포인트 높아진 것이다</a:t>
            </a:r>
            <a:r>
              <a:rPr lang="en-US" altLang="ko-KR" dirty="0"/>
              <a:t>. </a:t>
            </a:r>
            <a:r>
              <a:rPr lang="ko-KR" altLang="en-US" dirty="0" err="1"/>
              <a:t>유한킴벌리</a:t>
            </a:r>
            <a:r>
              <a:rPr lang="ko-KR" altLang="en-US" dirty="0"/>
              <a:t> 관계자는 </a:t>
            </a:r>
            <a:r>
              <a:rPr lang="en-US" altLang="ko-KR" dirty="0"/>
              <a:t>"</a:t>
            </a:r>
            <a:r>
              <a:rPr lang="ko-KR" altLang="en-US" dirty="0"/>
              <a:t>일상화 되어가는 미세먼지 이슈가 신혼부부들의 인식에도 영향을 미치고 있음을 보여주는 결과</a:t>
            </a:r>
            <a:r>
              <a:rPr lang="en-US" altLang="ko-KR" dirty="0"/>
              <a:t>"</a:t>
            </a:r>
            <a:r>
              <a:rPr lang="ko-KR" altLang="en-US" dirty="0" err="1"/>
              <a:t>라고</a:t>
            </a:r>
            <a:r>
              <a:rPr lang="ko-KR" altLang="en-US" dirty="0"/>
              <a:t> 말했다</a:t>
            </a:r>
            <a:r>
              <a:rPr lang="en-US" altLang="ko-KR" dirty="0"/>
              <a:t>.</a:t>
            </a:r>
            <a:endParaRPr lang="ko-KR" altLang="en-US" b="0" dirty="0">
              <a:effectLst/>
            </a:endParaRPr>
          </a:p>
          <a:p>
            <a:r>
              <a:rPr lang="en-US" altLang="ko-KR" dirty="0"/>
              <a:t>http://</a:t>
            </a:r>
            <a:r>
              <a:rPr lang="en-US" altLang="ko-KR" dirty="0" err="1"/>
              <a:t>news.mt.co.kr</a:t>
            </a:r>
            <a:r>
              <a:rPr lang="en-US" altLang="ko-KR" dirty="0"/>
              <a:t>/</a:t>
            </a:r>
            <a:r>
              <a:rPr lang="en-US" altLang="ko-KR" dirty="0" err="1"/>
              <a:t>mtview.php?no</a:t>
            </a:r>
            <a:r>
              <a:rPr lang="en-US" altLang="ko-KR" dirty="0"/>
              <a:t>=2018032310412029340</a:t>
            </a:r>
            <a:endParaRPr lang="en-US" altLang="ko-KR" b="0" dirty="0">
              <a:effectLst/>
            </a:endParaRPr>
          </a:p>
          <a:p>
            <a:br>
              <a:rPr lang="en-US" altLang="ko-KR" dirty="0"/>
            </a:b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3990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A0E76-AF24-2043-BCF5-85FAFE242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68" y="365125"/>
            <a:ext cx="11851106" cy="1325563"/>
          </a:xfrm>
        </p:spPr>
        <p:txBody>
          <a:bodyPr/>
          <a:lstStyle/>
          <a:p>
            <a:r>
              <a:rPr kumimoji="1" lang="ko-KR" altLang="en-US" dirty="0"/>
              <a:t> 환경오염에 대한 소비자들의 인식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통계자료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EE5E3E-44EF-7041-957D-D9A18B217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지진</a:t>
            </a:r>
            <a:r>
              <a:rPr lang="en-US" altLang="ko-KR" dirty="0"/>
              <a:t>·</a:t>
            </a:r>
            <a:r>
              <a:rPr lang="ko-KR" altLang="en-US" dirty="0"/>
              <a:t>북핵보다 </a:t>
            </a:r>
            <a:r>
              <a:rPr lang="en-US" altLang="ko-KR" dirty="0"/>
              <a:t>`</a:t>
            </a:r>
            <a:r>
              <a:rPr lang="ko-KR" altLang="en-US" dirty="0"/>
              <a:t>미세먼지</a:t>
            </a:r>
            <a:r>
              <a:rPr lang="en-US" altLang="ko-KR" dirty="0"/>
              <a:t>`…</a:t>
            </a:r>
            <a:r>
              <a:rPr lang="ko-KR" altLang="en-US" dirty="0" err="1"/>
              <a:t>보사연</a:t>
            </a:r>
            <a:r>
              <a:rPr lang="ko-KR" altLang="en-US" dirty="0"/>
              <a:t> 조사 국민 불안 </a:t>
            </a:r>
            <a:r>
              <a:rPr lang="en-US" altLang="ko-KR" dirty="0"/>
              <a:t>1</a:t>
            </a:r>
            <a:r>
              <a:rPr lang="ko-KR" altLang="en-US" dirty="0"/>
              <a:t>위</a:t>
            </a:r>
            <a:endParaRPr lang="ko-KR" altLang="en-US" b="0" dirty="0">
              <a:effectLst/>
            </a:endParaRPr>
          </a:p>
          <a:p>
            <a:r>
              <a:rPr lang="ko-KR" altLang="en-US" dirty="0"/>
              <a:t>한국보건사회연구원의 </a:t>
            </a:r>
            <a:r>
              <a:rPr lang="en-US" altLang="ko-KR" dirty="0"/>
              <a:t>`</a:t>
            </a:r>
            <a:r>
              <a:rPr lang="ko-KR" altLang="en-US" dirty="0"/>
              <a:t>사회통합 실태 진단 및 대응 방안 연구</a:t>
            </a:r>
            <a:r>
              <a:rPr lang="en-US" altLang="ko-KR" dirty="0"/>
              <a:t>` </a:t>
            </a:r>
            <a:r>
              <a:rPr lang="ko-KR" altLang="en-US" dirty="0"/>
              <a:t>보고서에 따르면 우리나라 성인 </a:t>
            </a:r>
            <a:r>
              <a:rPr lang="en-US" altLang="ko-KR" dirty="0"/>
              <a:t>3839</a:t>
            </a:r>
            <a:r>
              <a:rPr lang="ko-KR" altLang="en-US" dirty="0"/>
              <a:t>명에게 가장 불안해하는 위험 요소에 대해 질문한 결과 </a:t>
            </a:r>
            <a:r>
              <a:rPr lang="en-US" altLang="ko-KR" dirty="0"/>
              <a:t>`</a:t>
            </a:r>
            <a:r>
              <a:rPr lang="ko-KR" altLang="en-US" dirty="0"/>
              <a:t>미세먼지 등과 같은 대기오염</a:t>
            </a:r>
            <a:r>
              <a:rPr lang="en-US" altLang="ko-KR" dirty="0"/>
              <a:t>`</a:t>
            </a:r>
            <a:r>
              <a:rPr lang="ko-KR" altLang="en-US" dirty="0"/>
              <a:t>이라는 답변이 가장 많았다</a:t>
            </a:r>
            <a:r>
              <a:rPr lang="en-US" altLang="ko-KR" dirty="0"/>
              <a:t>. </a:t>
            </a:r>
            <a:r>
              <a:rPr lang="ko-KR" altLang="en-US" dirty="0"/>
              <a:t>전혀 불안하지 않으면 </a:t>
            </a:r>
            <a:r>
              <a:rPr lang="en-US" altLang="ko-KR" dirty="0"/>
              <a:t>1</a:t>
            </a:r>
            <a:r>
              <a:rPr lang="ko-KR" altLang="en-US" dirty="0"/>
              <a:t>점</a:t>
            </a:r>
            <a:r>
              <a:rPr lang="en-US" altLang="ko-KR" dirty="0"/>
              <a:t>, </a:t>
            </a:r>
            <a:r>
              <a:rPr lang="ko-KR" altLang="en-US" dirty="0"/>
              <a:t>매우 불안하면 </a:t>
            </a:r>
            <a:r>
              <a:rPr lang="en-US" altLang="ko-KR" dirty="0"/>
              <a:t>5</a:t>
            </a:r>
            <a:r>
              <a:rPr lang="ko-KR" altLang="en-US" dirty="0"/>
              <a:t>점을 매기도록 한 설문조사에서 미세먼지 불안도 점수는 </a:t>
            </a:r>
            <a:r>
              <a:rPr lang="en-US" altLang="ko-KR" dirty="0"/>
              <a:t>3.46</a:t>
            </a:r>
            <a:r>
              <a:rPr lang="ko-KR" altLang="en-US" dirty="0"/>
              <a:t>점으로 가장 높았다</a:t>
            </a:r>
            <a:r>
              <a:rPr lang="en-US" altLang="ko-KR" dirty="0"/>
              <a:t>. </a:t>
            </a:r>
            <a:r>
              <a:rPr lang="ko-KR" altLang="en-US" dirty="0"/>
              <a:t>미세먼지 다음으로 경기침체</a:t>
            </a:r>
            <a:r>
              <a:rPr lang="en-US" altLang="ko-KR" dirty="0"/>
              <a:t>·</a:t>
            </a:r>
            <a:r>
              <a:rPr lang="ko-KR" altLang="en-US" dirty="0"/>
              <a:t>저성장</a:t>
            </a:r>
            <a:r>
              <a:rPr lang="en-US" altLang="ko-KR" dirty="0"/>
              <a:t>(3.38</a:t>
            </a:r>
            <a:r>
              <a:rPr lang="ko-KR" altLang="en-US" dirty="0"/>
              <a:t>점</a:t>
            </a:r>
            <a:r>
              <a:rPr lang="en-US" altLang="ko-KR" dirty="0"/>
              <a:t>), </a:t>
            </a:r>
            <a:r>
              <a:rPr lang="ko-KR" altLang="en-US" dirty="0"/>
              <a:t>고령화로 인한 사회문제</a:t>
            </a:r>
            <a:r>
              <a:rPr lang="en-US" altLang="ko-KR" dirty="0"/>
              <a:t>(3.31</a:t>
            </a:r>
            <a:r>
              <a:rPr lang="ko-KR" altLang="en-US" dirty="0"/>
              <a:t>점</a:t>
            </a:r>
            <a:r>
              <a:rPr lang="en-US" altLang="ko-KR" dirty="0"/>
              <a:t>), </a:t>
            </a:r>
            <a:r>
              <a:rPr lang="ko-KR" altLang="en-US" dirty="0"/>
              <a:t>수질오염</a:t>
            </a:r>
            <a:r>
              <a:rPr lang="en-US" altLang="ko-KR" dirty="0"/>
              <a:t>(3.29</a:t>
            </a:r>
            <a:r>
              <a:rPr lang="ko-KR" altLang="en-US" dirty="0"/>
              <a:t>점</a:t>
            </a:r>
            <a:r>
              <a:rPr lang="en-US" altLang="ko-KR" dirty="0"/>
              <a:t>), </a:t>
            </a:r>
            <a:r>
              <a:rPr lang="ko-KR" altLang="en-US" dirty="0"/>
              <a:t>성인병</a:t>
            </a:r>
            <a:r>
              <a:rPr lang="en-US" altLang="ko-KR" dirty="0"/>
              <a:t>·</a:t>
            </a:r>
            <a:r>
              <a:rPr lang="ko-KR" altLang="en-US" dirty="0"/>
              <a:t>실업</a:t>
            </a:r>
            <a:r>
              <a:rPr lang="en-US" altLang="ko-KR" dirty="0"/>
              <a:t>·</a:t>
            </a:r>
            <a:r>
              <a:rPr lang="ko-KR" altLang="en-US" dirty="0"/>
              <a:t>빈곤</a:t>
            </a:r>
            <a:r>
              <a:rPr lang="en-US" altLang="ko-KR" dirty="0"/>
              <a:t>(</a:t>
            </a:r>
            <a:r>
              <a:rPr lang="ko-KR" altLang="en-US" dirty="0"/>
              <a:t>각 </a:t>
            </a:r>
            <a:r>
              <a:rPr lang="en-US" altLang="ko-KR" dirty="0"/>
              <a:t>3.27</a:t>
            </a:r>
            <a:r>
              <a:rPr lang="ko-KR" altLang="en-US" dirty="0"/>
              <a:t>점</a:t>
            </a:r>
            <a:r>
              <a:rPr lang="en-US" altLang="ko-KR" dirty="0"/>
              <a:t>), </a:t>
            </a:r>
            <a:r>
              <a:rPr lang="ko-KR" altLang="en-US" dirty="0"/>
              <a:t>북핵문제</a:t>
            </a:r>
            <a:r>
              <a:rPr lang="en-US" altLang="ko-KR" dirty="0"/>
              <a:t>·</a:t>
            </a:r>
            <a:r>
              <a:rPr lang="ko-KR" altLang="en-US" dirty="0"/>
              <a:t>노후</a:t>
            </a:r>
            <a:r>
              <a:rPr lang="en-US" altLang="ko-KR" dirty="0"/>
              <a:t>(</a:t>
            </a:r>
            <a:r>
              <a:rPr lang="ko-KR" altLang="en-US" dirty="0"/>
              <a:t>각 </a:t>
            </a:r>
            <a:r>
              <a:rPr lang="en-US" altLang="ko-KR" dirty="0"/>
              <a:t>3.26</a:t>
            </a:r>
            <a:r>
              <a:rPr lang="ko-KR" altLang="en-US" dirty="0"/>
              <a:t>점</a:t>
            </a:r>
            <a:r>
              <a:rPr lang="en-US" altLang="ko-KR" dirty="0"/>
              <a:t>) </a:t>
            </a:r>
            <a:r>
              <a:rPr lang="ko-KR" altLang="en-US" dirty="0"/>
              <a:t>순으로 나타났다</a:t>
            </a:r>
            <a:r>
              <a:rPr lang="en-US" altLang="ko-KR" dirty="0"/>
              <a:t>.</a:t>
            </a:r>
            <a:endParaRPr lang="ko-KR" altLang="en-US" b="0" dirty="0">
              <a:effectLst/>
            </a:endParaRPr>
          </a:p>
          <a:p>
            <a:r>
              <a:rPr lang="en-US" altLang="ko-KR" dirty="0"/>
              <a:t>http://</a:t>
            </a:r>
            <a:r>
              <a:rPr lang="en-US" altLang="ko-KR" dirty="0" err="1"/>
              <a:t>news.mk.co.kr</a:t>
            </a:r>
            <a:r>
              <a:rPr lang="en-US" altLang="ko-KR" dirty="0"/>
              <a:t>/</a:t>
            </a:r>
            <a:r>
              <a:rPr lang="en-US" altLang="ko-KR" dirty="0" err="1"/>
              <a:t>newsRead.php?year</a:t>
            </a:r>
            <a:r>
              <a:rPr lang="en-US" altLang="ko-KR" dirty="0"/>
              <a:t>=2018&amp;no=305592</a:t>
            </a:r>
            <a:endParaRPr lang="en-US" altLang="ko-KR" b="0" dirty="0">
              <a:effectLst/>
            </a:endParaRPr>
          </a:p>
          <a:p>
            <a:br>
              <a:rPr lang="en-US" altLang="ko-KR" dirty="0"/>
            </a:br>
            <a:br>
              <a:rPr lang="en-US" altLang="ko-KR" dirty="0"/>
            </a:b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285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978</Words>
  <Application>Microsoft Macintosh PowerPoint</Application>
  <PresentationFormat>와이드스크린</PresentationFormat>
  <Paragraphs>71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환경오염과  관련된 상품과  마케팅전략 </vt:lpstr>
      <vt:lpstr>목차</vt:lpstr>
      <vt:lpstr>환경오염 이슈 - 정의</vt:lpstr>
      <vt:lpstr>환경오염 이슈 - 토양오염</vt:lpstr>
      <vt:lpstr>환경오염 이슈 – 수질오염 </vt:lpstr>
      <vt:lpstr>환경오염 이슈 – 대기오염 </vt:lpstr>
      <vt:lpstr> 환경오염에 대한 소비자들의 인식 –미세먼지 언급</vt:lpstr>
      <vt:lpstr> 환경오염에 대한 소비자들의 인식 – 통계자료 </vt:lpstr>
      <vt:lpstr> 환경오염에 대한 소비자들의 인식 – 통계자료 </vt:lpstr>
      <vt:lpstr>환경오염과 보험의 필요성 – 발병   </vt:lpstr>
      <vt:lpstr>환경오염과 보험의 필요성 – 발병   </vt:lpstr>
      <vt:lpstr>환경오염과 보험의 필요성 – 소비트랜드의 변화  </vt:lpstr>
      <vt:lpstr>환경오염과 보험의 필요성 – 보험업계의 변화</vt:lpstr>
      <vt:lpstr>경쟁사의 보험 상품 소개 - 정리하여 집어 넣고 간단하게 설명 </vt:lpstr>
      <vt:lpstr>자사 상품 개발 및 마케팅 전략 – 상품 소개 </vt:lpstr>
      <vt:lpstr>자사 상품 개발 및 마케팅 전략 – 마케팅 전략  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환경오염과  관련된 상품과  마케팅전략 </dc:title>
  <dc:creator>강진수</dc:creator>
  <cp:lastModifiedBy>강진수</cp:lastModifiedBy>
  <cp:revision>5</cp:revision>
  <dcterms:created xsi:type="dcterms:W3CDTF">2018-07-22T02:32:43Z</dcterms:created>
  <dcterms:modified xsi:type="dcterms:W3CDTF">2018-07-23T08:57:09Z</dcterms:modified>
</cp:coreProperties>
</file>