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320" r:id="rId4"/>
    <p:sldId id="321" r:id="rId5"/>
    <p:sldId id="322" r:id="rId6"/>
    <p:sldId id="323" r:id="rId7"/>
    <p:sldId id="259" r:id="rId8"/>
    <p:sldId id="260" r:id="rId9"/>
    <p:sldId id="262" r:id="rId10"/>
    <p:sldId id="327" r:id="rId11"/>
    <p:sldId id="328" r:id="rId12"/>
    <p:sldId id="329" r:id="rId13"/>
    <p:sldId id="330" r:id="rId14"/>
    <p:sldId id="334" r:id="rId15"/>
    <p:sldId id="331" r:id="rId16"/>
    <p:sldId id="332" r:id="rId17"/>
    <p:sldId id="333" r:id="rId18"/>
    <p:sldId id="344" r:id="rId19"/>
    <p:sldId id="336" r:id="rId20"/>
    <p:sldId id="345" r:id="rId21"/>
    <p:sldId id="338" r:id="rId22"/>
    <p:sldId id="339" r:id="rId23"/>
    <p:sldId id="340" r:id="rId24"/>
    <p:sldId id="337" r:id="rId25"/>
    <p:sldId id="335" r:id="rId26"/>
    <p:sldId id="341" r:id="rId27"/>
    <p:sldId id="342" r:id="rId28"/>
    <p:sldId id="25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C"/>
    <a:srgbClr val="E2F2F4"/>
    <a:srgbClr val="6D8FCC"/>
    <a:srgbClr val="EEB211"/>
    <a:srgbClr val="C8AD56"/>
    <a:srgbClr val="FC9924"/>
    <a:srgbClr val="112035"/>
    <a:srgbClr val="363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688"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8C939-AA14-4EEF-9140-6432F79A0847}" type="datetimeFigureOut">
              <a:rPr lang="en-US" smtClean="0"/>
              <a:t>9/21/2015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52639-3A6C-4E27-A41F-A42BA0B7FDD7}" type="slidenum">
              <a:rPr lang="en-US" smtClean="0"/>
              <a:t>‹#›</a:t>
            </a:fld>
            <a:endParaRPr lang="en-US"/>
          </a:p>
        </p:txBody>
      </p:sp>
    </p:spTree>
    <p:extLst>
      <p:ext uri="{BB962C8B-B14F-4D97-AF65-F5344CB8AC3E}">
        <p14:creationId xmlns:p14="http://schemas.microsoft.com/office/powerpoint/2010/main" val="167258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Good morning/afternoon/evening judges.  I’m Anuj Bhyravabhotla from </a:t>
            </a:r>
            <a:r>
              <a:rPr lang="en-US" sz="1200" b="0" i="0" u="none" strike="noStrike" kern="1200" dirty="0" err="1" smtClean="0">
                <a:solidFill>
                  <a:schemeClr val="tx1"/>
                </a:solidFill>
                <a:effectLst/>
                <a:latin typeface="+mn-lt"/>
                <a:ea typeface="+mn-ea"/>
                <a:cs typeface="+mn-cs"/>
              </a:rPr>
              <a:t>Northview</a:t>
            </a:r>
            <a:r>
              <a:rPr lang="en-US" sz="1200" b="0" i="0" u="none" strike="noStrike" kern="1200" dirty="0" smtClean="0">
                <a:solidFill>
                  <a:schemeClr val="tx1"/>
                </a:solidFill>
                <a:effectLst/>
                <a:latin typeface="+mn-lt"/>
                <a:ea typeface="+mn-ea"/>
                <a:cs typeface="+mn-cs"/>
              </a:rPr>
              <a:t> High School in Georgia and I present to you my records system for the Furry Friends Animal Shelter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B552639-3A6C-4E27-A41F-A42BA0B7FDD7}" type="slidenum">
              <a:rPr lang="en-US" smtClean="0"/>
              <a:t>1</a:t>
            </a:fld>
            <a:endParaRPr lang="en-US"/>
          </a:p>
        </p:txBody>
      </p:sp>
    </p:spTree>
    <p:extLst>
      <p:ext uri="{BB962C8B-B14F-4D97-AF65-F5344CB8AC3E}">
        <p14:creationId xmlns:p14="http://schemas.microsoft.com/office/powerpoint/2010/main" val="104708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problem was this: Furry Friends Animal Shelter has asked you to develop an animal records system. Create an interface that allows supervisors and staff to enter animal patient information and print information-based reports.  In doing so, the principle problem was three-fold.  These were the three goals I was trying to achieve for my application.</a:t>
            </a:r>
            <a:endParaRPr lang="en-US" b="0" dirty="0" smtClean="0">
              <a:effectLst/>
            </a:endParaRPr>
          </a:p>
        </p:txBody>
      </p:sp>
      <p:sp>
        <p:nvSpPr>
          <p:cNvPr id="4" name="Slide Number Placeholder 3"/>
          <p:cNvSpPr>
            <a:spLocks noGrp="1"/>
          </p:cNvSpPr>
          <p:nvPr>
            <p:ph type="sldNum" sz="quarter" idx="10"/>
          </p:nvPr>
        </p:nvSpPr>
        <p:spPr/>
        <p:txBody>
          <a:bodyPr/>
          <a:lstStyle/>
          <a:p>
            <a:fld id="{7B552639-3A6C-4E27-A41F-A42BA0B7FDD7}" type="slidenum">
              <a:rPr lang="en-US" smtClean="0"/>
              <a:t>2</a:t>
            </a:fld>
            <a:endParaRPr lang="en-US"/>
          </a:p>
        </p:txBody>
      </p:sp>
    </p:spTree>
    <p:extLst>
      <p:ext uri="{BB962C8B-B14F-4D97-AF65-F5344CB8AC3E}">
        <p14:creationId xmlns:p14="http://schemas.microsoft.com/office/powerpoint/2010/main" val="225881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Simple: I tried to make my interface as intuitive and as easy to follow as I could.  This was the hardest goal to achieve due to the complex nature of the window layouts I had at my disposal</a:t>
            </a:r>
            <a:endParaRPr lang="en-US" b="0" dirty="0" smtClean="0">
              <a:effectLst/>
            </a:endParaRPr>
          </a:p>
        </p:txBody>
      </p:sp>
      <p:sp>
        <p:nvSpPr>
          <p:cNvPr id="4" name="Slide Number Placeholder 3"/>
          <p:cNvSpPr>
            <a:spLocks noGrp="1"/>
          </p:cNvSpPr>
          <p:nvPr>
            <p:ph type="sldNum" sz="quarter" idx="10"/>
          </p:nvPr>
        </p:nvSpPr>
        <p:spPr/>
        <p:txBody>
          <a:bodyPr/>
          <a:lstStyle/>
          <a:p>
            <a:fld id="{7B552639-3A6C-4E27-A41F-A42BA0B7FDD7}" type="slidenum">
              <a:rPr lang="en-US" smtClean="0"/>
              <a:t>3</a:t>
            </a:fld>
            <a:endParaRPr lang="en-US"/>
          </a:p>
        </p:txBody>
      </p:sp>
    </p:spTree>
    <p:extLst>
      <p:ext uri="{BB962C8B-B14F-4D97-AF65-F5344CB8AC3E}">
        <p14:creationId xmlns:p14="http://schemas.microsoft.com/office/powerpoint/2010/main" val="135104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Effective: This was the most obvious goal; making a program that got the job done</a:t>
            </a:r>
            <a:r>
              <a:rPr lang="en-US" sz="1200" b="0" i="0" u="none" strike="noStrike" kern="1200" baseline="0" dirty="0" smtClean="0">
                <a:solidFill>
                  <a:schemeClr val="tx1"/>
                </a:solidFill>
                <a:effectLst/>
                <a:latin typeface="+mn-lt"/>
                <a:ea typeface="+mn-ea"/>
                <a:cs typeface="+mn-cs"/>
              </a:rPr>
              <a:t> with few runtime errors.</a:t>
            </a:r>
            <a:endParaRPr lang="en-US" b="0" dirty="0" smtClean="0">
              <a:effectLst/>
            </a:endParaRPr>
          </a:p>
        </p:txBody>
      </p:sp>
      <p:sp>
        <p:nvSpPr>
          <p:cNvPr id="4" name="Slide Number Placeholder 3"/>
          <p:cNvSpPr>
            <a:spLocks noGrp="1"/>
          </p:cNvSpPr>
          <p:nvPr>
            <p:ph type="sldNum" sz="quarter" idx="10"/>
          </p:nvPr>
        </p:nvSpPr>
        <p:spPr/>
        <p:txBody>
          <a:bodyPr/>
          <a:lstStyle/>
          <a:p>
            <a:fld id="{7B552639-3A6C-4E27-A41F-A42BA0B7FDD7}" type="slidenum">
              <a:rPr lang="en-US" smtClean="0"/>
              <a:t>4</a:t>
            </a:fld>
            <a:endParaRPr lang="en-US"/>
          </a:p>
        </p:txBody>
      </p:sp>
    </p:spTree>
    <p:extLst>
      <p:ext uri="{BB962C8B-B14F-4D97-AF65-F5344CB8AC3E}">
        <p14:creationId xmlns:p14="http://schemas.microsoft.com/office/powerpoint/2010/main" val="1113764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Efficient: I tried to have the program complete the job using as few resources as possible.</a:t>
            </a:r>
            <a:endParaRPr lang="en-US" b="0" dirty="0" smtClean="0">
              <a:effectLst/>
            </a:endParaRPr>
          </a:p>
        </p:txBody>
      </p:sp>
      <p:sp>
        <p:nvSpPr>
          <p:cNvPr id="4" name="Slide Number Placeholder 3"/>
          <p:cNvSpPr>
            <a:spLocks noGrp="1"/>
          </p:cNvSpPr>
          <p:nvPr>
            <p:ph type="sldNum" sz="quarter" idx="10"/>
          </p:nvPr>
        </p:nvSpPr>
        <p:spPr/>
        <p:txBody>
          <a:bodyPr/>
          <a:lstStyle/>
          <a:p>
            <a:fld id="{7B552639-3A6C-4E27-A41F-A42BA0B7FDD7}" type="slidenum">
              <a:rPr lang="en-US" smtClean="0"/>
              <a:t>5</a:t>
            </a:fld>
            <a:endParaRPr lang="en-US"/>
          </a:p>
        </p:txBody>
      </p:sp>
    </p:spTree>
    <p:extLst>
      <p:ext uri="{BB962C8B-B14F-4D97-AF65-F5344CB8AC3E}">
        <p14:creationId xmlns:p14="http://schemas.microsoft.com/office/powerpoint/2010/main" val="206479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consider this screen.  I feel it is simple because</a:t>
            </a:r>
            <a:r>
              <a:rPr lang="en-US" baseline="0" dirty="0" smtClean="0"/>
              <a:t> it includes instructions for the program flow and buttons for the user to easily select any of the options presented.  It is effective because when either button is pressed, the appropriate screen appears allowing the user to carry out the option selected.  It is efficient because between screens, there was usually little to no downtime.</a:t>
            </a:r>
            <a:endParaRPr lang="en-US" dirty="0"/>
          </a:p>
        </p:txBody>
      </p:sp>
      <p:sp>
        <p:nvSpPr>
          <p:cNvPr id="4" name="Slide Number Placeholder 3"/>
          <p:cNvSpPr>
            <a:spLocks noGrp="1"/>
          </p:cNvSpPr>
          <p:nvPr>
            <p:ph type="sldNum" sz="quarter" idx="10"/>
          </p:nvPr>
        </p:nvSpPr>
        <p:spPr/>
        <p:txBody>
          <a:bodyPr/>
          <a:lstStyle/>
          <a:p>
            <a:fld id="{7B552639-3A6C-4E27-A41F-A42BA0B7FDD7}" type="slidenum">
              <a:rPr lang="en-US" smtClean="0"/>
              <a:t>6</a:t>
            </a:fld>
            <a:endParaRPr lang="en-US"/>
          </a:p>
        </p:txBody>
      </p:sp>
    </p:spTree>
    <p:extLst>
      <p:ext uri="{BB962C8B-B14F-4D97-AF65-F5344CB8AC3E}">
        <p14:creationId xmlns:p14="http://schemas.microsoft.com/office/powerpoint/2010/main" val="376021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Someone once said, “People always see it the way it appears, but they never see the ropes and the pulleys and the gears.”  These are the ropes and the pulleys and the gears.  My principal challenges had to do with my data and how I was going to store, recall, present, and manipulate it.  My guiding principal in solving these was:</a:t>
            </a:r>
            <a:endParaRPr lang="en-US" b="0" dirty="0" smtClean="0">
              <a:effectLst/>
            </a:endParaRPr>
          </a:p>
        </p:txBody>
      </p:sp>
      <p:sp>
        <p:nvSpPr>
          <p:cNvPr id="4" name="Slide Number Placeholder 3"/>
          <p:cNvSpPr>
            <a:spLocks noGrp="1"/>
          </p:cNvSpPr>
          <p:nvPr>
            <p:ph type="sldNum" sz="quarter" idx="10"/>
          </p:nvPr>
        </p:nvSpPr>
        <p:spPr/>
        <p:txBody>
          <a:bodyPr/>
          <a:lstStyle/>
          <a:p>
            <a:fld id="{7B552639-3A6C-4E27-A41F-A42BA0B7FDD7}" type="slidenum">
              <a:rPr lang="en-US" smtClean="0"/>
              <a:t>7</a:t>
            </a:fld>
            <a:endParaRPr lang="en-US"/>
          </a:p>
        </p:txBody>
      </p:sp>
    </p:spTree>
    <p:extLst>
      <p:ext uri="{BB962C8B-B14F-4D97-AF65-F5344CB8AC3E}">
        <p14:creationId xmlns:p14="http://schemas.microsoft.com/office/powerpoint/2010/main" val="410347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552639-3A6C-4E27-A41F-A42BA0B7FDD7}" type="slidenum">
              <a:rPr lang="en-US" smtClean="0"/>
              <a:t>26</a:t>
            </a:fld>
            <a:endParaRPr lang="en-US"/>
          </a:p>
        </p:txBody>
      </p:sp>
    </p:spTree>
    <p:extLst>
      <p:ext uri="{BB962C8B-B14F-4D97-AF65-F5344CB8AC3E}">
        <p14:creationId xmlns:p14="http://schemas.microsoft.com/office/powerpoint/2010/main" val="1113548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Good morning/afternoon/evening judges.  I’m Anuj Bhyravabhotla from </a:t>
            </a:r>
            <a:r>
              <a:rPr lang="en-US" sz="1200" b="0" i="0" u="none" strike="noStrike" kern="1200" dirty="0" err="1" smtClean="0">
                <a:solidFill>
                  <a:schemeClr val="tx1"/>
                </a:solidFill>
                <a:effectLst/>
                <a:latin typeface="+mn-lt"/>
                <a:ea typeface="+mn-ea"/>
                <a:cs typeface="+mn-cs"/>
              </a:rPr>
              <a:t>Northview</a:t>
            </a:r>
            <a:r>
              <a:rPr lang="en-US" sz="1200" b="0" i="0" u="none" strike="noStrike" kern="1200" dirty="0" smtClean="0">
                <a:solidFill>
                  <a:schemeClr val="tx1"/>
                </a:solidFill>
                <a:effectLst/>
                <a:latin typeface="+mn-lt"/>
                <a:ea typeface="+mn-ea"/>
                <a:cs typeface="+mn-cs"/>
              </a:rPr>
              <a:t> High School in Georgia and I present to you my records system for the Furry Friends Animal Shelter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B552639-3A6C-4E27-A41F-A42BA0B7FDD7}" type="slidenum">
              <a:rPr lang="en-US" smtClean="0"/>
              <a:t>27</a:t>
            </a:fld>
            <a:endParaRPr lang="en-US"/>
          </a:p>
        </p:txBody>
      </p:sp>
    </p:spTree>
    <p:extLst>
      <p:ext uri="{BB962C8B-B14F-4D97-AF65-F5344CB8AC3E}">
        <p14:creationId xmlns:p14="http://schemas.microsoft.com/office/powerpoint/2010/main" val="183794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10186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4443C-9546-4039-8CD7-A4E1E8530CEA}"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01679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3835766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35277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71179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816441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494252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327704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139997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86870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4443C-9546-4039-8CD7-A4E1E8530CEA}"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94762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A4443C-9546-4039-8CD7-A4E1E8530CEA}"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196199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A4443C-9546-4039-8CD7-A4E1E8530CEA}"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250909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A4443C-9546-4039-8CD7-A4E1E8530CEA}"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7152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4443C-9546-4039-8CD7-A4E1E8530CEA}"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191755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4443C-9546-4039-8CD7-A4E1E8530CEA}"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355731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4443C-9546-4039-8CD7-A4E1E8530CEA}"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3A8CB-6175-4A67-A6DA-59915052113A}" type="slidenum">
              <a:rPr lang="en-US" smtClean="0"/>
              <a:t>‹#›</a:t>
            </a:fld>
            <a:endParaRPr lang="en-US"/>
          </a:p>
        </p:txBody>
      </p:sp>
    </p:spTree>
    <p:extLst>
      <p:ext uri="{BB962C8B-B14F-4D97-AF65-F5344CB8AC3E}">
        <p14:creationId xmlns:p14="http://schemas.microsoft.com/office/powerpoint/2010/main" val="360809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A4443C-9546-4039-8CD7-A4E1E8530CEA}" type="datetimeFigureOut">
              <a:rPr lang="en-US" smtClean="0"/>
              <a:t>9/21/2015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63A8CB-6175-4A67-A6DA-59915052113A}" type="slidenum">
              <a:rPr lang="en-US" smtClean="0"/>
              <a:t>‹#›</a:t>
            </a:fld>
            <a:endParaRPr lang="en-US"/>
          </a:p>
        </p:txBody>
      </p:sp>
    </p:spTree>
    <p:extLst>
      <p:ext uri="{BB962C8B-B14F-4D97-AF65-F5344CB8AC3E}">
        <p14:creationId xmlns:p14="http://schemas.microsoft.com/office/powerpoint/2010/main" val="3773720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FC9924"/>
                </a:solidFill>
                <a:latin typeface="Courier New" panose="02070309020205020404" pitchFamily="49" charset="0"/>
                <a:cs typeface="Courier New" panose="02070309020205020404" pitchFamily="49" charset="0"/>
              </a:rPr>
              <a:t>Furry Friends Animal Shelter: Records System</a:t>
            </a:r>
            <a:endParaRPr lang="en-US" b="1" dirty="0">
              <a:solidFill>
                <a:srgbClr val="FC9924"/>
              </a:solidFill>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p:txBody>
          <a:bodyPr/>
          <a:lstStyle/>
          <a:p>
            <a:r>
              <a:rPr lang="en-US" b="1" dirty="0" smtClean="0">
                <a:solidFill>
                  <a:srgbClr val="6D8FCC"/>
                </a:solidFill>
                <a:latin typeface="Courier New" panose="02070309020205020404" pitchFamily="49" charset="0"/>
                <a:cs typeface="Courier New" panose="02070309020205020404" pitchFamily="49" charset="0"/>
              </a:rPr>
              <a:t>Anuj Bhyravabhotla</a:t>
            </a:r>
          </a:p>
          <a:p>
            <a:r>
              <a:rPr lang="en-US" b="1" dirty="0" err="1" smtClean="0">
                <a:solidFill>
                  <a:srgbClr val="6D8FCC"/>
                </a:solidFill>
                <a:latin typeface="Courier New" panose="02070309020205020404" pitchFamily="49" charset="0"/>
                <a:cs typeface="Courier New" panose="02070309020205020404" pitchFamily="49" charset="0"/>
              </a:rPr>
              <a:t>Northview</a:t>
            </a:r>
            <a:r>
              <a:rPr lang="en-US" b="1" dirty="0" smtClean="0">
                <a:solidFill>
                  <a:srgbClr val="6D8FCC"/>
                </a:solidFill>
                <a:latin typeface="Courier New" panose="02070309020205020404" pitchFamily="49" charset="0"/>
                <a:cs typeface="Courier New" panose="02070309020205020404" pitchFamily="49" charset="0"/>
              </a:rPr>
              <a:t> High School</a:t>
            </a:r>
          </a:p>
          <a:p>
            <a:r>
              <a:rPr lang="en-US" b="1" dirty="0" smtClean="0">
                <a:solidFill>
                  <a:srgbClr val="6D8FCC"/>
                </a:solidFill>
                <a:latin typeface="Courier New" panose="02070309020205020404" pitchFamily="49" charset="0"/>
                <a:cs typeface="Courier New" panose="02070309020205020404" pitchFamily="49" charset="0"/>
              </a:rPr>
              <a:t>Georgia</a:t>
            </a:r>
            <a:endParaRPr lang="en-US" b="1" dirty="0">
              <a:solidFill>
                <a:srgbClr val="6D8F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2420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338"/>
            <a:ext cx="4763165" cy="5001323"/>
          </a:xfrm>
          <a:prstGeom prst="rect">
            <a:avLst/>
          </a:prstGeom>
        </p:spPr>
      </p:pic>
      <p:sp>
        <p:nvSpPr>
          <p:cNvPr id="4" name="TextBox 3"/>
          <p:cNvSpPr txBox="1"/>
          <p:nvPr/>
        </p:nvSpPr>
        <p:spPr>
          <a:xfrm>
            <a:off x="5131558" y="1720839"/>
            <a:ext cx="5145206" cy="3416320"/>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General Inventory Form</a:t>
            </a:r>
            <a:endParaRPr lang="en-US" sz="5400" spc="1000" dirty="0">
              <a:solidFill>
                <a:srgbClr val="E2F2F4"/>
              </a:solidFill>
              <a:latin typeface="Courier New" panose="02070309020205020404" pitchFamily="49" charset="0"/>
              <a:cs typeface="Courier New" panose="02070309020205020404" pitchFamily="49" charset="0"/>
            </a:endParaRPr>
          </a:p>
        </p:txBody>
      </p:sp>
      <p:sp>
        <p:nvSpPr>
          <p:cNvPr id="3" name="TextBox 2"/>
          <p:cNvSpPr txBox="1"/>
          <p:nvPr/>
        </p:nvSpPr>
        <p:spPr>
          <a:xfrm>
            <a:off x="835572" y="6150378"/>
            <a:ext cx="10862442" cy="369332"/>
          </a:xfrm>
          <a:prstGeom prst="rect">
            <a:avLst/>
          </a:prstGeom>
          <a:noFill/>
        </p:spPr>
        <p:txBody>
          <a:bodyPr wrap="square" rtlCol="0">
            <a:spAutoFit/>
          </a:bodyPr>
          <a:lstStyle/>
          <a:p>
            <a:r>
              <a:rPr lang="en-US" dirty="0" smtClean="0">
                <a:solidFill>
                  <a:schemeClr val="bg1"/>
                </a:solidFill>
              </a:rPr>
              <a:t>Chip ID and Cage number fields can only contain numbers to avoid errors</a:t>
            </a:r>
            <a:endParaRPr lang="en-US" dirty="0">
              <a:solidFill>
                <a:schemeClr val="bg1"/>
              </a:solidFill>
            </a:endParaRPr>
          </a:p>
        </p:txBody>
      </p:sp>
    </p:spTree>
    <p:extLst>
      <p:ext uri="{BB962C8B-B14F-4D97-AF65-F5344CB8AC3E}">
        <p14:creationId xmlns:p14="http://schemas.microsoft.com/office/powerpoint/2010/main" val="149299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338"/>
            <a:ext cx="4763165" cy="5001323"/>
          </a:xfrm>
          <a:prstGeom prst="rect">
            <a:avLst/>
          </a:prstGeom>
        </p:spPr>
      </p:pic>
      <p:sp>
        <p:nvSpPr>
          <p:cNvPr id="4" name="TextBox 3"/>
          <p:cNvSpPr txBox="1"/>
          <p:nvPr/>
        </p:nvSpPr>
        <p:spPr>
          <a:xfrm>
            <a:off x="5131558" y="1720839"/>
            <a:ext cx="5145206" cy="3416320"/>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General Inventory Form</a:t>
            </a:r>
            <a:endParaRPr lang="en-US" sz="5400" spc="1000" dirty="0">
              <a:solidFill>
                <a:srgbClr val="E2F2F4"/>
              </a:solidFill>
              <a:latin typeface="Courier New" panose="02070309020205020404" pitchFamily="49" charset="0"/>
              <a:cs typeface="Courier New" panose="02070309020205020404" pitchFamily="49" charset="0"/>
            </a:endParaRPr>
          </a:p>
        </p:txBody>
      </p:sp>
      <p:sp>
        <p:nvSpPr>
          <p:cNvPr id="5" name="TextBox 4"/>
          <p:cNvSpPr txBox="1"/>
          <p:nvPr/>
        </p:nvSpPr>
        <p:spPr>
          <a:xfrm>
            <a:off x="835572" y="6150378"/>
            <a:ext cx="10862442" cy="369332"/>
          </a:xfrm>
          <a:prstGeom prst="rect">
            <a:avLst/>
          </a:prstGeom>
          <a:noFill/>
        </p:spPr>
        <p:txBody>
          <a:bodyPr wrap="square" rtlCol="0">
            <a:spAutoFit/>
          </a:bodyPr>
          <a:lstStyle/>
          <a:p>
            <a:r>
              <a:rPr lang="en-US" dirty="0" smtClean="0">
                <a:solidFill>
                  <a:schemeClr val="bg1"/>
                </a:solidFill>
              </a:rPr>
              <a:t>Chip ID and Cage number fields can only contain numbers to avoid errors</a:t>
            </a:r>
            <a:endParaRPr lang="en-US" dirty="0">
              <a:solidFill>
                <a:schemeClr val="bg1"/>
              </a:solidFill>
            </a:endParaRPr>
          </a:p>
        </p:txBody>
      </p:sp>
    </p:spTree>
    <p:extLst>
      <p:ext uri="{BB962C8B-B14F-4D97-AF65-F5344CB8AC3E}">
        <p14:creationId xmlns:p14="http://schemas.microsoft.com/office/powerpoint/2010/main" val="1388338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82155" cy="6886672"/>
          </a:xfrm>
          <a:prstGeom prst="rect">
            <a:avLst/>
          </a:prstGeom>
        </p:spPr>
      </p:pic>
      <p:sp>
        <p:nvSpPr>
          <p:cNvPr id="4" name="TextBox 3"/>
          <p:cNvSpPr txBox="1"/>
          <p:nvPr/>
        </p:nvSpPr>
        <p:spPr>
          <a:xfrm>
            <a:off x="5131558" y="1720839"/>
            <a:ext cx="5145206" cy="4247317"/>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Special Inventory Form for dogs</a:t>
            </a:r>
            <a:endParaRPr lang="en-US" sz="5400" spc="1000" dirty="0">
              <a:solidFill>
                <a:srgbClr val="E2F2F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08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682155" cy="6886670"/>
          </a:xfrm>
          <a:prstGeom prst="rect">
            <a:avLst/>
          </a:prstGeom>
        </p:spPr>
      </p:pic>
      <p:sp>
        <p:nvSpPr>
          <p:cNvPr id="4" name="TextBox 3"/>
          <p:cNvSpPr txBox="1"/>
          <p:nvPr/>
        </p:nvSpPr>
        <p:spPr>
          <a:xfrm>
            <a:off x="5131558" y="1720839"/>
            <a:ext cx="5145206" cy="4247317"/>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Special Inventory Form for dogs</a:t>
            </a:r>
            <a:endParaRPr lang="en-US" sz="5400" spc="1000" dirty="0">
              <a:solidFill>
                <a:srgbClr val="E2F2F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786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17" y="1841278"/>
            <a:ext cx="4763165" cy="3175443"/>
          </a:xfrm>
          <a:prstGeom prst="rect">
            <a:avLst/>
          </a:prstGeom>
        </p:spPr>
      </p:pic>
      <p:sp>
        <p:nvSpPr>
          <p:cNvPr id="4" name="TextBox 3"/>
          <p:cNvSpPr txBox="1"/>
          <p:nvPr/>
        </p:nvSpPr>
        <p:spPr>
          <a:xfrm>
            <a:off x="928255" y="277091"/>
            <a:ext cx="10335490" cy="1323439"/>
          </a:xfrm>
          <a:prstGeom prst="rect">
            <a:avLst/>
          </a:prstGeom>
          <a:noFill/>
        </p:spPr>
        <p:txBody>
          <a:bodyPr wrap="square" rtlCol="0">
            <a:spAutoFit/>
          </a:bodyPr>
          <a:lstStyle/>
          <a:p>
            <a:pPr algn="ctr"/>
            <a:r>
              <a:rPr lang="en-US" sz="8000" dirty="0" smtClean="0">
                <a:solidFill>
                  <a:srgbClr val="6D8FCC"/>
                </a:solidFill>
                <a:latin typeface="Arial Unicode MS" panose="020B0604020202020204" pitchFamily="34" charset="-128"/>
                <a:ea typeface="Arial Unicode MS" panose="020B0604020202020204" pitchFamily="34" charset="-128"/>
                <a:cs typeface="Arial Unicode MS" panose="020B0604020202020204" pitchFamily="34" charset="-128"/>
              </a:rPr>
              <a:t>Back to the Start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00800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80001" cy="6858000"/>
          </a:xfrm>
          <a:prstGeom prst="rect">
            <a:avLst/>
          </a:prstGeom>
        </p:spPr>
      </p:pic>
      <p:sp>
        <p:nvSpPr>
          <p:cNvPr id="4" name="TextBox 3"/>
          <p:cNvSpPr txBox="1"/>
          <p:nvPr/>
        </p:nvSpPr>
        <p:spPr>
          <a:xfrm>
            <a:off x="5131558" y="1720839"/>
            <a:ext cx="5145206" cy="4247317"/>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Special Inventory Form for cats</a:t>
            </a:r>
            <a:endParaRPr lang="en-US" sz="5400" spc="1000" dirty="0">
              <a:solidFill>
                <a:srgbClr val="E2F2F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4706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80001" cy="6858000"/>
          </a:xfrm>
          <a:prstGeom prst="rect">
            <a:avLst/>
          </a:prstGeom>
        </p:spPr>
      </p:pic>
      <p:sp>
        <p:nvSpPr>
          <p:cNvPr id="4" name="TextBox 3"/>
          <p:cNvSpPr txBox="1"/>
          <p:nvPr/>
        </p:nvSpPr>
        <p:spPr>
          <a:xfrm>
            <a:off x="5131558" y="1720839"/>
            <a:ext cx="5145206" cy="4247317"/>
          </a:xfrm>
          <a:prstGeom prst="rect">
            <a:avLst/>
          </a:prstGeom>
          <a:noFill/>
        </p:spPr>
        <p:txBody>
          <a:bodyPr wrap="square" rtlCol="0">
            <a:spAutoFit/>
          </a:bodyPr>
          <a:lstStyle/>
          <a:p>
            <a:r>
              <a:rPr lang="en-US" sz="5400" spc="1000" dirty="0" smtClean="0">
                <a:solidFill>
                  <a:srgbClr val="E2F2F4"/>
                </a:solidFill>
                <a:latin typeface="Courier New" panose="02070309020205020404" pitchFamily="49" charset="0"/>
                <a:cs typeface="Courier New" panose="02070309020205020404" pitchFamily="49" charset="0"/>
              </a:rPr>
              <a:t>The Special Inventory Form for cats</a:t>
            </a:r>
            <a:endParaRPr lang="en-US" sz="5400" spc="1000" dirty="0">
              <a:solidFill>
                <a:srgbClr val="E2F2F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3495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0339"/>
            <a:ext cx="7779224" cy="5797322"/>
          </a:xfrm>
          <a:prstGeom prst="rect">
            <a:avLst/>
          </a:prstGeom>
        </p:spPr>
      </p:pic>
      <p:sp>
        <p:nvSpPr>
          <p:cNvPr id="4" name="TextBox 3"/>
          <p:cNvSpPr txBox="1"/>
          <p:nvPr/>
        </p:nvSpPr>
        <p:spPr>
          <a:xfrm>
            <a:off x="7801970" y="474345"/>
            <a:ext cx="4390030" cy="5909310"/>
          </a:xfrm>
          <a:prstGeom prst="rect">
            <a:avLst/>
          </a:prstGeom>
          <a:noFill/>
        </p:spPr>
        <p:txBody>
          <a:bodyPr wrap="square" rtlCol="0">
            <a:spAutoFit/>
          </a:bodyPr>
          <a:lstStyle/>
          <a:p>
            <a:r>
              <a:rPr lang="en-US" sz="5400" spc="400" dirty="0" smtClean="0">
                <a:solidFill>
                  <a:srgbClr val="E2F2F4"/>
                </a:solidFill>
                <a:latin typeface="Courier New" panose="02070309020205020404" pitchFamily="49" charset="0"/>
                <a:cs typeface="Courier New" panose="02070309020205020404" pitchFamily="49" charset="0"/>
              </a:rPr>
              <a:t>The Special Inventory Form for neither dogs nor cats</a:t>
            </a:r>
            <a:endParaRPr lang="en-US" sz="5400" spc="400" dirty="0">
              <a:solidFill>
                <a:srgbClr val="E2F2F4"/>
              </a:solidFill>
              <a:latin typeface="Courier New" panose="02070309020205020404" pitchFamily="49" charset="0"/>
              <a:cs typeface="Courier New" panose="02070309020205020404" pitchFamily="49" charset="0"/>
            </a:endParaRPr>
          </a:p>
        </p:txBody>
      </p:sp>
      <p:sp>
        <p:nvSpPr>
          <p:cNvPr id="5" name="TextBox 4"/>
          <p:cNvSpPr txBox="1"/>
          <p:nvPr/>
        </p:nvSpPr>
        <p:spPr>
          <a:xfrm>
            <a:off x="378372" y="6383655"/>
            <a:ext cx="10862442" cy="369332"/>
          </a:xfrm>
          <a:prstGeom prst="rect">
            <a:avLst/>
          </a:prstGeom>
          <a:noFill/>
        </p:spPr>
        <p:txBody>
          <a:bodyPr wrap="square" rtlCol="0">
            <a:spAutoFit/>
          </a:bodyPr>
          <a:lstStyle/>
          <a:p>
            <a:r>
              <a:rPr lang="en-US" dirty="0" smtClean="0">
                <a:solidFill>
                  <a:schemeClr val="bg1"/>
                </a:solidFill>
              </a:rPr>
              <a:t>Weight field can only contain numbers to avoid errors</a:t>
            </a:r>
            <a:endParaRPr lang="en-US" dirty="0">
              <a:solidFill>
                <a:schemeClr val="bg1"/>
              </a:solidFill>
            </a:endParaRPr>
          </a:p>
        </p:txBody>
      </p:sp>
    </p:spTree>
    <p:extLst>
      <p:ext uri="{BB962C8B-B14F-4D97-AF65-F5344CB8AC3E}">
        <p14:creationId xmlns:p14="http://schemas.microsoft.com/office/powerpoint/2010/main" val="637297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776" y="1841277"/>
            <a:ext cx="4763163" cy="3175443"/>
          </a:xfrm>
          <a:prstGeom prst="rect">
            <a:avLst/>
          </a:prstGeom>
        </p:spPr>
      </p:pic>
      <p:sp>
        <p:nvSpPr>
          <p:cNvPr id="4" name="TextBox 3"/>
          <p:cNvSpPr txBox="1"/>
          <p:nvPr/>
        </p:nvSpPr>
        <p:spPr>
          <a:xfrm>
            <a:off x="928255" y="277091"/>
            <a:ext cx="10335490" cy="1323439"/>
          </a:xfrm>
          <a:prstGeom prst="rect">
            <a:avLst/>
          </a:prstGeom>
          <a:noFill/>
        </p:spPr>
        <p:txBody>
          <a:bodyPr wrap="square" rtlCol="0">
            <a:spAutoFit/>
          </a:bodyPr>
          <a:lstStyle/>
          <a:p>
            <a:pPr algn="ctr"/>
            <a:r>
              <a:rPr lang="en-US" sz="8000" dirty="0" smtClean="0">
                <a:solidFill>
                  <a:srgbClr val="FC9924"/>
                </a:solidFill>
                <a:latin typeface="Arial Unicode MS" panose="020B0604020202020204" pitchFamily="34" charset="-128"/>
                <a:ea typeface="Arial Unicode MS" panose="020B0604020202020204" pitchFamily="34" charset="-128"/>
                <a:cs typeface="Arial Unicode MS" panose="020B0604020202020204" pitchFamily="34" charset="-128"/>
              </a:rPr>
              <a:t>Searching</a:t>
            </a:r>
            <a:endParaRPr lang="en-US" dirty="0">
              <a:solidFill>
                <a:srgbClr val="FC9924"/>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36" y="1841277"/>
            <a:ext cx="4763164" cy="3175443"/>
          </a:xfrm>
          <a:prstGeom prst="rect">
            <a:avLst/>
          </a:prstGeom>
        </p:spPr>
      </p:pic>
      <p:sp>
        <p:nvSpPr>
          <p:cNvPr id="5" name="Isosceles Triangle 4"/>
          <p:cNvSpPr/>
          <p:nvPr/>
        </p:nvSpPr>
        <p:spPr>
          <a:xfrm rot="16200000">
            <a:off x="4503378" y="2622595"/>
            <a:ext cx="3119717" cy="1557080"/>
          </a:xfrm>
          <a:prstGeom prst="triangle">
            <a:avLst>
              <a:gd name="adj" fmla="val 23276"/>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359540" y="5649237"/>
            <a:ext cx="6964471" cy="369332"/>
          </a:xfrm>
          <a:prstGeom prst="rect">
            <a:avLst/>
          </a:prstGeom>
          <a:noFill/>
        </p:spPr>
        <p:txBody>
          <a:bodyPr wrap="square" rtlCol="0">
            <a:spAutoFit/>
          </a:bodyPr>
          <a:lstStyle/>
          <a:p>
            <a:r>
              <a:rPr lang="en-US" dirty="0" smtClean="0">
                <a:solidFill>
                  <a:schemeClr val="bg1"/>
                </a:solidFill>
              </a:rPr>
              <a:t>Case number field must contain numbers to avoid errors</a:t>
            </a:r>
            <a:endParaRPr lang="en-US" dirty="0">
              <a:solidFill>
                <a:schemeClr val="bg1"/>
              </a:solidFill>
            </a:endParaRPr>
          </a:p>
        </p:txBody>
      </p:sp>
    </p:spTree>
    <p:extLst>
      <p:ext uri="{BB962C8B-B14F-4D97-AF65-F5344CB8AC3E}">
        <p14:creationId xmlns:p14="http://schemas.microsoft.com/office/powerpoint/2010/main" val="1159173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450" y="1752599"/>
            <a:ext cx="4763048" cy="3213394"/>
          </a:xfrm>
          <a:prstGeom prst="rect">
            <a:avLst/>
          </a:prstGeom>
        </p:spPr>
      </p:pic>
      <p:sp>
        <p:nvSpPr>
          <p:cNvPr id="4" name="TextBox 3"/>
          <p:cNvSpPr txBox="1"/>
          <p:nvPr/>
        </p:nvSpPr>
        <p:spPr>
          <a:xfrm>
            <a:off x="7664822" y="4965993"/>
            <a:ext cx="3651457" cy="830997"/>
          </a:xfrm>
          <a:prstGeom prst="rect">
            <a:avLst/>
          </a:prstGeom>
          <a:noFill/>
        </p:spPr>
        <p:txBody>
          <a:bodyPr wrap="square" rtlCol="0">
            <a:spAutoFit/>
          </a:bodyPr>
          <a:lstStyle/>
          <a:p>
            <a:r>
              <a:rPr lang="en-US" sz="4800" dirty="0" smtClean="0">
                <a:solidFill>
                  <a:srgbClr val="6D8FCC"/>
                </a:solidFill>
              </a:rPr>
              <a:t>Report Menu</a:t>
            </a:r>
            <a:endParaRPr lang="en-US" dirty="0">
              <a:solidFill>
                <a:srgbClr val="6D8FCC"/>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910" y="1752599"/>
            <a:ext cx="4820090" cy="3213394"/>
          </a:xfrm>
          <a:prstGeom prst="rect">
            <a:avLst/>
          </a:prstGeom>
        </p:spPr>
      </p:pic>
      <p:sp>
        <p:nvSpPr>
          <p:cNvPr id="8" name="Isosceles Triangle 7"/>
          <p:cNvSpPr/>
          <p:nvPr/>
        </p:nvSpPr>
        <p:spPr>
          <a:xfrm rot="16200000">
            <a:off x="3785842" y="1745383"/>
            <a:ext cx="3208395" cy="3222825"/>
          </a:xfrm>
          <a:prstGeom prst="triangle">
            <a:avLst>
              <a:gd name="adj" fmla="val 14596"/>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67879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Principal Problem</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a:t>
            </a:r>
          </a:p>
          <a:p>
            <a:r>
              <a:rPr lang="en-US" sz="7200" dirty="0" smtClean="0">
                <a:solidFill>
                  <a:srgbClr val="C8AD56"/>
                </a:solidFill>
              </a:rPr>
              <a:t>E</a:t>
            </a:r>
          </a:p>
          <a:p>
            <a:r>
              <a:rPr lang="en-US" sz="7200" dirty="0">
                <a:solidFill>
                  <a:srgbClr val="C8AD56"/>
                </a:solidFill>
              </a:rPr>
              <a:t>E</a:t>
            </a:r>
          </a:p>
        </p:txBody>
      </p:sp>
    </p:spTree>
    <p:extLst>
      <p:ext uri="{BB962C8B-B14F-4D97-AF65-F5344CB8AC3E}">
        <p14:creationId xmlns:p14="http://schemas.microsoft.com/office/powerpoint/2010/main" val="3644471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49" y="2000051"/>
            <a:ext cx="4286848" cy="2857899"/>
          </a:xfrm>
          <a:prstGeom prst="rect">
            <a:avLst/>
          </a:prstGeom>
        </p:spPr>
      </p:pic>
      <p:sp>
        <p:nvSpPr>
          <p:cNvPr id="4" name="TextBox 3"/>
          <p:cNvSpPr txBox="1"/>
          <p:nvPr/>
        </p:nvSpPr>
        <p:spPr>
          <a:xfrm>
            <a:off x="5954316" y="2644170"/>
            <a:ext cx="5254388" cy="1569660"/>
          </a:xfrm>
          <a:prstGeom prst="rect">
            <a:avLst/>
          </a:prstGeom>
          <a:noFill/>
        </p:spPr>
        <p:txBody>
          <a:bodyPr wrap="square" rtlCol="0">
            <a:spAutoFit/>
          </a:bodyPr>
          <a:lstStyle/>
          <a:p>
            <a:r>
              <a:rPr lang="en-US" sz="4800" dirty="0" smtClean="0">
                <a:solidFill>
                  <a:srgbClr val="6D8FCC"/>
                </a:solidFill>
              </a:rPr>
              <a:t>Client Reports for each Animal</a:t>
            </a:r>
            <a:endParaRPr lang="en-US" dirty="0">
              <a:solidFill>
                <a:srgbClr val="6D8FCC"/>
              </a:solidFill>
            </a:endParaRPr>
          </a:p>
        </p:txBody>
      </p:sp>
    </p:spTree>
    <p:extLst>
      <p:ext uri="{BB962C8B-B14F-4D97-AF65-F5344CB8AC3E}">
        <p14:creationId xmlns:p14="http://schemas.microsoft.com/office/powerpoint/2010/main" val="1344073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49" y="2000051"/>
            <a:ext cx="4286848" cy="2857899"/>
          </a:xfrm>
          <a:prstGeom prst="rect">
            <a:avLst/>
          </a:prstGeom>
        </p:spPr>
      </p:pic>
      <p:sp>
        <p:nvSpPr>
          <p:cNvPr id="4" name="TextBox 3"/>
          <p:cNvSpPr txBox="1"/>
          <p:nvPr/>
        </p:nvSpPr>
        <p:spPr>
          <a:xfrm>
            <a:off x="5954316" y="2644170"/>
            <a:ext cx="5254388" cy="1569660"/>
          </a:xfrm>
          <a:prstGeom prst="rect">
            <a:avLst/>
          </a:prstGeom>
          <a:noFill/>
        </p:spPr>
        <p:txBody>
          <a:bodyPr wrap="square" rtlCol="0">
            <a:spAutoFit/>
          </a:bodyPr>
          <a:lstStyle/>
          <a:p>
            <a:r>
              <a:rPr lang="en-US" sz="4800" dirty="0" smtClean="0">
                <a:solidFill>
                  <a:srgbClr val="6D8FCC"/>
                </a:solidFill>
              </a:rPr>
              <a:t>Cost Reports for each Animal</a:t>
            </a:r>
            <a:endParaRPr lang="en-US" dirty="0">
              <a:solidFill>
                <a:srgbClr val="6D8FCC"/>
              </a:solidFill>
            </a:endParaRPr>
          </a:p>
        </p:txBody>
      </p:sp>
    </p:spTree>
    <p:extLst>
      <p:ext uri="{BB962C8B-B14F-4D97-AF65-F5344CB8AC3E}">
        <p14:creationId xmlns:p14="http://schemas.microsoft.com/office/powerpoint/2010/main" val="2360569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740" y="2000050"/>
            <a:ext cx="4286848" cy="2857899"/>
          </a:xfrm>
          <a:prstGeom prst="rect">
            <a:avLst/>
          </a:prstGeom>
        </p:spPr>
      </p:pic>
      <p:sp>
        <p:nvSpPr>
          <p:cNvPr id="4" name="TextBox 3"/>
          <p:cNvSpPr txBox="1"/>
          <p:nvPr/>
        </p:nvSpPr>
        <p:spPr>
          <a:xfrm>
            <a:off x="5954316" y="2644170"/>
            <a:ext cx="5254388" cy="1569660"/>
          </a:xfrm>
          <a:prstGeom prst="rect">
            <a:avLst/>
          </a:prstGeom>
          <a:noFill/>
        </p:spPr>
        <p:txBody>
          <a:bodyPr wrap="square" rtlCol="0">
            <a:spAutoFit/>
          </a:bodyPr>
          <a:lstStyle/>
          <a:p>
            <a:r>
              <a:rPr lang="en-US" sz="4800" dirty="0" smtClean="0">
                <a:solidFill>
                  <a:srgbClr val="6D8FCC"/>
                </a:solidFill>
              </a:rPr>
              <a:t>Inventory report for the entire shelter</a:t>
            </a:r>
            <a:endParaRPr lang="en-US" dirty="0">
              <a:solidFill>
                <a:srgbClr val="6D8FCC"/>
              </a:solidFill>
            </a:endParaRPr>
          </a:p>
        </p:txBody>
      </p:sp>
    </p:spTree>
    <p:extLst>
      <p:ext uri="{BB962C8B-B14F-4D97-AF65-F5344CB8AC3E}">
        <p14:creationId xmlns:p14="http://schemas.microsoft.com/office/powerpoint/2010/main" val="1870004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740" y="2000050"/>
            <a:ext cx="4286848" cy="2857899"/>
          </a:xfrm>
          <a:prstGeom prst="rect">
            <a:avLst/>
          </a:prstGeom>
        </p:spPr>
      </p:pic>
      <p:sp>
        <p:nvSpPr>
          <p:cNvPr id="4" name="TextBox 3"/>
          <p:cNvSpPr txBox="1"/>
          <p:nvPr/>
        </p:nvSpPr>
        <p:spPr>
          <a:xfrm>
            <a:off x="5954316" y="2644170"/>
            <a:ext cx="5254388" cy="1569660"/>
          </a:xfrm>
          <a:prstGeom prst="rect">
            <a:avLst/>
          </a:prstGeom>
          <a:noFill/>
        </p:spPr>
        <p:txBody>
          <a:bodyPr wrap="square" rtlCol="0">
            <a:spAutoFit/>
          </a:bodyPr>
          <a:lstStyle/>
          <a:p>
            <a:r>
              <a:rPr lang="en-US" sz="4800" dirty="0" smtClean="0">
                <a:solidFill>
                  <a:srgbClr val="6D8FCC"/>
                </a:solidFill>
              </a:rPr>
              <a:t>Expense report for the entire shelter</a:t>
            </a:r>
            <a:endParaRPr lang="en-US" dirty="0">
              <a:solidFill>
                <a:srgbClr val="6D8FCC"/>
              </a:solidFill>
            </a:endParaRPr>
          </a:p>
        </p:txBody>
      </p:sp>
    </p:spTree>
    <p:extLst>
      <p:ext uri="{BB962C8B-B14F-4D97-AF65-F5344CB8AC3E}">
        <p14:creationId xmlns:p14="http://schemas.microsoft.com/office/powerpoint/2010/main" val="1829312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8A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r>
              <a:rPr lang="en-US" dirty="0" smtClean="0">
                <a:solidFill>
                  <a:srgbClr val="363B4F"/>
                </a:solidFill>
              </a:rPr>
              <a:t>Reports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8578"/>
            <a:ext cx="6387152" cy="5677468"/>
          </a:xfrm>
          <a:prstGeom prst="rect">
            <a:avLst/>
          </a:prstGeom>
        </p:spPr>
      </p:pic>
      <p:sp>
        <p:nvSpPr>
          <p:cNvPr id="4" name="TextBox 3"/>
          <p:cNvSpPr txBox="1"/>
          <p:nvPr/>
        </p:nvSpPr>
        <p:spPr>
          <a:xfrm>
            <a:off x="6387152" y="2739662"/>
            <a:ext cx="5254388" cy="1569660"/>
          </a:xfrm>
          <a:prstGeom prst="rect">
            <a:avLst/>
          </a:prstGeom>
          <a:noFill/>
        </p:spPr>
        <p:txBody>
          <a:bodyPr wrap="square" rtlCol="0">
            <a:spAutoFit/>
          </a:bodyPr>
          <a:lstStyle/>
          <a:p>
            <a:r>
              <a:rPr lang="en-US" sz="4800" dirty="0" smtClean="0">
                <a:solidFill>
                  <a:srgbClr val="6D8FCC"/>
                </a:solidFill>
              </a:rPr>
              <a:t>Gender Report for the entire shelter</a:t>
            </a:r>
            <a:endParaRPr lang="en-US" dirty="0">
              <a:solidFill>
                <a:srgbClr val="6D8FCC"/>
              </a:solidFill>
            </a:endParaRPr>
          </a:p>
        </p:txBody>
      </p:sp>
    </p:spTree>
    <p:extLst>
      <p:ext uri="{BB962C8B-B14F-4D97-AF65-F5344CB8AC3E}">
        <p14:creationId xmlns:p14="http://schemas.microsoft.com/office/powerpoint/2010/main" val="154501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29000">
              <a:srgbClr val="E2F2F4"/>
            </a:gs>
            <a:gs pos="47000">
              <a:srgbClr val="FC9924"/>
            </a:gs>
            <a:gs pos="71000">
              <a:srgbClr val="E2F2F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8AD56"/>
                </a:solidFill>
              </a:rPr>
              <a:t>The Human Component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613" y="2285066"/>
            <a:ext cx="2553056" cy="11336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254" y="2131732"/>
            <a:ext cx="2591162" cy="11336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983" y="4592276"/>
            <a:ext cx="2553056" cy="113363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7139" y="5235318"/>
            <a:ext cx="2553056" cy="113363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1151" y="3683525"/>
            <a:ext cx="5010849" cy="1133633"/>
          </a:xfrm>
          <a:prstGeom prst="rect">
            <a:avLst/>
          </a:prstGeom>
        </p:spPr>
      </p:pic>
    </p:spTree>
    <p:extLst>
      <p:ext uri="{BB962C8B-B14F-4D97-AF65-F5344CB8AC3E}">
        <p14:creationId xmlns:p14="http://schemas.microsoft.com/office/powerpoint/2010/main" val="12682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Problem Solved</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Simple</a:t>
            </a:r>
          </a:p>
          <a:p>
            <a:r>
              <a:rPr lang="en-US" sz="7200" dirty="0" smtClean="0">
                <a:solidFill>
                  <a:srgbClr val="C8AD56"/>
                </a:solidFill>
              </a:rPr>
              <a:t>Effective</a:t>
            </a:r>
          </a:p>
          <a:p>
            <a:r>
              <a:rPr lang="en-US" sz="7200" dirty="0" smtClean="0">
                <a:solidFill>
                  <a:srgbClr val="C8AD56"/>
                </a:solidFill>
              </a:rPr>
              <a:t>Efficient</a:t>
            </a:r>
            <a:endParaRPr lang="en-US" sz="7200" dirty="0">
              <a:solidFill>
                <a:srgbClr val="C8AD5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0688"/>
            <a:ext cx="5797477" cy="3864985"/>
          </a:xfrm>
          <a:prstGeom prst="rect">
            <a:avLst/>
          </a:prstGeom>
        </p:spPr>
      </p:pic>
    </p:spTree>
    <p:extLst>
      <p:ext uri="{BB962C8B-B14F-4D97-AF65-F5344CB8AC3E}">
        <p14:creationId xmlns:p14="http://schemas.microsoft.com/office/powerpoint/2010/main" val="24095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54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FC9924"/>
                </a:solidFill>
                <a:latin typeface="Courier New" panose="02070309020205020404" pitchFamily="49" charset="0"/>
                <a:cs typeface="Courier New" panose="02070309020205020404" pitchFamily="49" charset="0"/>
              </a:rPr>
              <a:t>Furry Friends Animal Shelter: Records System</a:t>
            </a:r>
            <a:endParaRPr lang="en-US" b="1" dirty="0">
              <a:solidFill>
                <a:srgbClr val="FC9924"/>
              </a:solidFill>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p:txBody>
          <a:bodyPr/>
          <a:lstStyle/>
          <a:p>
            <a:r>
              <a:rPr lang="en-US" b="1" dirty="0" smtClean="0">
                <a:solidFill>
                  <a:srgbClr val="6D8FCC"/>
                </a:solidFill>
                <a:latin typeface="Courier New" panose="02070309020205020404" pitchFamily="49" charset="0"/>
                <a:cs typeface="Courier New" panose="02070309020205020404" pitchFamily="49" charset="0"/>
              </a:rPr>
              <a:t>Anuj Bhyravabhotla</a:t>
            </a:r>
          </a:p>
          <a:p>
            <a:r>
              <a:rPr lang="en-US" b="1" dirty="0" err="1" smtClean="0">
                <a:solidFill>
                  <a:srgbClr val="6D8FCC"/>
                </a:solidFill>
                <a:latin typeface="Courier New" panose="02070309020205020404" pitchFamily="49" charset="0"/>
                <a:cs typeface="Courier New" panose="02070309020205020404" pitchFamily="49" charset="0"/>
              </a:rPr>
              <a:t>Northview</a:t>
            </a:r>
            <a:r>
              <a:rPr lang="en-US" b="1" dirty="0" smtClean="0">
                <a:solidFill>
                  <a:srgbClr val="6D8FCC"/>
                </a:solidFill>
                <a:latin typeface="Courier New" panose="02070309020205020404" pitchFamily="49" charset="0"/>
                <a:cs typeface="Courier New" panose="02070309020205020404" pitchFamily="49" charset="0"/>
              </a:rPr>
              <a:t> High School</a:t>
            </a:r>
          </a:p>
          <a:p>
            <a:r>
              <a:rPr lang="en-US" b="1" dirty="0" smtClean="0">
                <a:solidFill>
                  <a:srgbClr val="6D8FCC"/>
                </a:solidFill>
                <a:latin typeface="Courier New" panose="02070309020205020404" pitchFamily="49" charset="0"/>
                <a:cs typeface="Courier New" panose="02070309020205020404" pitchFamily="49" charset="0"/>
              </a:rPr>
              <a:t>Georgia</a:t>
            </a:r>
            <a:endParaRPr lang="en-US" b="1" dirty="0">
              <a:solidFill>
                <a:srgbClr val="6D8F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09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56823" y="785611"/>
            <a:ext cx="10959921" cy="5632311"/>
          </a:xfrm>
          <a:prstGeom prst="rect">
            <a:avLst/>
          </a:prstGeom>
          <a:noFill/>
        </p:spPr>
        <p:txBody>
          <a:bodyPr wrap="square" rtlCol="0">
            <a:spAutoFit/>
          </a:bodyPr>
          <a:lstStyle/>
          <a:p>
            <a:pPr algn="ctr"/>
            <a:r>
              <a:rPr lang="en-US" sz="7200" dirty="0" smtClean="0">
                <a:solidFill>
                  <a:srgbClr val="112035"/>
                </a:solidFill>
              </a:rPr>
              <a:t>Palette</a:t>
            </a:r>
          </a:p>
          <a:p>
            <a:pPr algn="ctr"/>
            <a:r>
              <a:rPr lang="en-US" sz="7200" dirty="0" smtClean="0">
                <a:solidFill>
                  <a:srgbClr val="C8AD56"/>
                </a:solidFill>
              </a:rPr>
              <a:t>Palette</a:t>
            </a:r>
          </a:p>
          <a:p>
            <a:pPr algn="ctr"/>
            <a:r>
              <a:rPr lang="en-US" sz="7200" dirty="0" smtClean="0">
                <a:solidFill>
                  <a:srgbClr val="6D8FCC"/>
                </a:solidFill>
              </a:rPr>
              <a:t>Palette</a:t>
            </a:r>
          </a:p>
          <a:p>
            <a:pPr algn="ctr"/>
            <a:r>
              <a:rPr lang="en-US" sz="7200" dirty="0" smtClean="0">
                <a:solidFill>
                  <a:srgbClr val="FC9924"/>
                </a:solidFill>
              </a:rPr>
              <a:t>Palette</a:t>
            </a:r>
          </a:p>
          <a:p>
            <a:pPr algn="ctr"/>
            <a:r>
              <a:rPr lang="en-US" sz="7200" dirty="0" smtClean="0">
                <a:solidFill>
                  <a:srgbClr val="363B4F"/>
                </a:solidFill>
              </a:rPr>
              <a:t>Palette</a:t>
            </a:r>
            <a:endParaRPr lang="en-US" sz="7200" dirty="0">
              <a:solidFill>
                <a:srgbClr val="363B4F"/>
              </a:solidFill>
            </a:endParaRPr>
          </a:p>
        </p:txBody>
      </p:sp>
    </p:spTree>
    <p:extLst>
      <p:ext uri="{BB962C8B-B14F-4D97-AF65-F5344CB8AC3E}">
        <p14:creationId xmlns:p14="http://schemas.microsoft.com/office/powerpoint/2010/main" val="419909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Principal Problem</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Simple</a:t>
            </a:r>
          </a:p>
          <a:p>
            <a:r>
              <a:rPr lang="en-US" sz="7200" dirty="0" smtClean="0">
                <a:solidFill>
                  <a:srgbClr val="C8AD56"/>
                </a:solidFill>
              </a:rPr>
              <a:t>E</a:t>
            </a:r>
          </a:p>
          <a:p>
            <a:r>
              <a:rPr lang="en-US" sz="7200" dirty="0">
                <a:solidFill>
                  <a:srgbClr val="C8AD56"/>
                </a:solidFill>
              </a:rPr>
              <a:t>E</a:t>
            </a:r>
          </a:p>
        </p:txBody>
      </p:sp>
    </p:spTree>
    <p:extLst>
      <p:ext uri="{BB962C8B-B14F-4D97-AF65-F5344CB8AC3E}">
        <p14:creationId xmlns:p14="http://schemas.microsoft.com/office/powerpoint/2010/main" val="4243473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Principal Problem</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Simple</a:t>
            </a:r>
          </a:p>
          <a:p>
            <a:r>
              <a:rPr lang="en-US" sz="7200" dirty="0" smtClean="0">
                <a:solidFill>
                  <a:srgbClr val="C8AD56"/>
                </a:solidFill>
              </a:rPr>
              <a:t>Effective</a:t>
            </a:r>
          </a:p>
          <a:p>
            <a:r>
              <a:rPr lang="en-US" sz="7200" dirty="0">
                <a:solidFill>
                  <a:srgbClr val="C8AD56"/>
                </a:solidFill>
              </a:rPr>
              <a:t>E</a:t>
            </a:r>
          </a:p>
        </p:txBody>
      </p:sp>
    </p:spTree>
    <p:extLst>
      <p:ext uri="{BB962C8B-B14F-4D97-AF65-F5344CB8AC3E}">
        <p14:creationId xmlns:p14="http://schemas.microsoft.com/office/powerpoint/2010/main" val="160158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Principal Problem</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Simple</a:t>
            </a:r>
          </a:p>
          <a:p>
            <a:r>
              <a:rPr lang="en-US" sz="7200" dirty="0" smtClean="0">
                <a:solidFill>
                  <a:srgbClr val="C8AD56"/>
                </a:solidFill>
              </a:rPr>
              <a:t>Effective</a:t>
            </a:r>
          </a:p>
          <a:p>
            <a:r>
              <a:rPr lang="en-US" sz="7200" dirty="0" smtClean="0">
                <a:solidFill>
                  <a:srgbClr val="C8AD56"/>
                </a:solidFill>
              </a:rPr>
              <a:t>Efficient</a:t>
            </a:r>
            <a:endParaRPr lang="en-US" sz="7200" dirty="0">
              <a:solidFill>
                <a:srgbClr val="C8AD56"/>
              </a:solidFill>
            </a:endParaRPr>
          </a:p>
        </p:txBody>
      </p:sp>
    </p:spTree>
    <p:extLst>
      <p:ext uri="{BB962C8B-B14F-4D97-AF65-F5344CB8AC3E}">
        <p14:creationId xmlns:p14="http://schemas.microsoft.com/office/powerpoint/2010/main" val="3385267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F2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4" y="0"/>
            <a:ext cx="10018713" cy="1752599"/>
          </a:xfrm>
        </p:spPr>
        <p:txBody>
          <a:bodyPr/>
          <a:lstStyle/>
          <a:p>
            <a:pPr algn="ctr"/>
            <a:r>
              <a:rPr lang="en-US" dirty="0" smtClean="0">
                <a:solidFill>
                  <a:srgbClr val="00254C"/>
                </a:solidFill>
              </a:rPr>
              <a:t>Principal Problem</a:t>
            </a:r>
            <a:endParaRPr lang="en-US" dirty="0">
              <a:solidFill>
                <a:srgbClr val="00254C"/>
              </a:solidFill>
            </a:endParaRPr>
          </a:p>
        </p:txBody>
      </p:sp>
      <p:sp>
        <p:nvSpPr>
          <p:cNvPr id="3" name="TextBox 2"/>
          <p:cNvSpPr txBox="1"/>
          <p:nvPr/>
        </p:nvSpPr>
        <p:spPr>
          <a:xfrm>
            <a:off x="5847008" y="1906073"/>
            <a:ext cx="4520485" cy="3416320"/>
          </a:xfrm>
          <a:prstGeom prst="rect">
            <a:avLst/>
          </a:prstGeom>
          <a:noFill/>
        </p:spPr>
        <p:txBody>
          <a:bodyPr wrap="square" rtlCol="0">
            <a:spAutoFit/>
          </a:bodyPr>
          <a:lstStyle/>
          <a:p>
            <a:r>
              <a:rPr lang="en-US" sz="7200" dirty="0" smtClean="0">
                <a:solidFill>
                  <a:srgbClr val="C8AD56"/>
                </a:solidFill>
              </a:rPr>
              <a:t>Simple</a:t>
            </a:r>
          </a:p>
          <a:p>
            <a:r>
              <a:rPr lang="en-US" sz="7200" dirty="0" smtClean="0">
                <a:solidFill>
                  <a:srgbClr val="C8AD56"/>
                </a:solidFill>
              </a:rPr>
              <a:t>Effective</a:t>
            </a:r>
          </a:p>
          <a:p>
            <a:r>
              <a:rPr lang="en-US" sz="7200" dirty="0" smtClean="0">
                <a:solidFill>
                  <a:srgbClr val="C8AD56"/>
                </a:solidFill>
              </a:rPr>
              <a:t>Efficient</a:t>
            </a:r>
            <a:endParaRPr lang="en-US" sz="7200" dirty="0">
              <a:solidFill>
                <a:srgbClr val="C8AD5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0688"/>
            <a:ext cx="5797477" cy="3864985"/>
          </a:xfrm>
          <a:prstGeom prst="rect">
            <a:avLst/>
          </a:prstGeom>
        </p:spPr>
      </p:pic>
    </p:spTree>
    <p:extLst>
      <p:ext uri="{BB962C8B-B14F-4D97-AF65-F5344CB8AC3E}">
        <p14:creationId xmlns:p14="http://schemas.microsoft.com/office/powerpoint/2010/main" val="386938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spc="2500" dirty="0" smtClean="0">
                <a:solidFill>
                  <a:srgbClr val="FC9924"/>
                </a:solidFill>
                <a:latin typeface="Agency FB" panose="020B0503020202020204" pitchFamily="34" charset="0"/>
              </a:rPr>
              <a:t>Challenges</a:t>
            </a:r>
            <a:endParaRPr lang="en-US" spc="2500" dirty="0">
              <a:latin typeface="Agency FB" panose="020B0503020202020204" pitchFamily="34" charset="0"/>
            </a:endParaRPr>
          </a:p>
        </p:txBody>
      </p:sp>
      <p:sp>
        <p:nvSpPr>
          <p:cNvPr id="3" name="Content Placeholder 2"/>
          <p:cNvSpPr>
            <a:spLocks noGrp="1"/>
          </p:cNvSpPr>
          <p:nvPr>
            <p:ph idx="1"/>
          </p:nvPr>
        </p:nvSpPr>
        <p:spPr>
          <a:xfrm>
            <a:off x="1484311" y="1213858"/>
            <a:ext cx="10018713" cy="3124201"/>
          </a:xfrm>
        </p:spPr>
        <p:txBody>
          <a:bodyPr>
            <a:normAutofit fontScale="92500" lnSpcReduction="10000"/>
          </a:bodyPr>
          <a:lstStyle/>
          <a:p>
            <a:pPr algn="ctr"/>
            <a:r>
              <a:rPr lang="en-US" dirty="0" smtClean="0">
                <a:solidFill>
                  <a:srgbClr val="E2F2F4"/>
                </a:solidFill>
                <a:latin typeface="Courier New" panose="02070309020205020404" pitchFamily="49" charset="0"/>
                <a:cs typeface="Courier New" panose="02070309020205020404" pitchFamily="49" charset="0"/>
              </a:rPr>
              <a:t>Database Design (Storage/Recall)</a:t>
            </a:r>
          </a:p>
          <a:p>
            <a:pPr algn="ctr"/>
            <a:r>
              <a:rPr lang="en-US" dirty="0" smtClean="0">
                <a:solidFill>
                  <a:srgbClr val="E2F2F4"/>
                </a:solidFill>
                <a:latin typeface="Courier New" panose="02070309020205020404" pitchFamily="49" charset="0"/>
                <a:cs typeface="Courier New" panose="02070309020205020404" pitchFamily="49" charset="0"/>
              </a:rPr>
              <a:t>Reporting</a:t>
            </a:r>
          </a:p>
          <a:p>
            <a:pPr algn="ctr"/>
            <a:r>
              <a:rPr lang="en-US" dirty="0" smtClean="0">
                <a:solidFill>
                  <a:srgbClr val="E2F2F4"/>
                </a:solidFill>
                <a:latin typeface="Courier New" panose="02070309020205020404" pitchFamily="49" charset="0"/>
                <a:cs typeface="Courier New" panose="02070309020205020404" pitchFamily="49" charset="0"/>
              </a:rPr>
              <a:t>Object Design</a:t>
            </a:r>
          </a:p>
          <a:p>
            <a:pPr marL="0" indent="0" algn="ctr">
              <a:buNone/>
            </a:pPr>
            <a:r>
              <a:rPr lang="en-US" sz="3600" dirty="0">
                <a:solidFill>
                  <a:srgbClr val="C8AD56"/>
                </a:solidFill>
                <a:latin typeface="Courier New" panose="02070309020205020404" pitchFamily="49" charset="0"/>
                <a:cs typeface="Courier New" panose="02070309020205020404" pitchFamily="49" charset="0"/>
              </a:rPr>
              <a:t>Final Verdict: Simplicity Trumps All</a:t>
            </a:r>
          </a:p>
          <a:p>
            <a:pPr marL="0" indent="0" algn="ctr">
              <a:buNone/>
            </a:pPr>
            <a:r>
              <a:rPr lang="en-US" sz="3600" dirty="0">
                <a:solidFill>
                  <a:srgbClr val="E2F2F4"/>
                </a:solidFill>
                <a:latin typeface="Courier New" panose="02070309020205020404" pitchFamily="49" charset="0"/>
                <a:cs typeface="Courier New" panose="02070309020205020404" pitchFamily="49" charset="0"/>
              </a:rPr>
              <a:t/>
            </a:r>
            <a:br>
              <a:rPr lang="en-US" sz="3600" dirty="0">
                <a:solidFill>
                  <a:srgbClr val="E2F2F4"/>
                </a:solidFill>
                <a:latin typeface="Courier New" panose="02070309020205020404" pitchFamily="49" charset="0"/>
                <a:cs typeface="Courier New" panose="02070309020205020404" pitchFamily="49" charset="0"/>
              </a:rPr>
            </a:br>
            <a:endParaRPr lang="en-US" sz="3600" dirty="0" smtClean="0">
              <a:solidFill>
                <a:srgbClr val="E2F2F4"/>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83821"/>
            <a:ext cx="5092262" cy="30741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19" y="4264757"/>
            <a:ext cx="6096881" cy="2626697"/>
          </a:xfrm>
          <a:prstGeom prst="rect">
            <a:avLst/>
          </a:prstGeom>
        </p:spPr>
      </p:pic>
    </p:spTree>
    <p:extLst>
      <p:ext uri="{BB962C8B-B14F-4D97-AF65-F5344CB8AC3E}">
        <p14:creationId xmlns:p14="http://schemas.microsoft.com/office/powerpoint/2010/main" val="3091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B21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6D8FCC"/>
                </a:solidFill>
              </a:rPr>
              <a:t>Planning</a:t>
            </a:r>
          </a:p>
        </p:txBody>
      </p:sp>
      <p:sp>
        <p:nvSpPr>
          <p:cNvPr id="3" name="Content Placeholder 2"/>
          <p:cNvSpPr>
            <a:spLocks noGrp="1"/>
          </p:cNvSpPr>
          <p:nvPr>
            <p:ph idx="1"/>
          </p:nvPr>
        </p:nvSpPr>
        <p:spPr/>
        <p:txBody>
          <a:bodyPr/>
          <a:lstStyle/>
          <a:p>
            <a:r>
              <a:rPr lang="en-US" dirty="0" smtClean="0">
                <a:solidFill>
                  <a:srgbClr val="363B4F"/>
                </a:solidFill>
              </a:rPr>
              <a:t>Step 1: Data Storage</a:t>
            </a:r>
          </a:p>
          <a:p>
            <a:r>
              <a:rPr lang="en-US" dirty="0" smtClean="0">
                <a:solidFill>
                  <a:srgbClr val="363B4F"/>
                </a:solidFill>
              </a:rPr>
              <a:t>Step 2: Algorithms</a:t>
            </a:r>
          </a:p>
          <a:p>
            <a:r>
              <a:rPr lang="en-US" dirty="0" smtClean="0">
                <a:solidFill>
                  <a:srgbClr val="363B4F"/>
                </a:solidFill>
              </a:rPr>
              <a:t>Step 3: Interface Design</a:t>
            </a:r>
          </a:p>
          <a:p>
            <a:r>
              <a:rPr lang="en-US" dirty="0" smtClean="0">
                <a:solidFill>
                  <a:srgbClr val="363B4F"/>
                </a:solidFill>
              </a:rPr>
              <a:t>Step 4: Reporting</a:t>
            </a:r>
            <a:endParaRPr lang="en-US" dirty="0" smtClean="0">
              <a:solidFill>
                <a:srgbClr val="FC9924"/>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 y="252246"/>
            <a:ext cx="5410442" cy="22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197" y="2791205"/>
            <a:ext cx="5457057" cy="3197063"/>
          </a:xfrm>
          <a:prstGeom prst="rect">
            <a:avLst/>
          </a:prstGeom>
        </p:spPr>
      </p:pic>
    </p:spTree>
    <p:extLst>
      <p:ext uri="{BB962C8B-B14F-4D97-AF65-F5344CB8AC3E}">
        <p14:creationId xmlns:p14="http://schemas.microsoft.com/office/powerpoint/2010/main" val="384336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12035"/>
            </a:gs>
            <a:gs pos="52000">
              <a:srgbClr val="C8AD56"/>
            </a:gs>
            <a:gs pos="100000">
              <a:srgbClr val="00254C"/>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17" y="1841278"/>
            <a:ext cx="4763165" cy="3175443"/>
          </a:xfrm>
          <a:prstGeom prst="rect">
            <a:avLst/>
          </a:prstGeom>
        </p:spPr>
      </p:pic>
      <p:sp>
        <p:nvSpPr>
          <p:cNvPr id="4" name="TextBox 3"/>
          <p:cNvSpPr txBox="1"/>
          <p:nvPr/>
        </p:nvSpPr>
        <p:spPr>
          <a:xfrm>
            <a:off x="1556053" y="277091"/>
            <a:ext cx="10335490" cy="1323439"/>
          </a:xfrm>
          <a:prstGeom prst="rect">
            <a:avLst/>
          </a:prstGeom>
          <a:noFill/>
        </p:spPr>
        <p:txBody>
          <a:bodyPr wrap="square" rtlCol="0">
            <a:spAutoFit/>
          </a:bodyPr>
          <a:lstStyle/>
          <a:p>
            <a:pPr algn="ctr"/>
            <a:r>
              <a:rPr lang="en-US" sz="8000" dirty="0" smtClean="0">
                <a:solidFill>
                  <a:srgbClr val="FC9924"/>
                </a:solidFill>
                <a:latin typeface="Arial Unicode MS" panose="020B0604020202020204" pitchFamily="34" charset="-128"/>
                <a:ea typeface="Arial Unicode MS" panose="020B0604020202020204" pitchFamily="34" charset="-128"/>
                <a:cs typeface="Arial Unicode MS" panose="020B0604020202020204" pitchFamily="34" charset="-128"/>
              </a:rPr>
              <a:t>It all starts with choice</a:t>
            </a:r>
            <a:endParaRPr lang="en-US" dirty="0">
              <a:solidFill>
                <a:srgbClr val="FC9924"/>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42322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23688</TotalTime>
  <Words>440</Words>
  <Application>Microsoft Office PowerPoint</Application>
  <PresentationFormat>Widescreen</PresentationFormat>
  <Paragraphs>94</Paragraphs>
  <Slides>28</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Agency FB</vt:lpstr>
      <vt:lpstr>Arial</vt:lpstr>
      <vt:lpstr>Calibri</vt:lpstr>
      <vt:lpstr>Corbel</vt:lpstr>
      <vt:lpstr>Courier New</vt:lpstr>
      <vt:lpstr>Parallax</vt:lpstr>
      <vt:lpstr>Furry Friends Animal Shelter: Records System</vt:lpstr>
      <vt:lpstr>Principal Problem</vt:lpstr>
      <vt:lpstr>Principal Problem</vt:lpstr>
      <vt:lpstr>Principal Problem</vt:lpstr>
      <vt:lpstr>Principal Problem</vt:lpstr>
      <vt:lpstr>Principal Problem</vt:lpstr>
      <vt:lpstr>Challenges</vt:lpstr>
      <vt:lpstr>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Reports</vt:lpstr>
      <vt:lpstr>Reports</vt:lpstr>
      <vt:lpstr>Reports</vt:lpstr>
      <vt:lpstr>Reports</vt:lpstr>
      <vt:lpstr>Reports</vt:lpstr>
      <vt:lpstr>Reports</vt:lpstr>
      <vt:lpstr>The Human Component</vt:lpstr>
      <vt:lpstr>Problem Solved</vt:lpstr>
      <vt:lpstr>Furry Friends Animal Shelter: Records System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Bhyravabhotla</dc:creator>
  <cp:lastModifiedBy>Anuj Bhyravabhotla</cp:lastModifiedBy>
  <cp:revision>34</cp:revision>
  <dcterms:created xsi:type="dcterms:W3CDTF">2015-05-04T01:48:58Z</dcterms:created>
  <dcterms:modified xsi:type="dcterms:W3CDTF">2015-09-21T18:21:55Z</dcterms:modified>
</cp:coreProperties>
</file>