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31" r:id="rId1"/>
  </p:sldMasterIdLst>
  <p:notesMasterIdLst>
    <p:notesMasterId r:id="rId22"/>
  </p:notesMasterIdLst>
  <p:sldIdLst>
    <p:sldId id="256" r:id="rId2"/>
    <p:sldId id="257" r:id="rId3"/>
    <p:sldId id="258" r:id="rId4"/>
    <p:sldId id="277" r:id="rId5"/>
    <p:sldId id="285" r:id="rId6"/>
    <p:sldId id="263" r:id="rId7"/>
    <p:sldId id="260" r:id="rId8"/>
    <p:sldId id="265" r:id="rId9"/>
    <p:sldId id="271" r:id="rId10"/>
    <p:sldId id="267" r:id="rId11"/>
    <p:sldId id="262" r:id="rId12"/>
    <p:sldId id="278" r:id="rId13"/>
    <p:sldId id="279" r:id="rId14"/>
    <p:sldId id="280" r:id="rId15"/>
    <p:sldId id="281" r:id="rId16"/>
    <p:sldId id="283" r:id="rId17"/>
    <p:sldId id="284" r:id="rId18"/>
    <p:sldId id="273" r:id="rId19"/>
    <p:sldId id="274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001B452-04D3-4573-8EAD-C326BD94B15C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D9293A7-1924-4B45-B0DE-1DAFB19868E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D971-D6A1-4750-948C-D7B1CA5C67BF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7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B2D4D6D2-980C-4B6C-A16E-DC52F98460B7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1217399-A933-4B0E-95E5-7365263DDFC1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1D64-CE9D-4391-99F4-0C510E18500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069E-9268-4B54-81FA-EDDA1EB778CC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7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F91B-FD51-4B6F-A3A7-1CDDEA3FB7A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70EF-C147-49B1-8960-E83A56CFE02E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6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BD96C-A855-48C6-82E0-5DAC7F004CBB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2365-F771-472A-94DA-77E94B7B84E3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50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6368-12A1-4B5F-9032-35F03CFDF24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6391-2665-48BB-948C-270D5E33038B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Them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2511433-72F9-47C3-BB33-3926AC687BE6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527" y="464457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F8EE0E-D1C1-4C26-9FCF-9C7B88D20B4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70367" y="1386554"/>
            <a:ext cx="8749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+mn-ea"/>
              </a:rPr>
              <a:t>OpenCV</a:t>
            </a:r>
            <a:r>
              <a:rPr lang="ko-KR" altLang="en-US" sz="4800" b="1" dirty="0">
                <a:latin typeface="+mn-ea"/>
              </a:rPr>
              <a:t>와 </a:t>
            </a:r>
            <a:r>
              <a:rPr lang="en-US" altLang="ko-KR" sz="4800" b="1" dirty="0">
                <a:latin typeface="+mn-ea"/>
              </a:rPr>
              <a:t>IoT</a:t>
            </a:r>
            <a:r>
              <a:rPr lang="ko-KR" altLang="en-US" sz="4800" b="1" dirty="0">
                <a:latin typeface="+mn-ea"/>
              </a:rPr>
              <a:t> 기술을 이용한 길고양이 퇴치 시스템 </a:t>
            </a:r>
            <a:br>
              <a:rPr lang="en-US" altLang="ko-KR" sz="4800" b="1" dirty="0">
                <a:latin typeface="+mn-ea"/>
              </a:rPr>
            </a:br>
            <a:endParaRPr lang="ko-KR" altLang="en-US" sz="48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8567" y="3922849"/>
            <a:ext cx="7219921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</a:pPr>
            <a:r>
              <a:rPr lang="ko-KR" altLang="en-US" sz="3000" dirty="0">
                <a:latin typeface="+mj-ea"/>
                <a:ea typeface="+mj-ea"/>
              </a:rPr>
              <a:t>정보통신공학과</a:t>
            </a:r>
            <a:endParaRPr lang="en-US" altLang="ko-KR" sz="3000" dirty="0">
              <a:latin typeface="+mj-ea"/>
              <a:ea typeface="+mj-ea"/>
            </a:endParaRPr>
          </a:p>
          <a:p>
            <a:pPr algn="ctr" latinLnBrk="0">
              <a:lnSpc>
                <a:spcPct val="150000"/>
              </a:lnSpc>
            </a:pPr>
            <a:endParaRPr lang="ko-KR" altLang="en-US" sz="30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AC8AF-1BD1-6D70-6C3C-62A2B8D805FA}"/>
              </a:ext>
            </a:extLst>
          </p:cNvPr>
          <p:cNvSpPr txBox="1"/>
          <p:nvPr/>
        </p:nvSpPr>
        <p:spPr>
          <a:xfrm>
            <a:off x="9291288" y="4616885"/>
            <a:ext cx="2456329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800" dirty="0">
                <a:latin typeface="+mj-ea"/>
                <a:ea typeface="+mj-ea"/>
              </a:rPr>
              <a:t>20181645 </a:t>
            </a:r>
            <a:r>
              <a:rPr lang="ko-KR" altLang="en-US" sz="1800" dirty="0">
                <a:latin typeface="+mj-ea"/>
                <a:ea typeface="+mj-ea"/>
              </a:rPr>
              <a:t>신동운</a:t>
            </a:r>
            <a:r>
              <a:rPr lang="en-US" altLang="ko-KR" sz="1800" dirty="0">
                <a:latin typeface="+mj-ea"/>
                <a:ea typeface="+mj-ea"/>
              </a:rPr>
              <a:t> 20181675 </a:t>
            </a:r>
            <a:r>
              <a:rPr lang="ko-KR" altLang="en-US" sz="1800" dirty="0" err="1">
                <a:latin typeface="+mj-ea"/>
                <a:ea typeface="+mj-ea"/>
              </a:rPr>
              <a:t>원석찬</a:t>
            </a:r>
            <a:r>
              <a:rPr lang="en-US" altLang="ko-KR" sz="1800" dirty="0">
                <a:latin typeface="+mj-ea"/>
                <a:ea typeface="+mj-ea"/>
              </a:rPr>
              <a:t> 20181688 </a:t>
            </a:r>
            <a:r>
              <a:rPr lang="ko-KR" altLang="en-US" sz="1800" dirty="0">
                <a:latin typeface="+mj-ea"/>
                <a:ea typeface="+mj-ea"/>
              </a:rPr>
              <a:t>정재인</a:t>
            </a:r>
            <a:endParaRPr lang="en-US" altLang="ko-KR" sz="1800" dirty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지도교수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이충호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73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4. </a:t>
            </a:r>
            <a:r>
              <a:rPr lang="ko-KR" altLang="en-US" sz="4800" dirty="0"/>
              <a:t>설계 사양</a:t>
            </a:r>
          </a:p>
        </p:txBody>
      </p:sp>
    </p:spTree>
    <p:extLst>
      <p:ext uri="{BB962C8B-B14F-4D97-AF65-F5344CB8AC3E}">
        <p14:creationId xmlns:p14="http://schemas.microsoft.com/office/powerpoint/2010/main" val="375376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0880" y="2258171"/>
            <a:ext cx="7146695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Python (3.10 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OpenCV</a:t>
            </a:r>
            <a:r>
              <a:rPr lang="en-US" altLang="ko-KR" dirty="0"/>
              <a:t> (4.1.2 </a:t>
            </a:r>
            <a:r>
              <a:rPr lang="en-US" altLang="ko-KR" dirty="0" err="1"/>
              <a:t>ver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it-IT" altLang="ko-KR" dirty="0"/>
              <a:t>Arduino IDE v 2.0.3, AVR studio4)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DESKTOP (Windows 10)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화상 카메라 </a:t>
            </a:r>
            <a:r>
              <a:rPr lang="en-US" altLang="ko-KR" dirty="0"/>
              <a:t>(Microsoft </a:t>
            </a:r>
            <a:r>
              <a:rPr lang="en-US" altLang="ko-KR" dirty="0" err="1"/>
              <a:t>lifecam</a:t>
            </a:r>
            <a:r>
              <a:rPr lang="en-US" altLang="ko-KR" dirty="0"/>
              <a:t> hd-3000)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  <a:r>
              <a:rPr lang="en-US" altLang="ko-KR" dirty="0"/>
              <a:t>, </a:t>
            </a:r>
            <a:r>
              <a:rPr lang="ko-KR" altLang="en-US" dirty="0"/>
              <a:t>녹음 모듈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/>
            </a:br>
            <a:r>
              <a:rPr lang="ko-KR" altLang="en-US" sz="4800" dirty="0"/>
              <a:t>설계 사양</a:t>
            </a:r>
            <a:br>
              <a:rPr lang="en-US" altLang="ko-KR" sz="4800" dirty="0"/>
            </a:br>
            <a:r>
              <a:rPr lang="en-US" altLang="ko-KR" sz="4800" dirty="0"/>
              <a:t> - </a:t>
            </a:r>
            <a:r>
              <a:rPr lang="ko-KR" altLang="en-US" sz="3000" dirty="0"/>
              <a:t>개발 환경</a:t>
            </a:r>
            <a:br>
              <a:rPr lang="ko-KR" altLang="en-US" sz="4800" dirty="0"/>
            </a:br>
            <a:endParaRPr lang="ko-KR" altLang="en-US" sz="4800" dirty="0"/>
          </a:p>
        </p:txBody>
      </p:sp>
      <p:pic>
        <p:nvPicPr>
          <p:cNvPr id="3074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33" y="1312580"/>
            <a:ext cx="1898865" cy="208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penCV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64" y="357066"/>
            <a:ext cx="2041218" cy="25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C8EAB-42C7-898F-C309-8101292D5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908" y="2258171"/>
            <a:ext cx="3242994" cy="2136650"/>
          </a:xfrm>
          <a:prstGeom prst="rect">
            <a:avLst/>
          </a:prstGeom>
        </p:spPr>
      </p:pic>
      <p:pic>
        <p:nvPicPr>
          <p:cNvPr id="7" name="Picture 10" descr="아두이노 - 위키백과, 우리 모두의 백과사전">
            <a:extLst>
              <a:ext uri="{FF2B5EF4-FFF2-40B4-BE49-F238E27FC236}">
                <a16:creationId xmlns:a16="http://schemas.microsoft.com/office/drawing/2014/main" id="{67AD5DEA-6600-9F51-2537-E42ED45B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404" y="4603563"/>
            <a:ext cx="2632323" cy="17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7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/>
            </a:br>
            <a:r>
              <a:rPr lang="ko-KR" altLang="en-US" sz="4800" dirty="0"/>
              <a:t>설계 사양</a:t>
            </a:r>
            <a:br>
              <a:rPr lang="en-US" altLang="ko-KR" sz="4800" dirty="0"/>
            </a:br>
            <a:r>
              <a:rPr lang="en-US" altLang="ko-KR" sz="4800" dirty="0"/>
              <a:t> - </a:t>
            </a:r>
            <a:r>
              <a:rPr lang="ko-KR" altLang="en-US" sz="3000" dirty="0" err="1"/>
              <a:t>서보</a:t>
            </a:r>
            <a:r>
              <a:rPr lang="ko-KR" altLang="en-US" sz="3000" dirty="0"/>
              <a:t> 모터</a:t>
            </a:r>
            <a:r>
              <a:rPr lang="en-US" altLang="ko-KR" sz="3000" dirty="0"/>
              <a:t>, </a:t>
            </a:r>
            <a:r>
              <a:rPr lang="ko-KR" altLang="en-US" sz="3000" dirty="0"/>
              <a:t>녹음 모듈</a:t>
            </a:r>
            <a:br>
              <a:rPr lang="ko-KR" altLang="en-US" sz="4800" dirty="0"/>
            </a:br>
            <a:endParaRPr lang="ko-KR" altLang="en-US" sz="4800" dirty="0"/>
          </a:p>
        </p:txBody>
      </p:sp>
      <p:pic>
        <p:nvPicPr>
          <p:cNvPr id="12" name="그림 11" descr="무기이(가) 표시된 사진&#10;&#10;자동 생성된 설명">
            <a:extLst>
              <a:ext uri="{FF2B5EF4-FFF2-40B4-BE49-F238E27FC236}">
                <a16:creationId xmlns:a16="http://schemas.microsoft.com/office/drawing/2014/main" id="{25318F28-E513-A5A0-AA36-25641FE5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3" y="1680160"/>
            <a:ext cx="2488602" cy="2198980"/>
          </a:xfrm>
          <a:prstGeom prst="rect">
            <a:avLst/>
          </a:prstGeom>
        </p:spPr>
      </p:pic>
      <p:pic>
        <p:nvPicPr>
          <p:cNvPr id="18" name="그림 17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21813F9A-24CE-3FE6-9475-4B4D85F96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04" y="2130301"/>
            <a:ext cx="2827046" cy="129869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F082A3-F586-2E4B-51FC-1763F0F45331}"/>
              </a:ext>
            </a:extLst>
          </p:cNvPr>
          <p:cNvCxnSpPr>
            <a:cxnSpLocks/>
          </p:cNvCxnSpPr>
          <p:nvPr/>
        </p:nvCxnSpPr>
        <p:spPr>
          <a:xfrm>
            <a:off x="963093" y="3639245"/>
            <a:ext cx="275726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3825DDC-E82B-4D4A-B966-C3E203AA97D3}"/>
              </a:ext>
            </a:extLst>
          </p:cNvPr>
          <p:cNvCxnSpPr>
            <a:cxnSpLocks/>
          </p:cNvCxnSpPr>
          <p:nvPr/>
        </p:nvCxnSpPr>
        <p:spPr>
          <a:xfrm>
            <a:off x="6942587" y="3639245"/>
            <a:ext cx="30638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B780C-26D7-568A-E682-E2B5FC650375}"/>
              </a:ext>
            </a:extLst>
          </p:cNvPr>
          <p:cNvSpPr txBox="1"/>
          <p:nvPr/>
        </p:nvSpPr>
        <p:spPr>
          <a:xfrm>
            <a:off x="297618" y="3879140"/>
            <a:ext cx="54397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동작전압</a:t>
            </a:r>
            <a:r>
              <a:rPr lang="en-US" altLang="ko-KR" sz="2000" dirty="0"/>
              <a:t>: DC 4.8V ~ 7.2V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동작속도</a:t>
            </a:r>
            <a:r>
              <a:rPr lang="en-US" altLang="ko-KR" sz="2000" dirty="0"/>
              <a:t>: 0.23</a:t>
            </a:r>
            <a:r>
              <a:rPr lang="ko-KR" altLang="en-US" sz="2000" dirty="0"/>
              <a:t>초</a:t>
            </a:r>
            <a:r>
              <a:rPr lang="en-US" altLang="ko-KR" sz="2000" dirty="0"/>
              <a:t>/60</a:t>
            </a:r>
            <a:r>
              <a:rPr lang="ko-KR" altLang="en-US" sz="2000" dirty="0"/>
              <a:t>도</a:t>
            </a:r>
            <a:r>
              <a:rPr lang="en-US" altLang="ko-KR" sz="2000" dirty="0"/>
              <a:t>(4.8V) ~ 0.2</a:t>
            </a:r>
            <a:r>
              <a:rPr lang="ko-KR" altLang="en-US" sz="2000" dirty="0"/>
              <a:t>초</a:t>
            </a:r>
            <a:r>
              <a:rPr lang="en-US" altLang="ko-KR" sz="2000" dirty="0"/>
              <a:t>/60</a:t>
            </a:r>
            <a:r>
              <a:rPr lang="ko-KR" altLang="en-US" sz="2000" dirty="0"/>
              <a:t>도</a:t>
            </a:r>
            <a:r>
              <a:rPr lang="en-US" altLang="ko-KR" sz="2000" dirty="0"/>
              <a:t>(6V)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토크</a:t>
            </a:r>
            <a:r>
              <a:rPr lang="en-US" altLang="ko-KR" sz="2000" dirty="0"/>
              <a:t>: 10kg/cm(4.8V) ~ 12kg/cm(6.0V)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동작온도</a:t>
            </a:r>
            <a:r>
              <a:rPr lang="en-US" altLang="ko-KR" sz="2000" dirty="0"/>
              <a:t>: 0</a:t>
            </a:r>
            <a:r>
              <a:rPr lang="ko-KR" altLang="en-US" sz="2000" dirty="0"/>
              <a:t>도 </a:t>
            </a:r>
            <a:r>
              <a:rPr lang="en-US" altLang="ko-KR" sz="2000" dirty="0"/>
              <a:t>~ +55</a:t>
            </a:r>
            <a:r>
              <a:rPr lang="ko-KR" altLang="en-US" sz="2000" dirty="0"/>
              <a:t>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크기</a:t>
            </a:r>
            <a:r>
              <a:rPr lang="en-US" altLang="ko-KR" sz="2000" dirty="0"/>
              <a:t>: 40.7mm * 19.7mm * 42.9mm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무게</a:t>
            </a:r>
            <a:r>
              <a:rPr lang="en-US" altLang="ko-KR" sz="2000" dirty="0"/>
              <a:t>: 55.0g</a:t>
            </a:r>
          </a:p>
          <a:p>
            <a:pPr marL="285750" indent="-285750">
              <a:buFontTx/>
              <a:buChar char="-"/>
            </a:pP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07691-4CA9-AD5D-CF21-C8BADC092AC7}"/>
              </a:ext>
            </a:extLst>
          </p:cNvPr>
          <p:cNvSpPr txBox="1"/>
          <p:nvPr/>
        </p:nvSpPr>
        <p:spPr>
          <a:xfrm>
            <a:off x="6454589" y="3919730"/>
            <a:ext cx="6096000" cy="23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동작전압</a:t>
            </a:r>
            <a:r>
              <a:rPr lang="en-US" altLang="ko-KR" sz="2000" dirty="0"/>
              <a:t>: DC 3.0V ~ 5.0V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녹음시간</a:t>
            </a:r>
            <a:r>
              <a:rPr lang="en-US" altLang="ko-KR" sz="2000" dirty="0"/>
              <a:t>: </a:t>
            </a:r>
            <a:r>
              <a:rPr lang="ko-KR" altLang="en-US" sz="2000" dirty="0"/>
              <a:t>연결된 저항에 따라 </a:t>
            </a:r>
            <a:r>
              <a:rPr lang="en-US" altLang="ko-KR" sz="2000" dirty="0"/>
              <a:t>10 ~ 20</a:t>
            </a:r>
            <a:r>
              <a:rPr lang="ko-KR" altLang="en-US" sz="2000" dirty="0"/>
              <a:t>초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6</a:t>
            </a:r>
            <a:r>
              <a:rPr lang="ko-KR" altLang="en-US" sz="2000" b="1" dirty="0"/>
              <a:t>핀</a:t>
            </a:r>
            <a:r>
              <a:rPr lang="ko-KR" altLang="en-US" sz="2000" dirty="0"/>
              <a:t> </a:t>
            </a:r>
            <a:r>
              <a:rPr lang="en-US" altLang="ko-KR" sz="2000" dirty="0"/>
              <a:t>(VCC/GND/FT/P-L/P-E/REC)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크기</a:t>
            </a:r>
            <a:r>
              <a:rPr lang="en-US" altLang="ko-KR" sz="2000" dirty="0"/>
              <a:t>: 4.3 * 3.4* 1.1cm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용도</a:t>
            </a:r>
            <a:r>
              <a:rPr lang="en-US" altLang="ko-KR" sz="2000" dirty="0"/>
              <a:t>: ISD1820 </a:t>
            </a:r>
            <a:r>
              <a:rPr lang="ko-KR" altLang="en-US" sz="2000" dirty="0"/>
              <a:t>칩 기반의 소리 녹음기 모듈</a:t>
            </a:r>
          </a:p>
        </p:txBody>
      </p:sp>
    </p:spTree>
    <p:extLst>
      <p:ext uri="{BB962C8B-B14F-4D97-AF65-F5344CB8AC3E}">
        <p14:creationId xmlns:p14="http://schemas.microsoft.com/office/powerpoint/2010/main" val="363953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5. </a:t>
            </a:r>
            <a:r>
              <a:rPr lang="ko-KR" altLang="en-US" sz="4800" dirty="0"/>
              <a:t>프로젝트 향후 계획</a:t>
            </a:r>
          </a:p>
        </p:txBody>
      </p:sp>
    </p:spTree>
    <p:extLst>
      <p:ext uri="{BB962C8B-B14F-4D97-AF65-F5344CB8AC3E}">
        <p14:creationId xmlns:p14="http://schemas.microsoft.com/office/powerpoint/2010/main" val="183374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프로젝트 향후 계획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2E85188A-1D12-43DF-1A4C-0980AD0B4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198643"/>
              </p:ext>
            </p:extLst>
          </p:nvPr>
        </p:nvGraphicFramePr>
        <p:xfrm>
          <a:off x="486058" y="1415478"/>
          <a:ext cx="11136756" cy="51947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158">
                  <a:extLst>
                    <a:ext uri="{9D8B030D-6E8A-4147-A177-3AD203B41FA5}">
                      <a16:colId xmlns:a16="http://schemas.microsoft.com/office/drawing/2014/main" val="1522791625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120787211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87966903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904353229"/>
                    </a:ext>
                  </a:extLst>
                </a:gridCol>
                <a:gridCol w="832002">
                  <a:extLst>
                    <a:ext uri="{9D8B030D-6E8A-4147-A177-3AD203B41FA5}">
                      <a16:colId xmlns:a16="http://schemas.microsoft.com/office/drawing/2014/main" val="865879005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944579018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3856671469"/>
                    </a:ext>
                  </a:extLst>
                </a:gridCol>
                <a:gridCol w="877243">
                  <a:extLst>
                    <a:ext uri="{9D8B030D-6E8A-4147-A177-3AD203B41FA5}">
                      <a16:colId xmlns:a16="http://schemas.microsoft.com/office/drawing/2014/main" val="1211552346"/>
                    </a:ext>
                  </a:extLst>
                </a:gridCol>
                <a:gridCol w="915698">
                  <a:extLst>
                    <a:ext uri="{9D8B030D-6E8A-4147-A177-3AD203B41FA5}">
                      <a16:colId xmlns:a16="http://schemas.microsoft.com/office/drawing/2014/main" val="1521869593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143940640"/>
                    </a:ext>
                  </a:extLst>
                </a:gridCol>
                <a:gridCol w="1048868">
                  <a:extLst>
                    <a:ext uri="{9D8B030D-6E8A-4147-A177-3AD203B41FA5}">
                      <a16:colId xmlns:a16="http://schemas.microsoft.com/office/drawing/2014/main" val="1323430315"/>
                    </a:ext>
                  </a:extLst>
                </a:gridCol>
              </a:tblGrid>
              <a:tr h="551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762652"/>
                  </a:ext>
                </a:extLst>
              </a:tr>
              <a:tr h="958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연구 계획 수립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프로그램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2182"/>
                  </a:ext>
                </a:extLst>
              </a:tr>
              <a:tr h="907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영상처리 코드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73180"/>
                  </a:ext>
                </a:extLst>
              </a:tr>
              <a:tr h="100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아두이노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라즈베리 파이를 이용한 </a:t>
                      </a:r>
                      <a:r>
                        <a:rPr lang="en-US" altLang="ko-KR" sz="1500" dirty="0"/>
                        <a:t>IoT 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57389"/>
                  </a:ext>
                </a:extLst>
              </a:tr>
              <a:tr h="986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시스템 실험 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수정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7222"/>
                  </a:ext>
                </a:extLst>
              </a:tr>
              <a:tr h="788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 작성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3036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B301361-A944-4104-F799-026AE483FDF2}"/>
              </a:ext>
            </a:extLst>
          </p:cNvPr>
          <p:cNvSpPr/>
          <p:nvPr/>
        </p:nvSpPr>
        <p:spPr>
          <a:xfrm>
            <a:off x="2643446" y="2083359"/>
            <a:ext cx="3419303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4AB7BCD-FCD7-5AAE-C3E1-A0EACF10A7A1}"/>
              </a:ext>
            </a:extLst>
          </p:cNvPr>
          <p:cNvSpPr/>
          <p:nvPr/>
        </p:nvSpPr>
        <p:spPr>
          <a:xfrm>
            <a:off x="2643447" y="2514377"/>
            <a:ext cx="1722366" cy="2743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37424C2-526C-3268-3B6B-E2BE131E495A}"/>
              </a:ext>
            </a:extLst>
          </p:cNvPr>
          <p:cNvSpPr/>
          <p:nvPr/>
        </p:nvSpPr>
        <p:spPr>
          <a:xfrm>
            <a:off x="3879564" y="3025599"/>
            <a:ext cx="3874907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CFF902D-80EC-6B89-4092-141721B3DE65}"/>
              </a:ext>
            </a:extLst>
          </p:cNvPr>
          <p:cNvSpPr/>
          <p:nvPr/>
        </p:nvSpPr>
        <p:spPr>
          <a:xfrm>
            <a:off x="5619728" y="4181937"/>
            <a:ext cx="3948221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25EFA06-D187-5FC1-055E-2900565A4EB4}"/>
              </a:ext>
            </a:extLst>
          </p:cNvPr>
          <p:cNvSpPr/>
          <p:nvPr/>
        </p:nvSpPr>
        <p:spPr>
          <a:xfrm>
            <a:off x="6062749" y="5223725"/>
            <a:ext cx="3505200" cy="2743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787EFBE-4909-428D-5C05-432CC2FBCB7B}"/>
              </a:ext>
            </a:extLst>
          </p:cNvPr>
          <p:cNvSpPr/>
          <p:nvPr/>
        </p:nvSpPr>
        <p:spPr>
          <a:xfrm>
            <a:off x="3879565" y="5916959"/>
            <a:ext cx="1346860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6B277-48D0-6538-72D6-EB5E45CD4BC7}"/>
              </a:ext>
            </a:extLst>
          </p:cNvPr>
          <p:cNvSpPr/>
          <p:nvPr/>
        </p:nvSpPr>
        <p:spPr>
          <a:xfrm>
            <a:off x="8684647" y="6059810"/>
            <a:ext cx="1472365" cy="2743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7E2444D-69EE-4368-66CA-120B990212D9}"/>
              </a:ext>
            </a:extLst>
          </p:cNvPr>
          <p:cNvSpPr/>
          <p:nvPr/>
        </p:nvSpPr>
        <p:spPr>
          <a:xfrm>
            <a:off x="2862987" y="6196988"/>
            <a:ext cx="1502826" cy="2743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프로젝트 향후 계획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23C35B-1E9E-0506-04ED-CCBAC695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프로그램 학습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학습을 바탕으로 영상처리 코드 및 </a:t>
            </a:r>
            <a:r>
              <a:rPr lang="ko-KR" altLang="en-US" dirty="0" err="1"/>
              <a:t>아두이노를</a:t>
            </a:r>
            <a:r>
              <a:rPr lang="ko-KR" altLang="en-US" dirty="0"/>
              <a:t> 이용한 </a:t>
            </a:r>
            <a:r>
              <a:rPr lang="en-US" altLang="ko-KR" dirty="0"/>
              <a:t>IoT</a:t>
            </a:r>
            <a:r>
              <a:rPr lang="ko-KR" altLang="en-US" dirty="0"/>
              <a:t> 제작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실제 시스템 실험 및 수정 보완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보고서 작성 및 발표</a:t>
            </a:r>
          </a:p>
        </p:txBody>
      </p:sp>
    </p:spTree>
    <p:extLst>
      <p:ext uri="{BB962C8B-B14F-4D97-AF65-F5344CB8AC3E}">
        <p14:creationId xmlns:p14="http://schemas.microsoft.com/office/powerpoint/2010/main" val="395815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6. </a:t>
            </a:r>
            <a:r>
              <a:rPr lang="ko-KR" altLang="en-US" sz="4800" dirty="0"/>
              <a:t>예상 최종 결과물</a:t>
            </a:r>
          </a:p>
        </p:txBody>
      </p:sp>
    </p:spTree>
    <p:extLst>
      <p:ext uri="{BB962C8B-B14F-4D97-AF65-F5344CB8AC3E}">
        <p14:creationId xmlns:p14="http://schemas.microsoft.com/office/powerpoint/2010/main" val="255148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예상 최종 결과물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pic>
        <p:nvPicPr>
          <p:cNvPr id="2" name="Picture 2" descr="살인 진드기의 집 길고양이, 치명적 바이러스 전염 위험 | 중앙일보">
            <a:extLst>
              <a:ext uri="{FF2B5EF4-FFF2-40B4-BE49-F238E27FC236}">
                <a16:creationId xmlns:a16="http://schemas.microsoft.com/office/drawing/2014/main" id="{A5BD4940-C04F-ADEC-3CB7-2676D4202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70" y="1806726"/>
            <a:ext cx="4803886" cy="269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000C8D7-8D6F-1D09-4E4E-F6FA7E5E741B}"/>
              </a:ext>
            </a:extLst>
          </p:cNvPr>
          <p:cNvSpPr/>
          <p:nvPr/>
        </p:nvSpPr>
        <p:spPr>
          <a:xfrm>
            <a:off x="3859997" y="2715068"/>
            <a:ext cx="3034146" cy="1704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A48B3F-9183-4AE6-7E70-321F44925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87" y="2803114"/>
            <a:ext cx="2793534" cy="1907124"/>
          </a:xfrm>
          <a:prstGeom prst="rect">
            <a:avLst/>
          </a:prstGeom>
        </p:spPr>
      </p:pic>
      <p:sp>
        <p:nvSpPr>
          <p:cNvPr id="6" name="화살표: 아래쪽 23">
            <a:extLst>
              <a:ext uri="{FF2B5EF4-FFF2-40B4-BE49-F238E27FC236}">
                <a16:creationId xmlns:a16="http://schemas.microsoft.com/office/drawing/2014/main" id="{8A49286D-045B-407F-57A5-3AD25010850E}"/>
              </a:ext>
            </a:extLst>
          </p:cNvPr>
          <p:cNvSpPr/>
          <p:nvPr/>
        </p:nvSpPr>
        <p:spPr>
          <a:xfrm rot="5400000">
            <a:off x="8282075" y="2461104"/>
            <a:ext cx="384903" cy="23860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FC3F4-877B-6CDB-662E-946F91D4E694}"/>
              </a:ext>
            </a:extLst>
          </p:cNvPr>
          <p:cNvSpPr txBox="1"/>
          <p:nvPr/>
        </p:nvSpPr>
        <p:spPr>
          <a:xfrm>
            <a:off x="4698197" y="2228983"/>
            <a:ext cx="1357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CAT 0.46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그림 9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E62B8A29-19ED-A7FD-494D-29D85772A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" y="3007484"/>
            <a:ext cx="2827046" cy="1298699"/>
          </a:xfrm>
          <a:prstGeom prst="rect">
            <a:avLst/>
          </a:prstGeom>
        </p:spPr>
      </p:pic>
      <p:sp>
        <p:nvSpPr>
          <p:cNvPr id="12" name="화살표: 아래쪽 23">
            <a:extLst>
              <a:ext uri="{FF2B5EF4-FFF2-40B4-BE49-F238E27FC236}">
                <a16:creationId xmlns:a16="http://schemas.microsoft.com/office/drawing/2014/main" id="{BB8F1B74-11CB-8A10-9DD9-1BA1AE81892C}"/>
              </a:ext>
            </a:extLst>
          </p:cNvPr>
          <p:cNvSpPr/>
          <p:nvPr/>
        </p:nvSpPr>
        <p:spPr>
          <a:xfrm rot="5400000">
            <a:off x="3033389" y="3123230"/>
            <a:ext cx="384903" cy="10672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9A8DCA-B6AF-3629-4C89-56E6A1F06EF8}"/>
              </a:ext>
            </a:extLst>
          </p:cNvPr>
          <p:cNvSpPr/>
          <p:nvPr/>
        </p:nvSpPr>
        <p:spPr>
          <a:xfrm>
            <a:off x="379373" y="5050095"/>
            <a:ext cx="4625729" cy="1261783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길고양이가 인식되면 </a:t>
            </a:r>
            <a:r>
              <a:rPr lang="ko-KR" altLang="en-US" dirty="0" err="1"/>
              <a:t>아두이노</a:t>
            </a:r>
            <a:r>
              <a:rPr lang="ko-KR" altLang="en-US" dirty="0"/>
              <a:t> 모듈인 녹음 모듈에 미리 녹음해 둔 소리가 출력</a:t>
            </a:r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F81F0AE-CEE3-9563-C28E-5887DC31052B}"/>
              </a:ext>
            </a:extLst>
          </p:cNvPr>
          <p:cNvSpPr/>
          <p:nvPr/>
        </p:nvSpPr>
        <p:spPr>
          <a:xfrm>
            <a:off x="7043645" y="5050095"/>
            <a:ext cx="4388915" cy="1261783"/>
          </a:xfrm>
          <a:prstGeom prst="round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화상 카메라 </a:t>
            </a:r>
            <a:r>
              <a:rPr lang="en-US" altLang="ko-KR" dirty="0"/>
              <a:t>(Microsoft </a:t>
            </a:r>
            <a:r>
              <a:rPr lang="en-US" altLang="ko-KR" dirty="0" err="1"/>
              <a:t>lifecam</a:t>
            </a:r>
            <a:r>
              <a:rPr lang="en-US" altLang="ko-KR" dirty="0"/>
              <a:t> hd-3000)</a:t>
            </a:r>
            <a:r>
              <a:rPr lang="ko-KR" altLang="en-US" dirty="0"/>
              <a:t>를 건물 입구에 설치에 건물 내로 들어오는 길고양이를 인식</a:t>
            </a:r>
            <a:endParaRPr lang="en-US" altLang="ko-KR" dirty="0"/>
          </a:p>
        </p:txBody>
      </p:sp>
      <p:sp>
        <p:nvSpPr>
          <p:cNvPr id="16" name="화살표: 아래쪽 23">
            <a:extLst>
              <a:ext uri="{FF2B5EF4-FFF2-40B4-BE49-F238E27FC236}">
                <a16:creationId xmlns:a16="http://schemas.microsoft.com/office/drawing/2014/main" id="{59A5248A-D92D-5C2E-BA42-9FE393C4053C}"/>
              </a:ext>
            </a:extLst>
          </p:cNvPr>
          <p:cNvSpPr/>
          <p:nvPr/>
        </p:nvSpPr>
        <p:spPr>
          <a:xfrm rot="5400000">
            <a:off x="5831921" y="5070509"/>
            <a:ext cx="384903" cy="12209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675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2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7. </a:t>
            </a:r>
            <a:r>
              <a:rPr lang="ko-KR" altLang="en-US" sz="4800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11998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34" name="제목 1"/>
          <p:cNvSpPr txBox="1"/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/>
            </a:br>
            <a:r>
              <a:rPr lang="ko-KR" altLang="en-US" sz="4800"/>
              <a:t>참고문헌</a:t>
            </a:r>
            <a:br>
              <a:rPr lang="en-US" altLang="ko-KR" sz="4800"/>
            </a:br>
            <a:r>
              <a:rPr lang="en-US" altLang="ko-KR" sz="4800"/>
              <a:t> </a:t>
            </a:r>
            <a:br>
              <a:rPr lang="ko-KR" altLang="en-US" sz="4800"/>
            </a:br>
            <a:endParaRPr lang="ko-KR" altLang="en-US" sz="4800"/>
          </a:p>
        </p:txBody>
      </p:sp>
      <p:sp>
        <p:nvSpPr>
          <p:cNvPr id="35" name="내용 개체 틀 2"/>
          <p:cNvSpPr>
            <a:spLocks noGrp="1"/>
          </p:cNvSpPr>
          <p:nvPr>
            <p:ph idx="1"/>
          </p:nvPr>
        </p:nvSpPr>
        <p:spPr>
          <a:xfrm>
            <a:off x="583759" y="189718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Arial"/>
              <a:buAutoNum type="arabicPeriod"/>
              <a:defRPr/>
            </a:pPr>
            <a:r>
              <a:rPr lang="en-US" altLang="ko-KR" sz="2400" dirty="0" err="1"/>
              <a:t>황선규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en-US" altLang="ko-KR" sz="2400" dirty="0"/>
              <a:t>OpenCV 4로 </a:t>
            </a:r>
            <a:r>
              <a:rPr lang="en-US" altLang="ko-KR" sz="2400" dirty="0" err="1"/>
              <a:t>배우는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컴퓨터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비전과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머신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러닝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』,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2019)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/>
              <a:defRPr/>
            </a:pPr>
            <a:r>
              <a:rPr lang="en-US" altLang="ko-KR" sz="2400" dirty="0" err="1"/>
              <a:t>박준원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『</a:t>
            </a:r>
            <a:r>
              <a:rPr lang="en-US" altLang="ko-KR" sz="2400" dirty="0"/>
              <a:t>2019한 </a:t>
            </a:r>
            <a:r>
              <a:rPr lang="en-US" altLang="ko-KR" sz="2400" dirty="0" err="1"/>
              <a:t>권으로</a:t>
            </a:r>
            <a:r>
              <a:rPr lang="en-US" altLang="ko-KR" sz="2400" dirty="0"/>
              <a:t> </a:t>
            </a:r>
            <a:r>
              <a:rPr lang="en-US" altLang="ko-KR" sz="2400" dirty="0" err="1"/>
              <a:t>끝내는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아두이노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입문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실전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』, (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길벗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2019)</a:t>
            </a:r>
            <a:endParaRPr lang="en-US" altLang="ko-K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327" y="464457"/>
            <a:ext cx="10515600" cy="551623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0" i="0" dirty="0">
              <a:solidFill>
                <a:srgbClr val="666666"/>
              </a:solidFill>
              <a:effectLst/>
              <a:latin typeface="Noto Sans CJK KR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Noto Sans CJK KR"/>
              </a:rPr>
              <a:t>01. </a:t>
            </a:r>
            <a:r>
              <a:rPr lang="ko-KR" altLang="en-US" b="0" i="0" dirty="0">
                <a:effectLst/>
                <a:latin typeface="Noto Sans CJK KR"/>
              </a:rPr>
              <a:t>연구 배경 및 목적</a:t>
            </a:r>
            <a:endParaRPr lang="en-US" altLang="ko-KR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Noto Sans CJK KR"/>
              </a:rPr>
              <a:t>02. </a:t>
            </a:r>
            <a:r>
              <a:rPr lang="ko-KR" altLang="en-US" b="0" i="0" dirty="0">
                <a:effectLst/>
                <a:latin typeface="Noto Sans CJK KR"/>
              </a:rPr>
              <a:t>계획대비 진행상황</a:t>
            </a:r>
            <a:endParaRPr lang="en-US" altLang="ko-KR" dirty="0">
              <a:latin typeface="Noto Sans CJK KR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Noto Sans CJK KR"/>
              </a:rPr>
              <a:t>03. </a:t>
            </a:r>
            <a:r>
              <a:rPr lang="ko-KR" altLang="en-US" b="0" i="0" dirty="0">
                <a:effectLst/>
                <a:latin typeface="Noto Sans CJK KR"/>
              </a:rPr>
              <a:t>역할분담</a:t>
            </a:r>
            <a:endParaRPr lang="en-US" altLang="ko-KR" dirty="0">
              <a:latin typeface="Noto Sans CJK KR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Noto Sans CJK KR"/>
              </a:rPr>
              <a:t>04. </a:t>
            </a:r>
            <a:r>
              <a:rPr lang="ko-KR" altLang="en-US" b="0" i="0" dirty="0">
                <a:effectLst/>
                <a:latin typeface="Noto Sans CJK KR"/>
              </a:rPr>
              <a:t>설계 사양</a:t>
            </a:r>
            <a:endParaRPr lang="en-US" altLang="ko-KR" b="0" i="0" dirty="0">
              <a:effectLst/>
              <a:latin typeface="Noto Sans CJK KR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Noto Sans CJK KR"/>
              </a:rPr>
              <a:t>05. </a:t>
            </a:r>
            <a:r>
              <a:rPr lang="ko-KR" altLang="en-US" b="0" i="0" dirty="0">
                <a:effectLst/>
                <a:latin typeface="Noto Sans CJK KR"/>
              </a:rPr>
              <a:t>프로젝트 향후 계획</a:t>
            </a:r>
            <a:endParaRPr lang="en-US" altLang="ko-KR" b="0" i="0" dirty="0">
              <a:effectLst/>
              <a:latin typeface="Noto Sans CJK KR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dirty="0">
                <a:latin typeface="Noto Sans CJK KR"/>
              </a:rPr>
              <a:t>06. </a:t>
            </a:r>
            <a:r>
              <a:rPr lang="ko-KR" altLang="en-US" dirty="0">
                <a:latin typeface="Noto Sans CJK KR"/>
              </a:rPr>
              <a:t>예상 최종 결과물</a:t>
            </a:r>
            <a:endParaRPr lang="en-US" altLang="ko-KR" dirty="0">
              <a:latin typeface="Noto Sans CJK KR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ko-KR" b="0" i="0" dirty="0">
                <a:effectLst/>
                <a:latin typeface="Noto Sans CJK KR"/>
              </a:rPr>
              <a:t>07. </a:t>
            </a:r>
            <a:r>
              <a:rPr lang="ko-KR" altLang="en-US" b="0" i="0" dirty="0">
                <a:effectLst/>
                <a:latin typeface="Noto Sans CJK KR"/>
              </a:rPr>
              <a:t>참고자료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3346" y="568036"/>
            <a:ext cx="3048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목차</a:t>
            </a:r>
            <a:endParaRPr lang="en-US" altLang="ko-KR" sz="3500" dirty="0"/>
          </a:p>
        </p:txBody>
      </p:sp>
    </p:spTree>
    <p:extLst>
      <p:ext uri="{BB962C8B-B14F-4D97-AF65-F5344CB8AC3E}">
        <p14:creationId xmlns:p14="http://schemas.microsoft.com/office/powerpoint/2010/main" val="109425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06514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1. </a:t>
            </a:r>
            <a:r>
              <a:rPr lang="ko-KR" altLang="en-US" sz="4800" b="0" i="0" dirty="0">
                <a:effectLst/>
                <a:latin typeface="Noto Sans CJK KR"/>
              </a:rPr>
              <a:t>연구 배경 및 목적</a:t>
            </a:r>
            <a:endParaRPr lang="en-US" altLang="ko-KR" sz="4800" dirty="0"/>
          </a:p>
          <a:p>
            <a:pPr marL="0" indent="0" algn="ctr">
              <a:buNone/>
            </a:pPr>
            <a:endParaRPr lang="en-US" altLang="ko-KR" sz="4800" dirty="0"/>
          </a:p>
          <a:p>
            <a:pPr marL="0" indent="0" algn="ctr">
              <a:buNone/>
            </a:pPr>
            <a:endParaRPr lang="ko-KR" altLang="en-US" sz="4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31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4766" y="2894762"/>
            <a:ext cx="107029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 </a:t>
            </a:r>
            <a:r>
              <a:rPr lang="ko-KR" altLang="en-US" sz="2500" dirty="0"/>
              <a:t>길고양이를 퇴치하는 </a:t>
            </a:r>
            <a:r>
              <a:rPr lang="en-US" altLang="ko-KR" sz="2500" dirty="0"/>
              <a:t>‘</a:t>
            </a:r>
            <a:r>
              <a:rPr lang="ko-KR" altLang="en-US" sz="2500" dirty="0"/>
              <a:t>전기 펜스 설치</a:t>
            </a:r>
            <a:r>
              <a:rPr lang="en-US" altLang="ko-KR" sz="2500" dirty="0"/>
              <a:t>‘, ‘</a:t>
            </a:r>
            <a:r>
              <a:rPr lang="ko-KR" altLang="en-US" sz="2500" dirty="0"/>
              <a:t>담장 위 장애물 설치</a:t>
            </a:r>
            <a:r>
              <a:rPr lang="en-US" altLang="ko-KR" sz="2500" dirty="0"/>
              <a:t>‘, ‘</a:t>
            </a:r>
            <a:r>
              <a:rPr lang="ko-KR" altLang="en-US" sz="2500" dirty="0"/>
              <a:t>동작 감지   </a:t>
            </a:r>
            <a:endParaRPr lang="en-US" altLang="ko-KR" sz="2500" dirty="0"/>
          </a:p>
          <a:p>
            <a:r>
              <a:rPr lang="en-US" altLang="ko-KR" sz="2500" dirty="0"/>
              <a:t>   </a:t>
            </a:r>
            <a:r>
              <a:rPr lang="ko-KR" altLang="en-US" sz="2500" dirty="0"/>
              <a:t>스프링 쿨러</a:t>
            </a:r>
            <a:r>
              <a:rPr lang="en-US" altLang="ko-KR" sz="2500" dirty="0"/>
              <a:t>’ </a:t>
            </a:r>
            <a:r>
              <a:rPr lang="ko-KR" altLang="en-US" sz="2500" dirty="0"/>
              <a:t>등의 방법들은 복잡하고 고비용을 요구함</a:t>
            </a:r>
            <a:endParaRPr lang="en-US" altLang="ko-KR" sz="25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500" dirty="0"/>
              <a:t> 학교 내에 길고양이 퇴치 시스템이 충분하지 않음</a:t>
            </a:r>
            <a:endParaRPr lang="en-US" altLang="ko-KR" sz="2500" dirty="0"/>
          </a:p>
          <a:p>
            <a:endParaRPr lang="en-US" altLang="ko-KR" sz="2000" dirty="0"/>
          </a:p>
          <a:p>
            <a:pPr lvl="0">
              <a:defRPr/>
            </a:pPr>
            <a:endParaRPr lang="en-US" altLang="ko-KR" sz="2500" dirty="0"/>
          </a:p>
          <a:p>
            <a:pPr marL="342900" lvl="0" indent="-342900">
              <a:buFont typeface="Wingdings" panose="05000000000000000000" pitchFamily="2" charset="2"/>
              <a:buChar char="§"/>
              <a:defRPr/>
            </a:pPr>
            <a:endParaRPr lang="ko-KR" altLang="en-US" sz="2500" dirty="0"/>
          </a:p>
          <a:p>
            <a:pPr marL="342900" lvl="0" indent="-342900">
              <a:buFont typeface="Wingdings" panose="05000000000000000000" pitchFamily="2" charset="2"/>
              <a:buChar char="§"/>
              <a:defRPr/>
            </a:pPr>
            <a:endParaRPr lang="ko-KR" altLang="en-US" sz="25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25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71C2B2-D27D-C494-7A9A-F7386EFB70B3}"/>
              </a:ext>
            </a:extLst>
          </p:cNvPr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연구 배경 및 목적</a:t>
            </a:r>
            <a:br>
              <a:rPr lang="en-US" altLang="ko-KR" sz="4800" dirty="0"/>
            </a:br>
            <a:r>
              <a:rPr lang="en-US" altLang="ko-KR" sz="4800" dirty="0"/>
              <a:t> - </a:t>
            </a:r>
            <a:r>
              <a:rPr lang="ko-KR" altLang="en-US" sz="3000" dirty="0"/>
              <a:t>연구 배경</a:t>
            </a:r>
            <a:br>
              <a:rPr lang="ko-KR" altLang="en-US" sz="4800" dirty="0"/>
            </a:b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313070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484" y="2722628"/>
            <a:ext cx="10702961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pPr marL="342900" lvl="0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500" dirty="0"/>
              <a:t>길고양이의 건물 내 침입방지를 위한 간단한 시스템을 </a:t>
            </a:r>
            <a:r>
              <a:rPr lang="en-US" altLang="ko-KR" sz="2500" dirty="0"/>
              <a:t>OpenCV</a:t>
            </a:r>
            <a:r>
              <a:rPr lang="ko-KR" altLang="en-US" sz="2500" dirty="0"/>
              <a:t>와 </a:t>
            </a:r>
            <a:endParaRPr lang="en-US" altLang="ko-KR" sz="2500" dirty="0"/>
          </a:p>
          <a:p>
            <a:pPr lvl="0">
              <a:lnSpc>
                <a:spcPct val="150000"/>
              </a:lnSpc>
              <a:defRPr/>
            </a:pPr>
            <a:r>
              <a:rPr lang="en-US" altLang="ko-KR" sz="2500" dirty="0"/>
              <a:t>     </a:t>
            </a:r>
            <a:r>
              <a:rPr lang="ko-KR" altLang="en-US" sz="2500" dirty="0" err="1"/>
              <a:t>아두이노를</a:t>
            </a:r>
            <a:r>
              <a:rPr lang="ko-KR" altLang="en-US" sz="2500" dirty="0"/>
              <a:t> 이용하여 구현</a:t>
            </a:r>
            <a:endParaRPr lang="en-US" altLang="ko-KR" sz="2500" dirty="0"/>
          </a:p>
          <a:p>
            <a:pPr marL="342900" lvl="0" indent="-342900">
              <a:buFont typeface="Wingdings" panose="05000000000000000000" pitchFamily="2" charset="2"/>
              <a:buChar char="§"/>
              <a:defRPr/>
            </a:pPr>
            <a:endParaRPr lang="en-US" altLang="ko-KR" sz="2500" dirty="0"/>
          </a:p>
          <a:p>
            <a:pPr marL="342900" lvl="0" indent="-342900">
              <a:buFont typeface="Wingdings" panose="05000000000000000000" pitchFamily="2" charset="2"/>
              <a:buChar char="§"/>
              <a:defRPr/>
            </a:pPr>
            <a:endParaRPr lang="ko-KR" altLang="en-US" sz="2500" dirty="0"/>
          </a:p>
          <a:p>
            <a:pPr marL="342900" lvl="0" indent="-342900">
              <a:buFont typeface="Wingdings" panose="05000000000000000000" pitchFamily="2" charset="2"/>
              <a:buChar char="§"/>
              <a:defRPr/>
            </a:pPr>
            <a:endParaRPr lang="ko-KR" altLang="en-US" sz="2500" dirty="0"/>
          </a:p>
          <a:p>
            <a:pPr>
              <a:buFont typeface="Wingdings" panose="05000000000000000000" pitchFamily="2" charset="2"/>
              <a:buChar char="§"/>
            </a:pPr>
            <a:endParaRPr lang="ko-KR" altLang="en-US" sz="25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71C2B2-D27D-C494-7A9A-F7386EFB70B3}"/>
              </a:ext>
            </a:extLst>
          </p:cNvPr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연구 배경 및 목적</a:t>
            </a:r>
            <a:br>
              <a:rPr lang="en-US" altLang="ko-KR" sz="4800" dirty="0"/>
            </a:br>
            <a:r>
              <a:rPr lang="en-US" altLang="ko-KR" sz="4800" dirty="0"/>
              <a:t> - </a:t>
            </a:r>
            <a:r>
              <a:rPr lang="ko-KR" altLang="en-US" sz="3000" dirty="0"/>
              <a:t>연구 목적</a:t>
            </a:r>
            <a:br>
              <a:rPr lang="ko-KR" altLang="en-US" sz="4800" dirty="0"/>
            </a:b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738045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2. </a:t>
            </a:r>
            <a:r>
              <a:rPr lang="ko-KR" altLang="en-US" sz="4800" b="0" i="0" dirty="0">
                <a:effectLst/>
                <a:latin typeface="Noto Sans CJK KR"/>
              </a:rPr>
              <a:t>계획대비 진행상황</a:t>
            </a:r>
            <a:endParaRPr lang="en-US" altLang="ko-KR" sz="4800" b="0" i="0" dirty="0">
              <a:effectLst/>
              <a:latin typeface="Noto Sans CJK KR"/>
            </a:endParaRPr>
          </a:p>
          <a:p>
            <a:pPr marL="0" indent="0" algn="ctr">
              <a:buNone/>
            </a:pP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024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2F8EE0E-D1C1-4C26-9FCF-9C7B88D20B4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7" name="제목 1"/>
          <p:cNvSpPr txBox="1"/>
          <p:nvPr/>
        </p:nvSpPr>
        <p:spPr>
          <a:xfrm>
            <a:off x="119270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br>
              <a:rPr lang="en-US" altLang="ko-KR" sz="4800" dirty="0"/>
            </a:br>
            <a:r>
              <a:rPr lang="ko-KR" altLang="en-US" sz="4800" dirty="0"/>
              <a:t>계획대비 진행상황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2E85188A-1D12-43DF-1A4C-0980AD0B4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198423"/>
              </p:ext>
            </p:extLst>
          </p:nvPr>
        </p:nvGraphicFramePr>
        <p:xfrm>
          <a:off x="486058" y="1415478"/>
          <a:ext cx="11136756" cy="51947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158">
                  <a:extLst>
                    <a:ext uri="{9D8B030D-6E8A-4147-A177-3AD203B41FA5}">
                      <a16:colId xmlns:a16="http://schemas.microsoft.com/office/drawing/2014/main" val="1522791625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120787211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879669034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1904353229"/>
                    </a:ext>
                  </a:extLst>
                </a:gridCol>
                <a:gridCol w="832002">
                  <a:extLst>
                    <a:ext uri="{9D8B030D-6E8A-4147-A177-3AD203B41FA5}">
                      <a16:colId xmlns:a16="http://schemas.microsoft.com/office/drawing/2014/main" val="865879005"/>
                    </a:ext>
                  </a:extLst>
                </a:gridCol>
                <a:gridCol w="862328">
                  <a:extLst>
                    <a:ext uri="{9D8B030D-6E8A-4147-A177-3AD203B41FA5}">
                      <a16:colId xmlns:a16="http://schemas.microsoft.com/office/drawing/2014/main" val="2944579018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3856671469"/>
                    </a:ext>
                  </a:extLst>
                </a:gridCol>
                <a:gridCol w="877243">
                  <a:extLst>
                    <a:ext uri="{9D8B030D-6E8A-4147-A177-3AD203B41FA5}">
                      <a16:colId xmlns:a16="http://schemas.microsoft.com/office/drawing/2014/main" val="1211552346"/>
                    </a:ext>
                  </a:extLst>
                </a:gridCol>
                <a:gridCol w="915698">
                  <a:extLst>
                    <a:ext uri="{9D8B030D-6E8A-4147-A177-3AD203B41FA5}">
                      <a16:colId xmlns:a16="http://schemas.microsoft.com/office/drawing/2014/main" val="1521869593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143940640"/>
                    </a:ext>
                  </a:extLst>
                </a:gridCol>
                <a:gridCol w="1048868">
                  <a:extLst>
                    <a:ext uri="{9D8B030D-6E8A-4147-A177-3AD203B41FA5}">
                      <a16:colId xmlns:a16="http://schemas.microsoft.com/office/drawing/2014/main" val="1323430315"/>
                    </a:ext>
                  </a:extLst>
                </a:gridCol>
              </a:tblGrid>
              <a:tr h="551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연구내용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762652"/>
                  </a:ext>
                </a:extLst>
              </a:tr>
              <a:tr h="958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연구 계획 수립 및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프로그램 학습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2182"/>
                  </a:ext>
                </a:extLst>
              </a:tr>
              <a:tr h="907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영상처리 코드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73180"/>
                  </a:ext>
                </a:extLst>
              </a:tr>
              <a:tr h="1002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아두이노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라즈베리 파이를 이용한 </a:t>
                      </a:r>
                      <a:r>
                        <a:rPr lang="en-US" altLang="ko-KR" sz="1500" dirty="0"/>
                        <a:t>IOT </a:t>
                      </a:r>
                      <a:r>
                        <a:rPr lang="ko-KR" altLang="en-US" sz="1500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757389"/>
                  </a:ext>
                </a:extLst>
              </a:tr>
              <a:tr h="986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시스템 실험 및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수정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7222"/>
                  </a:ext>
                </a:extLst>
              </a:tr>
              <a:tr h="788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보고서 작성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3036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B301361-A944-4104-F799-026AE483FDF2}"/>
              </a:ext>
            </a:extLst>
          </p:cNvPr>
          <p:cNvSpPr/>
          <p:nvPr/>
        </p:nvSpPr>
        <p:spPr>
          <a:xfrm>
            <a:off x="2643446" y="2083359"/>
            <a:ext cx="3419303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4AB7BCD-FCD7-5AAE-C3E1-A0EACF10A7A1}"/>
              </a:ext>
            </a:extLst>
          </p:cNvPr>
          <p:cNvSpPr/>
          <p:nvPr/>
        </p:nvSpPr>
        <p:spPr>
          <a:xfrm>
            <a:off x="2643447" y="2514377"/>
            <a:ext cx="1722366" cy="2743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37424C2-526C-3268-3B6B-E2BE131E495A}"/>
              </a:ext>
            </a:extLst>
          </p:cNvPr>
          <p:cNvSpPr/>
          <p:nvPr/>
        </p:nvSpPr>
        <p:spPr>
          <a:xfrm>
            <a:off x="3879564" y="3025599"/>
            <a:ext cx="3874907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CFF902D-80EC-6B89-4092-141721B3DE65}"/>
              </a:ext>
            </a:extLst>
          </p:cNvPr>
          <p:cNvSpPr/>
          <p:nvPr/>
        </p:nvSpPr>
        <p:spPr>
          <a:xfrm>
            <a:off x="5619728" y="4181937"/>
            <a:ext cx="3948221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25EFA06-D187-5FC1-055E-2900565A4EB4}"/>
              </a:ext>
            </a:extLst>
          </p:cNvPr>
          <p:cNvSpPr/>
          <p:nvPr/>
        </p:nvSpPr>
        <p:spPr>
          <a:xfrm>
            <a:off x="6062749" y="5223725"/>
            <a:ext cx="3505200" cy="2743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787EFBE-4909-428D-5C05-432CC2FBCB7B}"/>
              </a:ext>
            </a:extLst>
          </p:cNvPr>
          <p:cNvSpPr/>
          <p:nvPr/>
        </p:nvSpPr>
        <p:spPr>
          <a:xfrm>
            <a:off x="3879565" y="5916959"/>
            <a:ext cx="1346860" cy="2743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F56B277-48D0-6538-72D6-EB5E45CD4BC7}"/>
              </a:ext>
            </a:extLst>
          </p:cNvPr>
          <p:cNvSpPr/>
          <p:nvPr/>
        </p:nvSpPr>
        <p:spPr>
          <a:xfrm>
            <a:off x="8684647" y="6059810"/>
            <a:ext cx="1472365" cy="2743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7E2444D-69EE-4368-66CA-120B990212D9}"/>
              </a:ext>
            </a:extLst>
          </p:cNvPr>
          <p:cNvSpPr/>
          <p:nvPr/>
        </p:nvSpPr>
        <p:spPr>
          <a:xfrm>
            <a:off x="2862987" y="6196988"/>
            <a:ext cx="1502826" cy="2743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3. </a:t>
            </a:r>
            <a:r>
              <a:rPr lang="ko-KR" altLang="en-US" sz="4800" dirty="0"/>
              <a:t>역할분담</a:t>
            </a:r>
          </a:p>
        </p:txBody>
      </p:sp>
    </p:spTree>
    <p:extLst>
      <p:ext uri="{BB962C8B-B14F-4D97-AF65-F5344CB8AC3E}">
        <p14:creationId xmlns:p14="http://schemas.microsoft.com/office/powerpoint/2010/main" val="217479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517519" y="2083242"/>
            <a:ext cx="2926080" cy="302944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EE0E-D1C1-4C26-9FCF-9C7B88D20B4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41906" y="0"/>
            <a:ext cx="10515600" cy="2258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4800" dirty="0"/>
            </a:br>
            <a:r>
              <a:rPr lang="ko-KR" altLang="en-US" sz="4800" dirty="0"/>
              <a:t>구성원의 역할 분담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ko-KR" altLang="en-US" sz="4800" dirty="0"/>
            </a:br>
            <a:endParaRPr lang="ko-KR" altLang="en-US" sz="4800" dirty="0"/>
          </a:p>
        </p:txBody>
      </p:sp>
      <p:sp>
        <p:nvSpPr>
          <p:cNvPr id="19" name="직사각형 18"/>
          <p:cNvSpPr/>
          <p:nvPr/>
        </p:nvSpPr>
        <p:spPr>
          <a:xfrm>
            <a:off x="1202803" y="2258171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/>
              <a:t>신동운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517519" y="3038206"/>
            <a:ext cx="27093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영상처리 코드 개발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인공지능 시스템 개발 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17519" y="2820121"/>
            <a:ext cx="29260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356818" y="2083242"/>
            <a:ext cx="3020728" cy="302944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8279513" y="2083242"/>
            <a:ext cx="2863048" cy="3029447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4356818" y="2828073"/>
            <a:ext cx="30094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279513" y="2820121"/>
            <a:ext cx="2863048" cy="79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92142" y="2279146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 err="1"/>
              <a:t>원석찬</a:t>
            </a:r>
            <a:endParaRPr lang="ko-KR" altLang="en-US" sz="3000" dirty="0"/>
          </a:p>
        </p:txBody>
      </p:sp>
      <p:sp>
        <p:nvSpPr>
          <p:cNvPr id="36" name="직사각형 35"/>
          <p:cNvSpPr/>
          <p:nvPr/>
        </p:nvSpPr>
        <p:spPr>
          <a:xfrm>
            <a:off x="9101547" y="2266123"/>
            <a:ext cx="13388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/>
              <a:t>정재인</a:t>
            </a:r>
            <a:endParaRPr lang="ko-KR" altLang="en-US" sz="3000" dirty="0"/>
          </a:p>
        </p:txBody>
      </p:sp>
      <p:sp>
        <p:nvSpPr>
          <p:cNvPr id="38" name="직사각형 37"/>
          <p:cNvSpPr/>
          <p:nvPr/>
        </p:nvSpPr>
        <p:spPr>
          <a:xfrm>
            <a:off x="4391442" y="3038206"/>
            <a:ext cx="2425664" cy="878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아두이누</a:t>
            </a:r>
            <a:r>
              <a:rPr lang="ko-KR" altLang="en-US" dirty="0"/>
              <a:t> 모듈 연결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아두이노</a:t>
            </a:r>
            <a:r>
              <a:rPr lang="ko-KR" altLang="en-US" dirty="0"/>
              <a:t> 코드 개발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79513" y="3038206"/>
            <a:ext cx="2887329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아두이노</a:t>
            </a:r>
            <a:r>
              <a:rPr lang="en-US" altLang="ko-KR" dirty="0"/>
              <a:t> </a:t>
            </a:r>
            <a:r>
              <a:rPr lang="ko-KR" altLang="en-US" dirty="0"/>
              <a:t>모듈 연결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영상처리 연구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01901" y="5550010"/>
            <a:ext cx="4826442" cy="893804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보고서 작성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발표준비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019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581</Words>
  <Application>Microsoft Office PowerPoint</Application>
  <PresentationFormat>와이드스크린</PresentationFormat>
  <Paragraphs>138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Noto Sans CJK KR</vt:lpstr>
      <vt:lpstr>맑은 고딕</vt:lpstr>
      <vt:lpstr>Arial</vt:lpstr>
      <vt:lpstr>Calibri</vt:lpstr>
      <vt:lpstr>Calibri Light</vt:lpstr>
      <vt:lpstr>Wingdings</vt:lpstr>
      <vt:lpstr>Office Theme</vt:lpstr>
      <vt:lpstr>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재인</dc:creator>
  <cp:lastModifiedBy>정재인</cp:lastModifiedBy>
  <cp:revision>28</cp:revision>
  <dcterms:created xsi:type="dcterms:W3CDTF">2023-03-11T06:13:50Z</dcterms:created>
  <dcterms:modified xsi:type="dcterms:W3CDTF">2023-04-17T03:31:18Z</dcterms:modified>
  <cp:version/>
</cp:coreProperties>
</file>