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1" r:id="rId1"/>
  </p:sldMasterIdLst>
  <p:notesMasterIdLst>
    <p:notesMasterId r:id="rId20"/>
  </p:notesMasterIdLst>
  <p:sldIdLst>
    <p:sldId id="256" r:id="rId2"/>
    <p:sldId id="257" r:id="rId3"/>
    <p:sldId id="275" r:id="rId4"/>
    <p:sldId id="258" r:id="rId5"/>
    <p:sldId id="259" r:id="rId6"/>
    <p:sldId id="260" r:id="rId7"/>
    <p:sldId id="270" r:id="rId8"/>
    <p:sldId id="262" r:id="rId9"/>
    <p:sldId id="263" r:id="rId10"/>
    <p:sldId id="271" r:id="rId11"/>
    <p:sldId id="265" r:id="rId12"/>
    <p:sldId id="266" r:id="rId13"/>
    <p:sldId id="267" r:id="rId14"/>
    <p:sldId id="268" r:id="rId15"/>
    <p:sldId id="272" r:id="rId16"/>
    <p:sldId id="273" r:id="rId17"/>
    <p:sldId id="274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89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001B452-04D3-4573-8EAD-C326BD94B15C}" type="datetime1">
              <a:rPr lang="ko-KR" altLang="en-US"/>
              <a:pPr lvl="0">
                <a:defRPr/>
              </a:pPr>
              <a:t>2023-04-13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D9293A7-1924-4B45-B0DE-1DAFB19868E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D971-D6A1-4750-948C-D7B1CA5C67BF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27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2D4D6D2-980C-4B6C-A16E-DC52F98460B7}" type="datetime1">
              <a:rPr lang="ko-KR" altLang="en-US"/>
              <a:pPr lvl="0">
                <a:defRPr/>
              </a:pPr>
              <a:t>2023-04-13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2F8EE0E-D1C1-4C26-9FCF-9C7B88D20B4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1217399-A933-4B0E-95E5-7365263DDFC1}" type="datetime1">
              <a:rPr lang="ko-KR" altLang="en-US"/>
              <a:pPr lvl="0">
                <a:defRPr/>
              </a:pPr>
              <a:t>2023-04-13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2F8EE0E-D1C1-4C26-9FCF-9C7B88D20B4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1D64-CE9D-4391-99F4-0C510E185003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9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069E-9268-4B54-81FA-EDDA1EB778CC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7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F91B-FD51-4B6F-A3A7-1CDDEA3FB7AA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2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70EF-C147-49B1-8960-E83A56CFE02E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2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D96C-A855-48C6-82E0-5DAC7F004CBB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2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2365-F771-472A-94DA-77E94B7B84E3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50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6368-12A1-4B5F-9032-35F03CFDF24A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6391-2665-48BB-948C-270D5E33038B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2511433-72F9-47C3-BB33-3926AC687BE6}" type="datetime1">
              <a:rPr lang="ko-KR" altLang="en-US"/>
              <a:pPr lvl="0">
                <a:defRPr/>
              </a:pPr>
              <a:t>2023-04-13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527" y="464457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52F8EE0E-D1C1-4C26-9FCF-9C7B88D20B4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1059" y="735391"/>
            <a:ext cx="8749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+mn-ea"/>
              </a:rPr>
              <a:t>영상처리 기술과 </a:t>
            </a:r>
            <a:r>
              <a:rPr lang="en-US" altLang="ko-KR" sz="4800" b="1" dirty="0">
                <a:latin typeface="+mn-ea"/>
              </a:rPr>
              <a:t>IOT</a:t>
            </a:r>
            <a:r>
              <a:rPr lang="ko-KR" altLang="en-US" sz="4800" b="1" dirty="0">
                <a:latin typeface="+mn-ea"/>
              </a:rPr>
              <a:t>의 결합 </a:t>
            </a:r>
            <a:br>
              <a:rPr lang="en-US" altLang="ko-KR" sz="4800" b="1" dirty="0">
                <a:latin typeface="+mn-ea"/>
              </a:rPr>
            </a:br>
            <a:endParaRPr lang="ko-KR" altLang="en-US" sz="48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65727" y="1794728"/>
            <a:ext cx="4155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atin typeface="+mj-ea"/>
                <a:ea typeface="+mj-ea"/>
              </a:rPr>
              <a:t>- </a:t>
            </a:r>
            <a:r>
              <a:rPr lang="ko-KR" altLang="en-US" sz="2600" dirty="0">
                <a:latin typeface="+mj-ea"/>
                <a:ea typeface="+mj-ea"/>
              </a:rPr>
              <a:t>스마트 홈 시스템 구현 </a:t>
            </a:r>
            <a:r>
              <a:rPr lang="en-US" altLang="ko-KR" sz="2600" dirty="0">
                <a:latin typeface="+mj-ea"/>
                <a:ea typeface="+mj-ea"/>
              </a:rPr>
              <a:t>-</a:t>
            </a:r>
            <a:endParaRPr lang="ko-KR" altLang="en-US" sz="2600" dirty="0">
              <a:latin typeface="+mj-ea"/>
              <a:ea typeface="+mj-ea"/>
            </a:endParaRPr>
          </a:p>
          <a:p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41207" y="3896935"/>
            <a:ext cx="3991555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정보통신공학과</a:t>
            </a:r>
            <a:endParaRPr lang="en-US" altLang="ko-KR" dirty="0">
              <a:latin typeface="+mj-ea"/>
              <a:ea typeface="+mj-ea"/>
            </a:endParaRPr>
          </a:p>
          <a:p>
            <a:pPr algn="r" latinLnBrk="0"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20181645 </a:t>
            </a:r>
            <a:r>
              <a:rPr lang="ko-KR" altLang="en-US" dirty="0">
                <a:latin typeface="+mj-ea"/>
                <a:ea typeface="+mj-ea"/>
              </a:rPr>
              <a:t>신동운 </a:t>
            </a:r>
            <a:endParaRPr lang="en-US" altLang="ko-KR" dirty="0">
              <a:latin typeface="+mj-ea"/>
              <a:ea typeface="+mj-ea"/>
            </a:endParaRPr>
          </a:p>
          <a:p>
            <a:pPr algn="r" latinLnBrk="0"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20181675 </a:t>
            </a:r>
            <a:r>
              <a:rPr lang="ko-KR" altLang="en-US" dirty="0" err="1">
                <a:latin typeface="+mj-ea"/>
                <a:ea typeface="+mj-ea"/>
              </a:rPr>
              <a:t>원석찬</a:t>
            </a:r>
            <a:endParaRPr lang="en-US" altLang="ko-KR" dirty="0">
              <a:latin typeface="+mj-ea"/>
              <a:ea typeface="+mj-ea"/>
            </a:endParaRPr>
          </a:p>
          <a:p>
            <a:pPr algn="r" latinLnBrk="0"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20181688 </a:t>
            </a:r>
            <a:r>
              <a:rPr lang="ko-KR" altLang="en-US" dirty="0">
                <a:latin typeface="+mj-ea"/>
                <a:ea typeface="+mj-ea"/>
              </a:rPr>
              <a:t>정재인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지도교수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 err="1">
                <a:latin typeface="+mj-ea"/>
                <a:ea typeface="+mj-ea"/>
              </a:rPr>
              <a:t>이충호교수님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30" name="Picture 6" descr="글로벌 IT리서치그룹 가트너가 주목하는 2021년 IT 트렌드를 이끌 키워드는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528887"/>
            <a:ext cx="781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73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517519" y="2083242"/>
            <a:ext cx="2926080" cy="3029447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41906" y="0"/>
            <a:ext cx="10515600" cy="2258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sz="4800" dirty="0"/>
            </a:br>
            <a:r>
              <a:rPr lang="ko-KR" altLang="en-US" sz="4800" dirty="0"/>
              <a:t>구성원의 역할 분담</a:t>
            </a:r>
            <a:br>
              <a:rPr lang="en-US" altLang="ko-KR" sz="4800" dirty="0"/>
            </a:br>
            <a:r>
              <a:rPr lang="en-US" altLang="ko-KR" sz="4800" dirty="0"/>
              <a:t> </a:t>
            </a:r>
            <a:br>
              <a:rPr lang="ko-KR" altLang="en-US" sz="4800" dirty="0"/>
            </a:br>
            <a:endParaRPr lang="ko-KR" altLang="en-US" sz="4800" dirty="0"/>
          </a:p>
        </p:txBody>
      </p:sp>
      <p:sp>
        <p:nvSpPr>
          <p:cNvPr id="19" name="직사각형 18"/>
          <p:cNvSpPr/>
          <p:nvPr/>
        </p:nvSpPr>
        <p:spPr>
          <a:xfrm>
            <a:off x="1202803" y="2258171"/>
            <a:ext cx="13388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b="1" dirty="0"/>
              <a:t>신동운</a:t>
            </a:r>
            <a:endParaRPr lang="ko-KR" altLang="en-US" sz="3000" dirty="0"/>
          </a:p>
        </p:txBody>
      </p:sp>
      <p:sp>
        <p:nvSpPr>
          <p:cNvPr id="22" name="직사각형 21"/>
          <p:cNvSpPr/>
          <p:nvPr/>
        </p:nvSpPr>
        <p:spPr>
          <a:xfrm>
            <a:off x="517519" y="3038206"/>
            <a:ext cx="27093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영상처리 코드 개발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인공지능 시스템 개발 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517519" y="2820121"/>
            <a:ext cx="29260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356818" y="2083242"/>
            <a:ext cx="3020728" cy="3029447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8279513" y="2083242"/>
            <a:ext cx="2863048" cy="3029447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4356818" y="2828073"/>
            <a:ext cx="300947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279513" y="2820121"/>
            <a:ext cx="2863048" cy="7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192142" y="2279146"/>
            <a:ext cx="13388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b="1" dirty="0" err="1"/>
              <a:t>원석찬</a:t>
            </a:r>
            <a:endParaRPr lang="ko-KR" altLang="en-US" sz="3000" dirty="0"/>
          </a:p>
        </p:txBody>
      </p:sp>
      <p:sp>
        <p:nvSpPr>
          <p:cNvPr id="36" name="직사각형 35"/>
          <p:cNvSpPr/>
          <p:nvPr/>
        </p:nvSpPr>
        <p:spPr>
          <a:xfrm>
            <a:off x="9101547" y="2266123"/>
            <a:ext cx="13388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b="1" dirty="0"/>
              <a:t>정재인</a:t>
            </a:r>
            <a:endParaRPr lang="ko-KR" altLang="en-US" sz="3000" dirty="0"/>
          </a:p>
        </p:txBody>
      </p:sp>
      <p:sp>
        <p:nvSpPr>
          <p:cNvPr id="38" name="직사각형 37"/>
          <p:cNvSpPr/>
          <p:nvPr/>
        </p:nvSpPr>
        <p:spPr>
          <a:xfrm>
            <a:off x="4391442" y="3038206"/>
            <a:ext cx="2940228" cy="1293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카메라 모듈과 라즈베리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  파이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네트워크 개발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279513" y="3038206"/>
            <a:ext cx="2887329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Wi-Fi </a:t>
            </a:r>
            <a:r>
              <a:rPr lang="ko-KR" altLang="en-US" dirty="0"/>
              <a:t>모듈을 </a:t>
            </a:r>
            <a:r>
              <a:rPr lang="ko-KR" altLang="en-US" dirty="0" err="1"/>
              <a:t>가전제품에연결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301901" y="5550010"/>
            <a:ext cx="4826442" cy="893804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보고서 작성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발표준비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019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00" dirty="0"/>
              <a:t>3. </a:t>
            </a:r>
            <a:r>
              <a:rPr lang="ko-KR" altLang="en-US" sz="4800" dirty="0"/>
              <a:t>프로젝트 </a:t>
            </a:r>
            <a:r>
              <a:rPr lang="ko-KR" altLang="en-US" sz="4800" dirty="0" err="1"/>
              <a:t>수행계획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7479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1B9C0B2A-7396-B85E-7AEC-D57357877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545051"/>
              </p:ext>
            </p:extLst>
          </p:nvPr>
        </p:nvGraphicFramePr>
        <p:xfrm>
          <a:off x="486058" y="1415478"/>
          <a:ext cx="11136756" cy="51947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5158">
                  <a:extLst>
                    <a:ext uri="{9D8B030D-6E8A-4147-A177-3AD203B41FA5}">
                      <a16:colId xmlns:a16="http://schemas.microsoft.com/office/drawing/2014/main" val="1522791625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1207872111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1879669034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1904353229"/>
                    </a:ext>
                  </a:extLst>
                </a:gridCol>
                <a:gridCol w="832002">
                  <a:extLst>
                    <a:ext uri="{9D8B030D-6E8A-4147-A177-3AD203B41FA5}">
                      <a16:colId xmlns:a16="http://schemas.microsoft.com/office/drawing/2014/main" val="865879005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val="2944579018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val="3856671469"/>
                    </a:ext>
                  </a:extLst>
                </a:gridCol>
                <a:gridCol w="877243">
                  <a:extLst>
                    <a:ext uri="{9D8B030D-6E8A-4147-A177-3AD203B41FA5}">
                      <a16:colId xmlns:a16="http://schemas.microsoft.com/office/drawing/2014/main" val="1211552346"/>
                    </a:ext>
                  </a:extLst>
                </a:gridCol>
                <a:gridCol w="915698">
                  <a:extLst>
                    <a:ext uri="{9D8B030D-6E8A-4147-A177-3AD203B41FA5}">
                      <a16:colId xmlns:a16="http://schemas.microsoft.com/office/drawing/2014/main" val="1521869593"/>
                    </a:ext>
                  </a:extLst>
                </a:gridCol>
                <a:gridCol w="986118">
                  <a:extLst>
                    <a:ext uri="{9D8B030D-6E8A-4147-A177-3AD203B41FA5}">
                      <a16:colId xmlns:a16="http://schemas.microsoft.com/office/drawing/2014/main" val="143940640"/>
                    </a:ext>
                  </a:extLst>
                </a:gridCol>
                <a:gridCol w="1048868">
                  <a:extLst>
                    <a:ext uri="{9D8B030D-6E8A-4147-A177-3AD203B41FA5}">
                      <a16:colId xmlns:a16="http://schemas.microsoft.com/office/drawing/2014/main" val="1323430315"/>
                    </a:ext>
                  </a:extLst>
                </a:gridCol>
              </a:tblGrid>
              <a:tr h="551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연구내용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762652"/>
                  </a:ext>
                </a:extLst>
              </a:tr>
              <a:tr h="958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연구 계획 수립 및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프로그램 학습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92182"/>
                  </a:ext>
                </a:extLst>
              </a:tr>
              <a:tr h="907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영상처리 코드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73180"/>
                  </a:ext>
                </a:extLst>
              </a:tr>
              <a:tr h="1002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아두이노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라즈베리 파이를 이용한 </a:t>
                      </a:r>
                      <a:r>
                        <a:rPr lang="en-US" altLang="ko-KR" sz="1500"/>
                        <a:t>IoT </a:t>
                      </a:r>
                      <a:r>
                        <a:rPr lang="ko-KR" altLang="en-US" sz="1500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57389"/>
                  </a:ext>
                </a:extLst>
              </a:tr>
              <a:tr h="986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실제 시스템 실험 및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수정 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007222"/>
                  </a:ext>
                </a:extLst>
              </a:tr>
              <a:tr h="788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보고서 작성 및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33036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41906" y="0"/>
            <a:ext cx="10515600" cy="2258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sz="4800" dirty="0"/>
            </a:br>
            <a:r>
              <a:rPr lang="ko-KR" altLang="en-US" sz="4800" dirty="0"/>
              <a:t>프로젝트 </a:t>
            </a:r>
            <a:r>
              <a:rPr lang="ko-KR" altLang="en-US" sz="4800" dirty="0" err="1"/>
              <a:t>수행계획</a:t>
            </a:r>
            <a:br>
              <a:rPr lang="en-US" altLang="ko-KR" sz="4800" dirty="0"/>
            </a:br>
            <a:r>
              <a:rPr lang="en-US" altLang="ko-KR" sz="4800" dirty="0"/>
              <a:t> </a:t>
            </a:r>
            <a:br>
              <a:rPr lang="ko-KR" altLang="en-US" sz="4800" dirty="0"/>
            </a:br>
            <a:endParaRPr lang="ko-KR" altLang="en-US" sz="4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C962D7-FF4D-3C53-3F85-5E8B3370F7FD}"/>
              </a:ext>
            </a:extLst>
          </p:cNvPr>
          <p:cNvSpPr/>
          <p:nvPr/>
        </p:nvSpPr>
        <p:spPr>
          <a:xfrm>
            <a:off x="2643447" y="2258171"/>
            <a:ext cx="3410989" cy="349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E18EF5-E04A-D9F7-E6F2-9673444B7AC4}"/>
              </a:ext>
            </a:extLst>
          </p:cNvPr>
          <p:cNvSpPr/>
          <p:nvPr/>
        </p:nvSpPr>
        <p:spPr>
          <a:xfrm>
            <a:off x="3879564" y="3187062"/>
            <a:ext cx="3908612" cy="349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813AB6-2DE2-C125-963B-E79C2E1E40CA}"/>
              </a:ext>
            </a:extLst>
          </p:cNvPr>
          <p:cNvSpPr/>
          <p:nvPr/>
        </p:nvSpPr>
        <p:spPr>
          <a:xfrm>
            <a:off x="5602777" y="4132449"/>
            <a:ext cx="3965172" cy="349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D1C1BA-D34F-2D58-49B9-0A0CA5848C8A}"/>
              </a:ext>
            </a:extLst>
          </p:cNvPr>
          <p:cNvSpPr/>
          <p:nvPr/>
        </p:nvSpPr>
        <p:spPr>
          <a:xfrm>
            <a:off x="6062749" y="5124177"/>
            <a:ext cx="3505200" cy="349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063B55-408B-248A-6D41-0F2D1CB53552}"/>
              </a:ext>
            </a:extLst>
          </p:cNvPr>
          <p:cNvSpPr/>
          <p:nvPr/>
        </p:nvSpPr>
        <p:spPr>
          <a:xfrm>
            <a:off x="3879564" y="6006727"/>
            <a:ext cx="1335742" cy="349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063B55-408B-248A-6D41-0F2D1CB53552}"/>
              </a:ext>
            </a:extLst>
          </p:cNvPr>
          <p:cNvSpPr/>
          <p:nvPr/>
        </p:nvSpPr>
        <p:spPr>
          <a:xfrm>
            <a:off x="8695113" y="6078367"/>
            <a:ext cx="1425098" cy="349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69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00" dirty="0"/>
              <a:t>4. </a:t>
            </a:r>
            <a:r>
              <a:rPr lang="ko-KR" altLang="en-US" sz="4800" dirty="0"/>
              <a:t>최종 결과물 형태</a:t>
            </a:r>
          </a:p>
        </p:txBody>
      </p:sp>
    </p:spTree>
    <p:extLst>
      <p:ext uri="{BB962C8B-B14F-4D97-AF65-F5344CB8AC3E}">
        <p14:creationId xmlns:p14="http://schemas.microsoft.com/office/powerpoint/2010/main" val="375376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341906" y="0"/>
            <a:ext cx="10515600" cy="2258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sz="4800" dirty="0"/>
            </a:br>
            <a:r>
              <a:rPr lang="ko-KR" altLang="en-US" sz="4800" dirty="0"/>
              <a:t>최종 결과물 형태</a:t>
            </a:r>
            <a:br>
              <a:rPr lang="en-US" altLang="ko-KR" sz="4800" dirty="0"/>
            </a:br>
            <a:r>
              <a:rPr lang="en-US" altLang="ko-KR" sz="4800" dirty="0"/>
              <a:t> </a:t>
            </a:r>
            <a:br>
              <a:rPr lang="ko-KR" altLang="en-US" sz="4800" dirty="0"/>
            </a:br>
            <a:endParaRPr lang="ko-KR" altLang="en-US" sz="4800" dirty="0"/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583759" y="1897187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/>
              <a:t>카메라를 통해 실시간으로 집을 모니터링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/>
              <a:t>사람의 동선을 파악하여 조명</a:t>
            </a:r>
            <a:r>
              <a:rPr lang="en-US" altLang="ko-KR" dirty="0"/>
              <a:t>, </a:t>
            </a:r>
            <a:r>
              <a:rPr lang="ko-KR" altLang="en-US" dirty="0"/>
              <a:t>에어컨 </a:t>
            </a:r>
            <a:r>
              <a:rPr lang="en-US" altLang="ko-KR" dirty="0"/>
              <a:t>,</a:t>
            </a:r>
            <a:r>
              <a:rPr lang="ko-KR" altLang="en-US" dirty="0"/>
              <a:t>창문 등 가전 제품 제어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Arial"/>
              <a:buAutoNum type="arabicPeriod"/>
            </a:pPr>
            <a:r>
              <a:rPr lang="ko-KR" altLang="en-US" dirty="0"/>
              <a:t>설정한 값에 따라 가전 제품이 자동으로 동작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Arial"/>
              <a:buAutoNum type="arabicPeriod"/>
            </a:pPr>
            <a:r>
              <a:rPr lang="en-US" altLang="ko-KR" dirty="0"/>
              <a:t>Wi-Fi </a:t>
            </a:r>
            <a:r>
              <a:rPr lang="ko-KR" altLang="en-US" dirty="0"/>
              <a:t>모듈 등을 이용하여 가전 제품과 연결하고 자동 제어 시스템 구현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Arial"/>
              <a:buAutoNum type="arabicPeriod"/>
            </a:pP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3374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2F8EE0E-D1C1-4C26-9FCF-9C7B88D20B4C}" type="slidenum">
              <a:rPr lang="en-US" altLang="en-US"/>
              <a:pPr lvl="0">
                <a:defRPr/>
              </a:pPr>
              <a:t>15</a:t>
            </a:fld>
            <a:endParaRPr lang="en-US" altLang="en-US" dirty="0"/>
          </a:p>
        </p:txBody>
      </p:sp>
      <p:sp>
        <p:nvSpPr>
          <p:cNvPr id="34" name="제목 1"/>
          <p:cNvSpPr txBox="1"/>
          <p:nvPr/>
        </p:nvSpPr>
        <p:spPr>
          <a:xfrm>
            <a:off x="341906" y="0"/>
            <a:ext cx="10515600" cy="225817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br>
              <a:rPr lang="en-US" altLang="ko-KR" sz="4800" dirty="0"/>
            </a:br>
            <a:r>
              <a:rPr lang="ko-KR" altLang="en-US" sz="4800" dirty="0"/>
              <a:t>시스템 구성도</a:t>
            </a:r>
            <a:br>
              <a:rPr lang="en-US" altLang="ko-KR" sz="4800" dirty="0"/>
            </a:br>
            <a:r>
              <a:rPr lang="en-US" altLang="ko-KR" sz="4800" dirty="0"/>
              <a:t> </a:t>
            </a:r>
            <a:br>
              <a:rPr lang="ko-KR" altLang="en-US" sz="4800" dirty="0"/>
            </a:br>
            <a:endParaRPr lang="ko-KR" altLang="en-US" sz="4800" dirty="0"/>
          </a:p>
        </p:txBody>
      </p:sp>
      <p:sp>
        <p:nvSpPr>
          <p:cNvPr id="9" name="화살표: 오른쪽 13"/>
          <p:cNvSpPr/>
          <p:nvPr/>
        </p:nvSpPr>
        <p:spPr>
          <a:xfrm>
            <a:off x="2342497" y="1887783"/>
            <a:ext cx="2390152" cy="45832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사각형: 둥근 모서리 1"/>
          <p:cNvSpPr/>
          <p:nvPr/>
        </p:nvSpPr>
        <p:spPr>
          <a:xfrm>
            <a:off x="424851" y="2915855"/>
            <a:ext cx="1950621" cy="58771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ko-KR" altLang="en-US" sz="1500" dirty="0">
                <a:solidFill>
                  <a:schemeClr val="tx1"/>
                </a:solidFill>
                <a:ea typeface="맑은 고딕 Semilight"/>
                <a:cs typeface="맑은 고딕 Semilight"/>
              </a:rPr>
              <a:t>실시간으로 집안을</a:t>
            </a:r>
            <a:endParaRPr lang="en-US" altLang="ko-KR" sz="1500" dirty="0">
              <a:solidFill>
                <a:schemeClr val="tx1"/>
              </a:solidFill>
              <a:ea typeface="맑은 고딕 Semilight"/>
              <a:cs typeface="맑은 고딕 Semilight"/>
            </a:endParaRPr>
          </a:p>
          <a:p>
            <a:pPr algn="ctr">
              <a:defRPr/>
            </a:pPr>
            <a:r>
              <a:rPr lang="ko-KR" altLang="en-US" sz="1500" dirty="0">
                <a:solidFill>
                  <a:schemeClr val="tx1"/>
                </a:solidFill>
                <a:ea typeface="맑은 고딕 Semilight"/>
                <a:cs typeface="맑은 고딕 Semilight"/>
              </a:rPr>
              <a:t> 모니터링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3"/>
          <p:cNvSpPr/>
          <p:nvPr/>
        </p:nvSpPr>
        <p:spPr>
          <a:xfrm>
            <a:off x="2897749" y="2913786"/>
            <a:ext cx="2279621" cy="58771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hangingPunct="0">
              <a:defRPr sz="1200"/>
            </a:pPr>
            <a:r>
              <a:rPr lang="ko-KR" altLang="en-US" sz="1500" dirty="0">
                <a:solidFill>
                  <a:schemeClr val="tx1"/>
                </a:solidFill>
                <a:ea typeface="맑은 고딕 Semilight"/>
                <a:cs typeface="맑은 고딕 Semilight"/>
              </a:rPr>
              <a:t>라즈베리 파이와  카메라 연결</a:t>
            </a:r>
            <a:endParaRPr lang="ko-none" altLang="ko-KR" sz="1500" dirty="0">
              <a:solidFill>
                <a:schemeClr val="tx1"/>
              </a:solidFill>
              <a:ea typeface="맑은 고딕 Semilight"/>
              <a:cs typeface="맑은 고딕 Semilight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9482146" y="3196331"/>
            <a:ext cx="1444463" cy="1455340"/>
            <a:chOff x="5553000" y="3311999"/>
            <a:chExt cx="999000" cy="936001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5553000" y="3311999"/>
              <a:ext cx="558720" cy="5587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 flipH="1">
              <a:off x="5984280" y="3384000"/>
              <a:ext cx="567720" cy="86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0" name="Picture 2" descr="백색가전은 옛말! 눈이 즐거운 가전제품 '디자인 가전' 시대 열리다 - 스마트PC사랑">
            <a:extLst>
              <a:ext uri="{FF2B5EF4-FFF2-40B4-BE49-F238E27FC236}">
                <a16:creationId xmlns:a16="http://schemas.microsoft.com/office/drawing/2014/main" id="{0583E5C9-BCAF-A562-08CE-922343351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60" y="4395219"/>
            <a:ext cx="2735203" cy="13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0C9FE20-220A-627E-76D3-89889820C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120" y="1527679"/>
            <a:ext cx="2058440" cy="13562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1718FD-DACF-A229-8712-8744B0DC5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454" y="4167932"/>
            <a:ext cx="1748481" cy="1641673"/>
          </a:xfrm>
          <a:prstGeom prst="rect">
            <a:avLst/>
          </a:prstGeom>
        </p:spPr>
      </p:pic>
      <p:sp>
        <p:nvSpPr>
          <p:cNvPr id="18" name="사각형: 둥근 모서리 3">
            <a:extLst>
              <a:ext uri="{FF2B5EF4-FFF2-40B4-BE49-F238E27FC236}">
                <a16:creationId xmlns:a16="http://schemas.microsoft.com/office/drawing/2014/main" id="{A841DA61-0CD0-F0F1-E1E5-4C217550064C}"/>
              </a:ext>
            </a:extLst>
          </p:cNvPr>
          <p:cNvSpPr/>
          <p:nvPr/>
        </p:nvSpPr>
        <p:spPr>
          <a:xfrm>
            <a:off x="1757938" y="5908322"/>
            <a:ext cx="2279621" cy="58771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hangingPunct="0">
              <a:defRPr sz="1200"/>
            </a:pPr>
            <a:r>
              <a:rPr lang="en-US" altLang="ko-KR" sz="1500" dirty="0">
                <a:solidFill>
                  <a:schemeClr val="tx1"/>
                </a:solidFill>
                <a:ea typeface="맑은 고딕 Semilight"/>
                <a:cs typeface="맑은 고딕 Semilight"/>
              </a:rPr>
              <a:t>Wi-Fi </a:t>
            </a:r>
            <a:r>
              <a:rPr lang="ko-KR" altLang="en-US" sz="1500" dirty="0">
                <a:solidFill>
                  <a:schemeClr val="tx1"/>
                </a:solidFill>
                <a:ea typeface="맑은 고딕 Semilight"/>
                <a:cs typeface="맑은 고딕 Semilight"/>
              </a:rPr>
              <a:t>모듈과 가전 제품 연결</a:t>
            </a:r>
            <a:endParaRPr lang="ko-none" altLang="ko-KR" sz="1500" dirty="0">
              <a:solidFill>
                <a:schemeClr val="tx1"/>
              </a:solidFill>
              <a:ea typeface="맑은 고딕 Semilight"/>
              <a:cs typeface="맑은 고딕 Semilight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D9A18E9-0065-B633-2342-409A4BA2CB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389" y="1667238"/>
            <a:ext cx="1425546" cy="1225129"/>
          </a:xfrm>
          <a:prstGeom prst="rect">
            <a:avLst/>
          </a:prstGeom>
        </p:spPr>
      </p:pic>
      <p:sp>
        <p:nvSpPr>
          <p:cNvPr id="32" name="화살표: 오른쪽 13">
            <a:extLst>
              <a:ext uri="{FF2B5EF4-FFF2-40B4-BE49-F238E27FC236}">
                <a16:creationId xmlns:a16="http://schemas.microsoft.com/office/drawing/2014/main" id="{A645B912-AB54-DBB3-40A5-799FD013C52E}"/>
              </a:ext>
            </a:extLst>
          </p:cNvPr>
          <p:cNvSpPr/>
          <p:nvPr/>
        </p:nvSpPr>
        <p:spPr>
          <a:xfrm>
            <a:off x="2375472" y="4752928"/>
            <a:ext cx="1299356" cy="45832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화살표: 오른쪽 13">
            <a:extLst>
              <a:ext uri="{FF2B5EF4-FFF2-40B4-BE49-F238E27FC236}">
                <a16:creationId xmlns:a16="http://schemas.microsoft.com/office/drawing/2014/main" id="{F6237E1A-3BB1-1B48-C45D-4EBDA8BBA204}"/>
              </a:ext>
            </a:extLst>
          </p:cNvPr>
          <p:cNvSpPr/>
          <p:nvPr/>
        </p:nvSpPr>
        <p:spPr>
          <a:xfrm rot="5400000">
            <a:off x="5316245" y="3272339"/>
            <a:ext cx="1225128" cy="45832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13">
            <a:extLst>
              <a:ext uri="{FF2B5EF4-FFF2-40B4-BE49-F238E27FC236}">
                <a16:creationId xmlns:a16="http://schemas.microsoft.com/office/drawing/2014/main" id="{33948161-1C78-53D6-2178-F15AF3E8C898}"/>
              </a:ext>
            </a:extLst>
          </p:cNvPr>
          <p:cNvSpPr/>
          <p:nvPr/>
        </p:nvSpPr>
        <p:spPr>
          <a:xfrm rot="20032648">
            <a:off x="7116952" y="4469977"/>
            <a:ext cx="2338654" cy="45832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사각형: 둥근 모서리 3">
            <a:extLst>
              <a:ext uri="{FF2B5EF4-FFF2-40B4-BE49-F238E27FC236}">
                <a16:creationId xmlns:a16="http://schemas.microsoft.com/office/drawing/2014/main" id="{6C4AB29D-1AE5-6292-94D3-34FA9B675128}"/>
              </a:ext>
            </a:extLst>
          </p:cNvPr>
          <p:cNvSpPr/>
          <p:nvPr/>
        </p:nvSpPr>
        <p:spPr>
          <a:xfrm>
            <a:off x="8725607" y="5003217"/>
            <a:ext cx="2563612" cy="504496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hangingPunct="0">
              <a:defRPr sz="1200"/>
            </a:pPr>
            <a:r>
              <a:rPr lang="ko-KR" altLang="en-US" sz="1500" dirty="0">
                <a:solidFill>
                  <a:schemeClr val="tx1"/>
                </a:solidFill>
                <a:ea typeface="맑은 고딕 Semilight"/>
                <a:cs typeface="맑은 고딕 Semilight"/>
              </a:rPr>
              <a:t>가전 제품을 원격으로 제어</a:t>
            </a:r>
            <a:endParaRPr lang="ko-none" altLang="ko-KR" sz="1500" dirty="0">
              <a:solidFill>
                <a:schemeClr val="tx1"/>
              </a:solidFill>
              <a:ea typeface="맑은 고딕 Semilight"/>
              <a:cs typeface="맑은 고딕 Semilight"/>
            </a:endParaRPr>
          </a:p>
        </p:txBody>
      </p:sp>
      <p:sp>
        <p:nvSpPr>
          <p:cNvPr id="51" name="사각형: 둥근 모서리 3">
            <a:extLst>
              <a:ext uri="{FF2B5EF4-FFF2-40B4-BE49-F238E27FC236}">
                <a16:creationId xmlns:a16="http://schemas.microsoft.com/office/drawing/2014/main" id="{B1142D34-6EB2-C5BF-E95C-C1093B7D6BCD}"/>
              </a:ext>
            </a:extLst>
          </p:cNvPr>
          <p:cNvSpPr/>
          <p:nvPr/>
        </p:nvSpPr>
        <p:spPr>
          <a:xfrm>
            <a:off x="6348033" y="3151889"/>
            <a:ext cx="2299871" cy="604059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hangingPunct="0">
              <a:defRPr sz="1200"/>
            </a:pPr>
            <a:r>
              <a:rPr lang="ko-KR" altLang="en-US" sz="1500" dirty="0">
                <a:solidFill>
                  <a:schemeClr val="tx1"/>
                </a:solidFill>
                <a:ea typeface="맑은 고딕 Semilight"/>
                <a:cs typeface="맑은 고딕 Semilight"/>
              </a:rPr>
              <a:t>카메라로 인식된 모습을 통해 가전 제품 제어</a:t>
            </a:r>
            <a:endParaRPr lang="ko-none" altLang="ko-KR" sz="1500" dirty="0">
              <a:solidFill>
                <a:schemeClr val="tx1"/>
              </a:solidFill>
              <a:ea typeface="맑은 고딕 Semilight"/>
              <a:cs typeface="맑은 고딕 Semi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2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00" dirty="0"/>
              <a:t>5. </a:t>
            </a:r>
            <a:r>
              <a:rPr lang="ko-KR" altLang="en-US" sz="4800" dirty="0"/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211998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2F8EE0E-D1C1-4C26-9FCF-9C7B88D20B4C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34" name="제목 1"/>
          <p:cNvSpPr txBox="1"/>
          <p:nvPr/>
        </p:nvSpPr>
        <p:spPr>
          <a:xfrm>
            <a:off x="341906" y="0"/>
            <a:ext cx="10515600" cy="225817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br>
              <a:rPr lang="en-US" altLang="ko-KR" sz="4800"/>
            </a:br>
            <a:r>
              <a:rPr lang="ko-KR" altLang="en-US" sz="4800"/>
              <a:t>참고문헌</a:t>
            </a:r>
            <a:br>
              <a:rPr lang="en-US" altLang="ko-KR" sz="4800"/>
            </a:br>
            <a:r>
              <a:rPr lang="en-US" altLang="ko-KR" sz="4800"/>
              <a:t> </a:t>
            </a:r>
            <a:br>
              <a:rPr lang="ko-KR" altLang="en-US" sz="4800"/>
            </a:br>
            <a:endParaRPr lang="ko-KR" altLang="en-US" sz="4800"/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583759" y="1897187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Arial"/>
              <a:buAutoNum type="arabicPeriod"/>
              <a:defRPr/>
            </a:pPr>
            <a:r>
              <a:rPr lang="en-US" altLang="ko-KR" sz="2400" dirty="0" err="1"/>
              <a:t>황선규</a:t>
            </a:r>
            <a:r>
              <a:rPr lang="en-US" altLang="ko-KR" sz="2400" dirty="0"/>
              <a:t>,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『</a:t>
            </a:r>
            <a:r>
              <a:rPr lang="en-US" altLang="ko-KR" sz="2400" dirty="0"/>
              <a:t>OpenCV 4로 </a:t>
            </a:r>
            <a:r>
              <a:rPr lang="en-US" altLang="ko-KR" sz="2400" dirty="0" err="1"/>
              <a:t>배우는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컴퓨터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비전과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머신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러닝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』, 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길벗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2019)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en-US" altLang="ko-KR" sz="2400" dirty="0" err="1"/>
              <a:t>박준원</a:t>
            </a:r>
            <a:r>
              <a:rPr lang="en-US" altLang="ko-KR" sz="2400" dirty="0"/>
              <a:t>,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『</a:t>
            </a:r>
            <a:r>
              <a:rPr lang="en-US" altLang="ko-KR" sz="2400" dirty="0"/>
              <a:t>2019한 </a:t>
            </a:r>
            <a:r>
              <a:rPr lang="en-US" altLang="ko-KR" sz="2400" dirty="0" err="1"/>
              <a:t>권으로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끝내는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아두이노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입문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실전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』, 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길벗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2019)</a:t>
            </a:r>
            <a:endParaRPr lang="en-US" altLang="ko-KR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06514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59927" y="647019"/>
            <a:ext cx="10515600" cy="4351338"/>
          </a:xfrm>
        </p:spPr>
        <p:txBody>
          <a:bodyPr>
            <a:noAutofit/>
          </a:bodyPr>
          <a:lstStyle/>
          <a:p>
            <a:pPr lvl="0">
              <a:lnSpc>
                <a:spcPct val="88000"/>
              </a:lnSpc>
              <a:buFont typeface="Wingdings" panose="05000000000000000000" pitchFamily="2" charset="2"/>
              <a:buChar char="§"/>
            </a:pPr>
            <a:r>
              <a:rPr lang="ko-KR" altLang="ko-KR" dirty="0" err="1"/>
              <a:t>수행계획서</a:t>
            </a:r>
            <a:r>
              <a:rPr lang="ko-KR" altLang="ko-KR" dirty="0"/>
              <a:t> 내용</a:t>
            </a:r>
            <a:endParaRPr lang="en-US" altLang="ko-KR" dirty="0"/>
          </a:p>
          <a:p>
            <a:pPr lvl="1">
              <a:lnSpc>
                <a:spcPct val="88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연구목적</a:t>
            </a:r>
            <a:endParaRPr lang="en-US" altLang="ko-KR" sz="2800" dirty="0"/>
          </a:p>
          <a:p>
            <a:pPr lvl="1">
              <a:lnSpc>
                <a:spcPct val="88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연구배경 및 필요성</a:t>
            </a:r>
            <a:endParaRPr lang="en-US" altLang="ko-KR" sz="2800" dirty="0"/>
          </a:p>
          <a:p>
            <a:pPr lvl="1">
              <a:lnSpc>
                <a:spcPct val="88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연구 내용 및 방법</a:t>
            </a:r>
            <a:endParaRPr lang="en-US" altLang="ko-KR" sz="2800" dirty="0"/>
          </a:p>
          <a:p>
            <a:pPr lvl="1">
              <a:lnSpc>
                <a:spcPct val="88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개발환경</a:t>
            </a:r>
            <a:endParaRPr lang="en-US" altLang="ko-KR" sz="2800" dirty="0"/>
          </a:p>
          <a:p>
            <a:pPr lvl="1">
              <a:lnSpc>
                <a:spcPct val="80000"/>
              </a:lnSpc>
            </a:pPr>
            <a:endParaRPr lang="en-US" altLang="ko-KR" sz="2800" dirty="0"/>
          </a:p>
          <a:p>
            <a:pPr lvl="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ko-KR" dirty="0"/>
              <a:t>구성원의 역할 분담</a:t>
            </a:r>
            <a:endParaRPr lang="en-US" altLang="ko-KR" dirty="0"/>
          </a:p>
          <a:p>
            <a:pPr lvl="0">
              <a:lnSpc>
                <a:spcPct val="80000"/>
              </a:lnSpc>
            </a:pPr>
            <a:endParaRPr lang="en-US" altLang="ko-KR" dirty="0"/>
          </a:p>
          <a:p>
            <a:pPr lvl="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ko-KR" dirty="0"/>
              <a:t>프로젝트 </a:t>
            </a:r>
            <a:r>
              <a:rPr lang="ko-KR" altLang="ko-KR" dirty="0" err="1"/>
              <a:t>수행계획</a:t>
            </a:r>
            <a:endParaRPr lang="en-US" altLang="ko-KR" dirty="0"/>
          </a:p>
          <a:p>
            <a:pPr lvl="0">
              <a:lnSpc>
                <a:spcPct val="80000"/>
              </a:lnSpc>
            </a:pPr>
            <a:endParaRPr lang="en-US" altLang="ko-KR" dirty="0"/>
          </a:p>
          <a:p>
            <a:pPr lvl="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ko-KR" dirty="0"/>
              <a:t>최종 결과물의 형태</a:t>
            </a:r>
            <a:endParaRPr lang="en-US" altLang="ko-KR" dirty="0"/>
          </a:p>
          <a:p>
            <a:pPr lvl="0">
              <a:lnSpc>
                <a:spcPct val="80000"/>
              </a:lnSpc>
            </a:pPr>
            <a:endParaRPr lang="en-US" altLang="ko-KR" dirty="0"/>
          </a:p>
          <a:p>
            <a:pPr lvl="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참고문헌</a:t>
            </a:r>
            <a:endParaRPr lang="en-US" altLang="ko-KR" dirty="0"/>
          </a:p>
          <a:p>
            <a:pPr>
              <a:lnSpc>
                <a:spcPct val="8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2050" name="Picture 2" descr="영어상식 / content vs. contents / 콘텐트 콘텐츠 컨텐트 컨텐츠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5610225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5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06726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00" dirty="0"/>
              <a:t>	IoT</a:t>
            </a:r>
            <a:r>
              <a:rPr lang="ko-KR" altLang="en-US" sz="4800" dirty="0"/>
              <a:t>란</a:t>
            </a:r>
            <a:r>
              <a:rPr lang="en-US" altLang="ko-KR" sz="4800" dirty="0"/>
              <a:t>?</a:t>
            </a:r>
          </a:p>
          <a:p>
            <a:pPr marL="0" indent="0" algn="ctr">
              <a:buNone/>
            </a:pPr>
            <a:r>
              <a:rPr lang="en-US" altLang="ko-KR" dirty="0"/>
              <a:t>	</a:t>
            </a:r>
            <a:r>
              <a:rPr lang="ko-KR" altLang="en-US" dirty="0"/>
              <a:t> </a:t>
            </a:r>
            <a:r>
              <a:rPr lang="en-US" altLang="ko-KR" dirty="0"/>
              <a:t>(Internet of Things, </a:t>
            </a:r>
            <a:r>
              <a:rPr lang="ko-KR" altLang="en-US" dirty="0"/>
              <a:t>사물 인터넷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2000" dirty="0"/>
              <a:t>	</a:t>
            </a:r>
            <a:r>
              <a:rPr lang="ko-KR" altLang="en-US" sz="2500" dirty="0"/>
              <a:t>여러 사물에 정보통신기술이 융합되어 </a:t>
            </a:r>
            <a:endParaRPr lang="en-US" altLang="ko-KR" sz="2500" dirty="0"/>
          </a:p>
          <a:p>
            <a:pPr marL="0" indent="0" algn="ctr">
              <a:buNone/>
            </a:pPr>
            <a:r>
              <a:rPr lang="ko-KR" altLang="en-US" sz="2500" dirty="0"/>
              <a:t>    </a:t>
            </a:r>
            <a:r>
              <a:rPr lang="en-US" altLang="ko-KR" sz="2500" dirty="0"/>
              <a:t>	    </a:t>
            </a:r>
            <a:r>
              <a:rPr lang="ko-KR" altLang="en-US" sz="2500" dirty="0"/>
              <a:t>실시간으로 데이터를 인터넷으로 주고받는 기술</a:t>
            </a:r>
          </a:p>
        </p:txBody>
      </p:sp>
      <p:pic>
        <p:nvPicPr>
          <p:cNvPr id="7" name="Picture 4" descr="IoT 서비스 산업별 특화 기술과 적용 사례 &lt; TECH웨이브 &lt; 인사이트 &lt; 기사본문 - 테크월드뉴스 - 선연수 기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567"/>
            <a:ext cx="5363045" cy="453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50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00" dirty="0"/>
              <a:t>1. </a:t>
            </a:r>
            <a:r>
              <a:rPr lang="ko-KR" altLang="en-US" sz="4800" dirty="0" err="1"/>
              <a:t>수행계획서</a:t>
            </a:r>
            <a:r>
              <a:rPr lang="ko-KR" altLang="en-US" sz="4800" dirty="0"/>
              <a:t>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31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270" y="0"/>
            <a:ext cx="10515600" cy="2258171"/>
          </a:xfrm>
        </p:spPr>
        <p:txBody>
          <a:bodyPr>
            <a:noAutofit/>
          </a:bodyPr>
          <a:lstStyle/>
          <a:p>
            <a:br>
              <a:rPr lang="en-US" altLang="ko-KR" sz="4800" dirty="0"/>
            </a:br>
            <a:r>
              <a:rPr lang="ko-KR" altLang="en-US" sz="4800" dirty="0" err="1"/>
              <a:t>수행계획서</a:t>
            </a:r>
            <a:r>
              <a:rPr lang="ko-KR" altLang="en-US" sz="4800" dirty="0"/>
              <a:t> 내용</a:t>
            </a:r>
            <a:br>
              <a:rPr lang="en-US" altLang="ko-KR" sz="4800" dirty="0"/>
            </a:br>
            <a:r>
              <a:rPr lang="en-US" altLang="ko-KR" sz="4800" dirty="0"/>
              <a:t> - </a:t>
            </a:r>
            <a:r>
              <a:rPr lang="ko-KR" altLang="en-US" sz="3000" dirty="0"/>
              <a:t>연구 목적</a:t>
            </a:r>
            <a:br>
              <a:rPr lang="ko-KR" altLang="en-US" sz="4800" dirty="0"/>
            </a:b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0699" y="1910301"/>
            <a:ext cx="10515600" cy="3037398"/>
          </a:xfrm>
        </p:spPr>
        <p:txBody>
          <a:bodyPr>
            <a:no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카메라를 이용하여 실시간으로 집을 모니터링하고</a:t>
            </a:r>
            <a:r>
              <a:rPr lang="en-US" altLang="ko-KR" dirty="0"/>
              <a:t>, </a:t>
            </a:r>
            <a:r>
              <a:rPr lang="ko-KR" altLang="en-US" dirty="0"/>
              <a:t>사람의 동선을 파악하여 조명</a:t>
            </a:r>
            <a:r>
              <a:rPr lang="en-US" altLang="ko-KR" dirty="0"/>
              <a:t>, </a:t>
            </a:r>
            <a:r>
              <a:rPr lang="ko-KR" altLang="en-US" dirty="0"/>
              <a:t>에어컨</a:t>
            </a:r>
            <a:r>
              <a:rPr lang="en-US" altLang="ko-KR" dirty="0"/>
              <a:t>, </a:t>
            </a:r>
            <a:r>
              <a:rPr lang="ko-KR" altLang="en-US" dirty="0"/>
              <a:t>창문 등의 가전 제품을 제어하는 시스템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‘</a:t>
            </a:r>
            <a:r>
              <a:rPr lang="ko-KR" altLang="en-US" dirty="0"/>
              <a:t>스마트 홈</a:t>
            </a:r>
            <a:r>
              <a:rPr lang="en-US" altLang="ko-KR" dirty="0"/>
              <a:t>＇</a:t>
            </a:r>
            <a:r>
              <a:rPr lang="ko-KR" altLang="en-US" dirty="0"/>
              <a:t>이라는 주제가 많지만</a:t>
            </a:r>
            <a:r>
              <a:rPr lang="en-US" altLang="ko-KR" dirty="0"/>
              <a:t>, </a:t>
            </a:r>
            <a:r>
              <a:rPr lang="ko-KR" altLang="en-US" dirty="0"/>
              <a:t>영상처리 기술을 이용하여 새로운 시스템을 개발하는 것으로 차별성을 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27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321" y="2480201"/>
            <a:ext cx="2692179" cy="37371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3000" b="1" dirty="0"/>
              <a:t>연구 배경</a:t>
            </a:r>
          </a:p>
          <a:p>
            <a:pPr lvl="0">
              <a:defRPr/>
            </a:pPr>
            <a:endParaRPr lang="en-US" altLang="ko-KR" sz="3000" b="1" dirty="0"/>
          </a:p>
          <a:p>
            <a:pPr lvl="0">
              <a:defRPr/>
            </a:pPr>
            <a:endParaRPr lang="ko-KR" altLang="en-US" sz="3000" b="1" dirty="0"/>
          </a:p>
        </p:txBody>
      </p:sp>
      <p:sp>
        <p:nvSpPr>
          <p:cNvPr id="4" name="직사각형 3"/>
          <p:cNvSpPr/>
          <p:nvPr/>
        </p:nvSpPr>
        <p:spPr>
          <a:xfrm>
            <a:off x="6188765" y="2477230"/>
            <a:ext cx="27564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 dirty="0"/>
              <a:t>연구의 필요성</a:t>
            </a:r>
            <a:endParaRPr lang="en-US" altLang="ko-KR" sz="3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2F8EE0E-D1C1-4C26-9FCF-9C7B88D20B4C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7" name="제목 1"/>
          <p:cNvSpPr txBox="1"/>
          <p:nvPr/>
        </p:nvSpPr>
        <p:spPr>
          <a:xfrm>
            <a:off x="119270" y="0"/>
            <a:ext cx="10515600" cy="225817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br>
              <a:rPr lang="en-US" altLang="ko-KR" sz="4800" dirty="0"/>
            </a:br>
            <a:r>
              <a:rPr lang="ko-KR" altLang="en-US" sz="4800" dirty="0"/>
              <a:t>수행계획서 내용</a:t>
            </a:r>
            <a:br>
              <a:rPr lang="en-US" altLang="ko-KR" sz="4800" dirty="0"/>
            </a:br>
            <a:r>
              <a:rPr lang="en-US" altLang="ko-KR" sz="4800" dirty="0"/>
              <a:t> - </a:t>
            </a:r>
            <a:r>
              <a:rPr lang="ko-KR" altLang="en-US" sz="3000" dirty="0"/>
              <a:t>연구 배경 및 필요성</a:t>
            </a:r>
            <a:br>
              <a:rPr lang="ko-KR" altLang="en-US" sz="4800" dirty="0"/>
            </a:br>
            <a:endParaRPr lang="ko-KR" alt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55321" y="3430097"/>
            <a:ext cx="43119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/>
              <a:buChar char="§"/>
              <a:defRPr/>
            </a:pPr>
            <a:r>
              <a:rPr lang="ko-KR" altLang="en-US" sz="2000" dirty="0"/>
              <a:t> 기술이 발전할수록 사람들은 최소한의 움직임으로 편리함을 추구하고자 함</a:t>
            </a:r>
          </a:p>
          <a:p>
            <a:pPr lvl="0">
              <a:defRPr/>
            </a:pPr>
            <a:endParaRPr lang="en-US" altLang="ko-KR" sz="2000" dirty="0"/>
          </a:p>
          <a:p>
            <a:pPr>
              <a:buFont typeface="Wingdings"/>
              <a:buChar char="§"/>
              <a:defRPr/>
            </a:pPr>
            <a:r>
              <a:rPr lang="ko-KR" altLang="en-US" sz="2000" dirty="0"/>
              <a:t> 기술의 발전과 고령화 등의 사유로 스마트 홈의 효용성 증가</a:t>
            </a:r>
          </a:p>
          <a:p>
            <a:pPr>
              <a:buFont typeface="Wingdings"/>
              <a:buChar char="§"/>
              <a:defRPr/>
            </a:pPr>
            <a:endParaRPr lang="ko-KR" altLang="en-US" sz="2000" dirty="0"/>
          </a:p>
          <a:p>
            <a:pPr>
              <a:buFont typeface="Wingdings"/>
              <a:buChar char="§"/>
              <a:defRPr/>
            </a:pPr>
            <a:r>
              <a:rPr lang="ko-KR" altLang="en-US" sz="2000" dirty="0"/>
              <a:t> 카메라 모듈과 라즈베리 파이를 연결 하여</a:t>
            </a:r>
            <a:r>
              <a:rPr lang="en-US" altLang="ko-KR" sz="2000" dirty="0"/>
              <a:t> </a:t>
            </a:r>
            <a:r>
              <a:rPr lang="ko-KR" altLang="en-US" sz="2000" dirty="0"/>
              <a:t>시스템 구현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8765" y="3429000"/>
            <a:ext cx="50967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/>
              <a:buChar char="§"/>
              <a:defRPr/>
            </a:pPr>
            <a:r>
              <a:rPr lang="ko-KR" altLang="en-US" sz="2000" dirty="0"/>
              <a:t> 고령층을 포함한 현대 사회 인구를 위한 특별한 스마트 홈 시스템이 충분하지 않음</a:t>
            </a:r>
          </a:p>
          <a:p>
            <a:pPr>
              <a:buFont typeface="Wingdings"/>
              <a:buChar char="§"/>
              <a:defRPr/>
            </a:pPr>
            <a:endParaRPr lang="en-US" altLang="ko-KR" sz="2000" dirty="0"/>
          </a:p>
          <a:p>
            <a:pPr>
              <a:buFont typeface="Wingdings"/>
              <a:buChar char="§"/>
              <a:defRPr/>
            </a:pPr>
            <a:r>
              <a:rPr lang="ko-KR" altLang="en-US" sz="2000" dirty="0"/>
              <a:t> 경제적이고 사용하기 쉬운 스마트 홈 시스템이 충분하지 않음</a:t>
            </a:r>
          </a:p>
          <a:p>
            <a:pPr>
              <a:buFont typeface="Wingdings"/>
              <a:buChar char="§"/>
              <a:defRPr/>
            </a:pPr>
            <a:endParaRPr lang="ko-KR" altLang="en-US" sz="2000" dirty="0"/>
          </a:p>
          <a:p>
            <a:pPr>
              <a:buFont typeface="Wingdings"/>
              <a:buChar char="§"/>
              <a:defRPr/>
            </a:pPr>
            <a:r>
              <a:rPr lang="ko-KR" altLang="en-US" sz="2000" dirty="0"/>
              <a:t> 영상처리 기술을 활용한 스마트 홈 기술이 충분하지 않음</a:t>
            </a:r>
            <a:r>
              <a:rPr lang="en-US" altLang="ko-KR" sz="2000" dirty="0"/>
              <a:t>.</a:t>
            </a:r>
          </a:p>
          <a:p>
            <a:pPr lvl="0">
              <a:defRPr/>
            </a:pPr>
            <a:endParaRPr lang="ko-KR" altLang="en-US" sz="20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655321" y="3124863"/>
            <a:ext cx="3861020" cy="238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6121180" y="3101009"/>
            <a:ext cx="3861020" cy="238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321" y="2476832"/>
            <a:ext cx="2692179" cy="37371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3000" b="1"/>
              <a:t>연구 내용</a:t>
            </a:r>
          </a:p>
          <a:p>
            <a:pPr lvl="0">
              <a:defRPr/>
            </a:pPr>
            <a:endParaRPr lang="en-US" altLang="ko-KR" sz="3000" b="1"/>
          </a:p>
          <a:p>
            <a:pPr lvl="0">
              <a:defRPr/>
            </a:pPr>
            <a:endParaRPr lang="ko-KR" altLang="en-US" sz="3000" b="1"/>
          </a:p>
        </p:txBody>
      </p:sp>
      <p:sp>
        <p:nvSpPr>
          <p:cNvPr id="4" name="직사각형 3"/>
          <p:cNvSpPr/>
          <p:nvPr/>
        </p:nvSpPr>
        <p:spPr>
          <a:xfrm>
            <a:off x="6188765" y="2477230"/>
            <a:ext cx="27564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/>
              <a:t>연구 방법</a:t>
            </a:r>
            <a:endParaRPr lang="en-US" altLang="ko-KR" sz="3000" b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2F8EE0E-D1C1-4C26-9FCF-9C7B88D20B4C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5321" y="3601941"/>
            <a:ext cx="5055197" cy="142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2000" dirty="0"/>
              <a:t> 객체 탐지 인공지능 모델 학습</a:t>
            </a:r>
          </a:p>
          <a:p>
            <a:pPr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2000" dirty="0"/>
              <a:t> 영상처리 프로그램을 구현할 </a:t>
            </a:r>
            <a:r>
              <a:rPr lang="en-US" altLang="ko-KR" sz="2000" dirty="0"/>
              <a:t>OpenCV </a:t>
            </a:r>
            <a:r>
              <a:rPr lang="ko-KR" altLang="en-US" sz="2000" dirty="0"/>
              <a:t>학습</a:t>
            </a:r>
          </a:p>
          <a:p>
            <a:pPr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2000" dirty="0"/>
              <a:t> Wi-Fi </a:t>
            </a:r>
            <a:r>
              <a:rPr lang="ko-KR" altLang="en-US" sz="2000" dirty="0"/>
              <a:t>모듈 개발을 위한 네트워크 학습</a:t>
            </a:r>
            <a:endParaRPr lang="en-US" altLang="ko-KR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188765" y="3430097"/>
            <a:ext cx="586541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2000" dirty="0"/>
              <a:t> </a:t>
            </a:r>
            <a:r>
              <a:rPr lang="en-US" altLang="ko-KR" sz="2000" dirty="0"/>
              <a:t>SW 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OpenCV를</a:t>
            </a:r>
            <a:r>
              <a:rPr lang="ko-KR" altLang="en-US" sz="2000" dirty="0"/>
              <a:t> 이용하여 정보분석</a:t>
            </a:r>
            <a:r>
              <a:rPr lang="en-US" altLang="ko-KR" sz="2000" dirty="0"/>
              <a:t>,</a:t>
            </a:r>
            <a:r>
              <a:rPr lang="ko-KR" altLang="en-US" sz="2000" dirty="0"/>
              <a:t> 행동 및 모션 감지 코드 개발</a:t>
            </a:r>
          </a:p>
          <a:p>
            <a:pPr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2000" dirty="0"/>
              <a:t> </a:t>
            </a:r>
            <a:r>
              <a:rPr lang="en-US" altLang="ko-KR" sz="2000" dirty="0"/>
              <a:t>HW : </a:t>
            </a:r>
            <a:r>
              <a:rPr lang="ko-KR" altLang="en-US" sz="2000" dirty="0"/>
              <a:t>라즈베리 파이와 카메라 모듈을 연결하고</a:t>
            </a:r>
            <a:r>
              <a:rPr lang="en-US" altLang="ko-KR" sz="2000" dirty="0"/>
              <a:t>, Wi-Fi </a:t>
            </a:r>
            <a:r>
              <a:rPr lang="ko-KR" altLang="en-US" sz="2000" dirty="0"/>
              <a:t>모듈과 가전제품 연결 제작</a:t>
            </a:r>
          </a:p>
          <a:p>
            <a:pPr lvl="0">
              <a:defRPr/>
            </a:pPr>
            <a:endParaRPr lang="ko-KR" altLang="en-US" sz="20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655321" y="3124863"/>
            <a:ext cx="3861020" cy="238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6121180" y="3101009"/>
            <a:ext cx="3861020" cy="238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 txBox="1"/>
          <p:nvPr/>
        </p:nvSpPr>
        <p:spPr>
          <a:xfrm>
            <a:off x="119270" y="0"/>
            <a:ext cx="10515600" cy="225817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br>
              <a:rPr lang="en-US" altLang="ko-KR" sz="4800"/>
            </a:br>
            <a:r>
              <a:rPr lang="ko-KR" altLang="en-US" sz="4800"/>
              <a:t>수행계획서 내용</a:t>
            </a:r>
            <a:br>
              <a:rPr lang="en-US" altLang="ko-KR" sz="4800"/>
            </a:br>
            <a:r>
              <a:rPr lang="en-US" altLang="ko-KR" sz="4800"/>
              <a:t> - </a:t>
            </a:r>
            <a:r>
              <a:rPr lang="ko-KR" altLang="en-US" sz="3000"/>
              <a:t>연구 내용 및 방법</a:t>
            </a:r>
            <a:br>
              <a:rPr lang="ko-KR" altLang="en-US" sz="4800"/>
            </a:br>
            <a:endParaRPr lang="ko-KR" altLang="en-US" sz="4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0881" y="2258171"/>
            <a:ext cx="359862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Python (3.10 </a:t>
            </a:r>
            <a:r>
              <a:rPr lang="en-US" altLang="ko-KR" dirty="0" err="1"/>
              <a:t>ver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OpenCV</a:t>
            </a:r>
            <a:r>
              <a:rPr lang="en-US" altLang="ko-KR" dirty="0"/>
              <a:t> (4.1.2 </a:t>
            </a:r>
            <a:r>
              <a:rPr lang="en-US" altLang="ko-KR" dirty="0" err="1"/>
              <a:t>ver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라즈베리 파이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아두이노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가전 제품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Wi-Fi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41906" y="0"/>
            <a:ext cx="10515600" cy="2258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sz="4800" dirty="0"/>
            </a:br>
            <a:r>
              <a:rPr lang="ko-KR" altLang="en-US" sz="4800" dirty="0" err="1"/>
              <a:t>수행계획서</a:t>
            </a:r>
            <a:r>
              <a:rPr lang="ko-KR" altLang="en-US" sz="4800" dirty="0"/>
              <a:t> 내용</a:t>
            </a:r>
            <a:br>
              <a:rPr lang="en-US" altLang="ko-KR" sz="4800" dirty="0"/>
            </a:br>
            <a:r>
              <a:rPr lang="en-US" altLang="ko-KR" sz="4800" dirty="0"/>
              <a:t> - </a:t>
            </a:r>
            <a:r>
              <a:rPr lang="ko-KR" altLang="en-US" sz="3000" dirty="0"/>
              <a:t>개발 환경</a:t>
            </a:r>
            <a:br>
              <a:rPr lang="ko-KR" altLang="en-US" sz="4800" dirty="0"/>
            </a:br>
            <a:endParaRPr lang="ko-KR" altLang="en-US" sz="4800" dirty="0"/>
          </a:p>
        </p:txBody>
      </p:sp>
      <p:pic>
        <p:nvPicPr>
          <p:cNvPr id="3074" name="Picture 2" descr="Python (programming language)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355" y="521045"/>
            <a:ext cx="1898865" cy="208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penCV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632" y="575144"/>
            <a:ext cx="2041218" cy="251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5C8EAB-42C7-898F-C309-8101292D5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898" y="4457964"/>
            <a:ext cx="3567595" cy="2350514"/>
          </a:xfrm>
          <a:prstGeom prst="rect">
            <a:avLst/>
          </a:prstGeom>
        </p:spPr>
      </p:pic>
      <p:pic>
        <p:nvPicPr>
          <p:cNvPr id="7" name="Picture 10" descr="아두이노 - 위키백과, 우리 모두의 백과사전">
            <a:extLst>
              <a:ext uri="{FF2B5EF4-FFF2-40B4-BE49-F238E27FC236}">
                <a16:creationId xmlns:a16="http://schemas.microsoft.com/office/drawing/2014/main" id="{67AD5DEA-6600-9F51-2537-E42ED45B3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037" y="4612271"/>
            <a:ext cx="2632323" cy="17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C8D6B5-1385-D180-98D7-5CE399D00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9949" y="2354100"/>
            <a:ext cx="2405088" cy="22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7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00" dirty="0"/>
              <a:t>2. </a:t>
            </a:r>
            <a:r>
              <a:rPr lang="ko-KR" altLang="en-US" sz="4800" dirty="0"/>
              <a:t>구성원의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60241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514</Words>
  <Application>Microsoft Office PowerPoint</Application>
  <PresentationFormat>와이드스크린</PresentationFormat>
  <Paragraphs>128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Wingdings</vt:lpstr>
      <vt:lpstr>Office Theme</vt:lpstr>
      <vt:lpstr>  </vt:lpstr>
      <vt:lpstr>PowerPoint 프레젠테이션</vt:lpstr>
      <vt:lpstr>PowerPoint 프레젠테이션</vt:lpstr>
      <vt:lpstr>PowerPoint 프레젠테이션</vt:lpstr>
      <vt:lpstr> 수행계획서 내용  - 연구 목적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재인</dc:creator>
  <cp:lastModifiedBy>정재인</cp:lastModifiedBy>
  <cp:revision>21</cp:revision>
  <dcterms:created xsi:type="dcterms:W3CDTF">2023-03-11T06:13:50Z</dcterms:created>
  <dcterms:modified xsi:type="dcterms:W3CDTF">2023-04-13T11:51:52Z</dcterms:modified>
  <cp:version/>
</cp:coreProperties>
</file>