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0" r:id="rId1"/>
  </p:sldMasterIdLst>
  <p:notesMasterIdLst>
    <p:notesMasterId r:id="rId39"/>
  </p:notesMasterIdLst>
  <p:handoutMasterIdLst>
    <p:handoutMasterId r:id="rId40"/>
  </p:handoutMasterIdLst>
  <p:sldIdLst>
    <p:sldId id="256" r:id="rId2"/>
    <p:sldId id="276" r:id="rId3"/>
    <p:sldId id="297" r:id="rId4"/>
    <p:sldId id="264" r:id="rId5"/>
    <p:sldId id="269" r:id="rId6"/>
    <p:sldId id="270" r:id="rId7"/>
    <p:sldId id="267" r:id="rId8"/>
    <p:sldId id="268" r:id="rId9"/>
    <p:sldId id="277" r:id="rId10"/>
    <p:sldId id="337" r:id="rId11"/>
    <p:sldId id="273" r:id="rId12"/>
    <p:sldId id="274" r:id="rId13"/>
    <p:sldId id="281" r:id="rId14"/>
    <p:sldId id="290" r:id="rId15"/>
    <p:sldId id="291" r:id="rId16"/>
    <p:sldId id="292" r:id="rId17"/>
    <p:sldId id="338" r:id="rId18"/>
    <p:sldId id="293" r:id="rId19"/>
    <p:sldId id="295" r:id="rId20"/>
    <p:sldId id="298" r:id="rId21"/>
    <p:sldId id="336" r:id="rId22"/>
    <p:sldId id="296" r:id="rId23"/>
    <p:sldId id="287" r:id="rId24"/>
    <p:sldId id="307" r:id="rId25"/>
    <p:sldId id="283" r:id="rId26"/>
    <p:sldId id="284" r:id="rId27"/>
    <p:sldId id="285" r:id="rId28"/>
    <p:sldId id="286" r:id="rId29"/>
    <p:sldId id="279" r:id="rId30"/>
    <p:sldId id="280" r:id="rId31"/>
    <p:sldId id="299" r:id="rId32"/>
    <p:sldId id="300" r:id="rId33"/>
    <p:sldId id="301" r:id="rId34"/>
    <p:sldId id="302" r:id="rId35"/>
    <p:sldId id="304" r:id="rId36"/>
    <p:sldId id="305" r:id="rId37"/>
    <p:sldId id="33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348" autoAdjust="0"/>
    <p:restoredTop sz="72993" autoAdjust="0"/>
  </p:normalViewPr>
  <p:slideViewPr>
    <p:cSldViewPr snapToGrid="0" snapToObjects="1">
      <p:cViewPr varScale="1">
        <p:scale>
          <a:sx n="91" d="100"/>
          <a:sy n="91" d="100"/>
        </p:scale>
        <p:origin x="1776" y="192"/>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D971EF-B8E8-5E4E-A252-CAE657155341}" type="datetimeFigureOut">
              <a:rPr lang="en-US" smtClean="0"/>
              <a:t>8/1/23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00CC4-C515-EF4A-859B-EC419CFE6516}" type="slidenum">
              <a:rPr lang="en-US" smtClean="0"/>
              <a:t>‹#›</a:t>
            </a:fld>
            <a:endParaRPr lang="en-US" dirty="0"/>
          </a:p>
        </p:txBody>
      </p:sp>
    </p:spTree>
    <p:extLst>
      <p:ext uri="{BB962C8B-B14F-4D97-AF65-F5344CB8AC3E}">
        <p14:creationId xmlns:p14="http://schemas.microsoft.com/office/powerpoint/2010/main" val="10381396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99B5E-E4DD-C949-B709-844818E87680}" type="datetimeFigureOut">
              <a:rPr lang="en-US" smtClean="0"/>
              <a:t>8/1/23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4B0F-8041-584B-ADCD-485AE030017A}" type="slidenum">
              <a:rPr lang="en-US" smtClean="0"/>
              <a:t>‹#›</a:t>
            </a:fld>
            <a:endParaRPr lang="en-US" dirty="0"/>
          </a:p>
        </p:txBody>
      </p:sp>
    </p:spTree>
    <p:extLst>
      <p:ext uri="{BB962C8B-B14F-4D97-AF65-F5344CB8AC3E}">
        <p14:creationId xmlns:p14="http://schemas.microsoft.com/office/powerpoint/2010/main" val="41792931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CT 210 Week 1 Server Concepts, this is Professor Carroll.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1</a:t>
            </a:fld>
            <a:endParaRPr lang="en-US" dirty="0"/>
          </a:p>
        </p:txBody>
      </p:sp>
    </p:spTree>
    <p:extLst>
      <p:ext uri="{BB962C8B-B14F-4D97-AF65-F5344CB8AC3E}">
        <p14:creationId xmlns:p14="http://schemas.microsoft.com/office/powerpoint/2010/main" val="163340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CT 210 Week 1 Server Concepts, this is Professor Carroll.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10</a:t>
            </a:fld>
            <a:endParaRPr lang="en-US" dirty="0"/>
          </a:p>
        </p:txBody>
      </p:sp>
    </p:spTree>
    <p:extLst>
      <p:ext uri="{BB962C8B-B14F-4D97-AF65-F5344CB8AC3E}">
        <p14:creationId xmlns:p14="http://schemas.microsoft.com/office/powerpoint/2010/main" val="163340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next raid level that I would like to cover is </a:t>
            </a:r>
          </a:p>
          <a:p>
            <a:r>
              <a:rPr lang="en-US" sz="1200" kern="1200" dirty="0">
                <a:solidFill>
                  <a:schemeClr val="tx1"/>
                </a:solidFill>
                <a:effectLst/>
                <a:latin typeface="+mn-lt"/>
                <a:ea typeface="+mn-ea"/>
                <a:cs typeface="+mn-cs"/>
              </a:rPr>
              <a:t>called Raid 3.  Raid 3 does striping plus it adds a parity drive, so there must be a minimum of 3 drives in a raid 3 set.  The last drive, the 3rd one is used for what is called a parity.  So after writes </a:t>
            </a:r>
          </a:p>
          <a:p>
            <a:r>
              <a:rPr lang="en-US" sz="1200" kern="1200" dirty="0">
                <a:solidFill>
                  <a:schemeClr val="tx1"/>
                </a:solidFill>
                <a:effectLst/>
                <a:latin typeface="+mn-lt"/>
                <a:ea typeface="+mn-ea"/>
                <a:cs typeface="+mn-cs"/>
              </a:rPr>
              <a:t>occur to A and B, data is stored on the parity drive, in the event that drives A or B fail the date can be reconstructed.  So let me demonstrate how this occurs.  So what raid 3 parity uses a logical operator called exclusive or, so review of some of the logical operators which are the basic building units that computers use we and, so if we have a 0 and a 0 that is going to produce a 0.  If we have a 0 and a 1 that will produce a 0, a 1 and a 0 that will produce a 0.  So when you think of and logical operator think about if you were in business with somebody and you had a checkbook which exist where both people have to sign the check in order for the check to be good.  So in other words both people have to consult with each other in order to make the check valid.  A 0 would mean not signature, a 1 would mean a signature, so the only case where both signatures were on the check that would make if valid would be a 1 and a 1 and that would produce a 1.  Or is basically a check where either person can sign the check and it is valid, so only a 0 or a 0 would produce a 0, all other combinations 0 or 1 or 1 and 0 or 1 and 1 would produce values of 1.  Then there is exclusive or which is identical to </a:t>
            </a:r>
          </a:p>
          <a:p>
            <a:r>
              <a:rPr lang="en-US" sz="1200" kern="1200" dirty="0">
                <a:solidFill>
                  <a:schemeClr val="tx1"/>
                </a:solidFill>
                <a:effectLst/>
                <a:latin typeface="+mn-lt"/>
                <a:ea typeface="+mn-ea"/>
                <a:cs typeface="+mn-cs"/>
              </a:rPr>
              <a:t>or with the exception that 1 exclusive or 1 provides a value of 0.  So the example that I am going to go through here Disk A we have 8 bits </a:t>
            </a:r>
          </a:p>
          <a:p>
            <a:r>
              <a:rPr lang="en-US" sz="1200" kern="1200" dirty="0">
                <a:solidFill>
                  <a:schemeClr val="tx1"/>
                </a:solidFill>
                <a:effectLst/>
                <a:latin typeface="+mn-lt"/>
                <a:ea typeface="+mn-ea"/>
                <a:cs typeface="+mn-cs"/>
              </a:rPr>
              <a:t>and I have numbered them here that have been written to Disk A.  Disk B we have a similar set of bits that have been written, 8 bits and each of these 8 bits are going to be used to compute a parity that is going to be written to Disk C and the way it’s going to do is it is going to do A exclusive or B to determine the 8 bit parity.  So if I look at Disk A bit 1 is a 0, and I do an exclusive or operation against Disk B; bit 1 which is a 0.  My result that I am going to write to Disk C bit 1 is a 0 because 0 exclusive or 0 is 0.  So if I do the same thing Disk A, bit 2 which is a 1 exclusive or Disk B bit 2 which is a 0, 1 exclusive or 0 is going to produce a 1 so that is what I am going to write to Disk C second bit a 1.  Now if I go to bit 3 on Disk A is a 0, Disk B bit 3 is a 1, 0 exclusive 0 1 is going to produce a 1 I write in bit 3 on Disk C.  One more example if I have Disk A bit four which is a 1, do an exclusive or against Disk B bit four which is a 1, 1 exclusive or 1 is going to produce a 0 that gets written to my Disk C in bit 4's location.  So if I continue all the way down 5, 6, 7 and 8 I will get the </a:t>
            </a:r>
          </a:p>
          <a:p>
            <a:r>
              <a:rPr lang="en-US" sz="1200" kern="1200" dirty="0">
                <a:solidFill>
                  <a:schemeClr val="tx1"/>
                </a:solidFill>
                <a:effectLst/>
                <a:latin typeface="+mn-lt"/>
                <a:ea typeface="+mn-ea"/>
                <a:cs typeface="+mn-cs"/>
              </a:rPr>
              <a:t>sequences that are written to Disk C.  </a:t>
            </a:r>
          </a:p>
          <a:p>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16</a:t>
            </a:fld>
            <a:endParaRPr lang="en-US" dirty="0"/>
          </a:p>
        </p:txBody>
      </p:sp>
    </p:spTree>
    <p:extLst>
      <p:ext uri="{BB962C8B-B14F-4D97-AF65-F5344CB8AC3E}">
        <p14:creationId xmlns:p14="http://schemas.microsoft.com/office/powerpoint/2010/main" val="27524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let's pretend that Disk B has failed in the middle here.  So in order for us to reconstruct the data on Disk B we can do that by using the bits on Disk A and the bits on Disk C.  So let's go through that example, so if I take Disk A bit 1 and Disk C bit 1 and do an exclusive or operation that would be a 0 exclusive or 0 I would obtain 0.  If I do disk A bit 2 that would be 1 with exclusive or disk C bit 2 would be 1 1 exclusive or 1 would produce 0 and let's just do one more example, Disk A if bit 3 is a 0 and Disk C bit 3 is a </a:t>
            </a:r>
            <a:r>
              <a:rPr lang="en-US" sz="1200" kern="1200" dirty="0" err="1">
                <a:solidFill>
                  <a:schemeClr val="tx1"/>
                </a:solidFill>
                <a:effectLst/>
                <a:latin typeface="+mn-lt"/>
                <a:ea typeface="+mn-ea"/>
                <a:cs typeface="+mn-cs"/>
              </a:rPr>
              <a:t>a</a:t>
            </a:r>
            <a:r>
              <a:rPr lang="en-US" sz="1200" kern="1200" dirty="0">
                <a:solidFill>
                  <a:schemeClr val="tx1"/>
                </a:solidFill>
                <a:effectLst/>
                <a:latin typeface="+mn-lt"/>
                <a:ea typeface="+mn-ea"/>
                <a:cs typeface="+mn-cs"/>
              </a:rPr>
              <a:t> 1 and I do 0 exclusive or 1, I am going to produce a so I am starting to rebuild that bit pattern and notice as I build it out that its matching what was on B so B originally had 0, 0, 1, 1, 1, 1, 0, 0 and as I go through my Disk A and Disk C bit exclusive or operations it going to produce what was stored originally on Disk B which is 0. 0. 1. 1. 1. 1, 0, 0.  So this is how the parity data can be used when a disk drive fails to rebuild what data was stored on that failed drive.</a:t>
            </a:r>
          </a:p>
          <a:p>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AE844B0F-8041-584B-ADCD-485AE030017A}" type="slidenum">
              <a:rPr lang="en-US" smtClean="0"/>
              <a:t>17</a:t>
            </a:fld>
            <a:endParaRPr lang="en-US" dirty="0"/>
          </a:p>
        </p:txBody>
      </p:sp>
    </p:spTree>
    <p:extLst>
      <p:ext uri="{BB962C8B-B14F-4D97-AF65-F5344CB8AC3E}">
        <p14:creationId xmlns:p14="http://schemas.microsoft.com/office/powerpoint/2010/main" val="1028013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let's pretend that Disk B has failed in the middle here.  So in order for us to reconstruct the data on Disk B we can do that by using the bits on Disk A and the bits on Disk C.  So let's go through that example, so if I take Disk A bit 1 and Disk C bit 1 and do an exclusive or operation that would be a 0 exclusive or 0 I would obtain 0.  If I do disk A bit 2 that would be 1 with exclusive or disk C bit 2 would be 1 1 exclusive or 1 would produce 0 and let's just do one more example, Disk A if bit 3 is a 0 and Disk C bit 3 is a </a:t>
            </a:r>
            <a:r>
              <a:rPr lang="en-US" sz="1200" kern="1200" dirty="0" err="1">
                <a:solidFill>
                  <a:schemeClr val="tx1"/>
                </a:solidFill>
                <a:effectLst/>
                <a:latin typeface="+mn-lt"/>
                <a:ea typeface="+mn-ea"/>
                <a:cs typeface="+mn-cs"/>
              </a:rPr>
              <a:t>a</a:t>
            </a:r>
            <a:r>
              <a:rPr lang="en-US" sz="1200" kern="1200" dirty="0">
                <a:solidFill>
                  <a:schemeClr val="tx1"/>
                </a:solidFill>
                <a:effectLst/>
                <a:latin typeface="+mn-lt"/>
                <a:ea typeface="+mn-ea"/>
                <a:cs typeface="+mn-cs"/>
              </a:rPr>
              <a:t> 1 and I do 0 exclusive or 1, I am going to produce a so I am starting to rebuild that bit pattern and notice as I build it out that its matching what was on B so B originally had 0, 0, 1, 1, 1, 1, 0, 0 and as I go through my Disk A and Disk C bit exclusive or operations it going to produce what was stored originally on Disk B which is 0. 0. 1. 1. 1. 1, 0, 0.  So this is how the parity data can be used when a disk drive fails to rebuild what data was stored on that failed drive.</a:t>
            </a:r>
          </a:p>
          <a:p>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AE844B0F-8041-584B-ADCD-485AE030017A}" type="slidenum">
              <a:rPr lang="en-US" smtClean="0"/>
              <a:t>18</a:t>
            </a:fld>
            <a:endParaRPr lang="en-US" dirty="0"/>
          </a:p>
        </p:txBody>
      </p:sp>
    </p:spTree>
    <p:extLst>
      <p:ext uri="{BB962C8B-B14F-4D97-AF65-F5344CB8AC3E}">
        <p14:creationId xmlns:p14="http://schemas.microsoft.com/office/powerpoint/2010/main" val="102801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would like to cover the fundamental items that make up a server.  These are; CPU, central processing unit, memory or RAM, Disk storage, so we have hard disk drive, solid state disks often used.  Removable media which includes things like a tape drive or a DVD drive so we can back data up with something that we can remove from the computer.  An input and output devices such as a keyboard, mouse and monitor.  Also servers are also going to have network interface card, it is pretty rare these days that you are going to build a server that is not going to connect to a network.</a:t>
            </a:r>
          </a:p>
          <a:p>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2</a:t>
            </a:fld>
            <a:endParaRPr lang="en-US" dirty="0"/>
          </a:p>
        </p:txBody>
      </p:sp>
    </p:spTree>
    <p:extLst>
      <p:ext uri="{BB962C8B-B14F-4D97-AF65-F5344CB8AC3E}">
        <p14:creationId xmlns:p14="http://schemas.microsoft.com/office/powerpoint/2010/main" val="4695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I would like to cover the units we use for measuring different components on a server.  So first referring to our CPU, CPU's are measured in gigahertz which represents billion instructions per second note that this is based on a not base 2 but a base 10 number hertz is a common unit used in other sciences such as physics which represents cycles per second, so gigahertz is just being used to represent a billion instructions per second.  Next, we have to have a unit to measure memory both RAM and storage and this is normally measured in bytes, keep in mind that 8 bits is a byte.  So bit is the lowest unit possible; 2 bytes makes up a word and when it comes to megabytes there is actually two connotations we have the base 10 unit that has been sanctioned by the International systems of units often referred to as SI that is the French abbreviation for that.  And the base 10 unit would 1000 bytes equals a kilobyte, 1000 kilobytes would then equal a megabyte and so on, 1000 megabytes equals a gigabyte and continuing up.  The other connotation is a base 2 unit, so if we take two to the power of 10 we get a number close to a 1000, 1024 and that’s the bases of the number of bytes in a kilobyte.  So in the base 2 unit which is also referred to as a kigabyte there is 1024 bytes in a kigabyte and there is a 1024 kigabytes in one megabyte and so on.  Note that we can go beyond terabyte to Petabyte, Exabyte, Zettabyte and it continues going up as large and large as possible, giving new names for the units.  Last our network connections is going to be measured in megabits per second, key word bits not bytes and this is often designation as capital M, bps for megabits per second.  This is also not based on a power of 2 it is a million bits per second, a megabit per second.  Also note the MB stands for megabytes. M with a lower b stands for megabits</a:t>
            </a:r>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3</a:t>
            </a:fld>
            <a:endParaRPr lang="en-US" dirty="0"/>
          </a:p>
        </p:txBody>
      </p:sp>
    </p:spTree>
    <p:extLst>
      <p:ext uri="{BB962C8B-B14F-4D97-AF65-F5344CB8AC3E}">
        <p14:creationId xmlns:p14="http://schemas.microsoft.com/office/powerpoint/2010/main" val="217848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I would like to cover computer hardware, the Von Neuman architecture is very famous, came out a long time ago.  A gentleman named Von Nueman and these components of the computer hardware has to do with the CPU, a program counter that keeps track of what instruction things are running.  An ALU which stands for arithmetic logic unit, which does all the mathematical computations within a CPU and then registers.  Registers are actually the fastest memory in the computer.  This is memory that actually sits on the CP board to house the next instruction it is going to run or the instruction that it is running and values that those instructions might be operating on.  So if they are doing addition the values of the numbers that they are adding will be stored in registers.  Another thing I would like to point out we have single processors and we also have multiple processors and then we actually have multiple core processors and we will go a little further on that so you will understand that in order to make a server run faster it turns out that having more processors and having those processors run parallel functions or parallel threads is much faster than having one really large even faster processor.  </a:t>
            </a:r>
          </a:p>
        </p:txBody>
      </p:sp>
      <p:sp>
        <p:nvSpPr>
          <p:cNvPr id="4" name="Slide Number Placeholder 3"/>
          <p:cNvSpPr>
            <a:spLocks noGrp="1"/>
          </p:cNvSpPr>
          <p:nvPr>
            <p:ph type="sldNum" sz="quarter" idx="10"/>
          </p:nvPr>
        </p:nvSpPr>
        <p:spPr/>
        <p:txBody>
          <a:bodyPr/>
          <a:lstStyle/>
          <a:p>
            <a:fld id="{AE844B0F-8041-584B-ADCD-485AE030017A}" type="slidenum">
              <a:rPr lang="en-US" smtClean="0"/>
              <a:t>4</a:t>
            </a:fld>
            <a:endParaRPr lang="en-US" dirty="0"/>
          </a:p>
        </p:txBody>
      </p:sp>
    </p:spTree>
    <p:extLst>
      <p:ext uri="{BB962C8B-B14F-4D97-AF65-F5344CB8AC3E}">
        <p14:creationId xmlns:p14="http://schemas.microsoft.com/office/powerpoint/2010/main" val="332324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normally, servers are going to have something that is called symmetric multiprocessing and all the processors are peers these are considered core processors.  So, on a board you might have four core processors, so it is one processing board with four cores and as shown on the diagram here you can run more than one thread in parallel and this is what makes programs and software run even faster. </a:t>
            </a:r>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5</a:t>
            </a:fld>
            <a:endParaRPr lang="en-US" dirty="0"/>
          </a:p>
        </p:txBody>
      </p:sp>
    </p:spTree>
    <p:extLst>
      <p:ext uri="{BB962C8B-B14F-4D97-AF65-F5344CB8AC3E}">
        <p14:creationId xmlns:p14="http://schemas.microsoft.com/office/powerpoint/2010/main" val="103355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Multi core processor, the processing board has more than one core and that is on a single integrated circuit board.  The core processor executes CPU instructions and since they are on one board, it can run things in parallel that means so that means we are running more than one thread on each processor.   Servers can have multiple processing boards to increase capacity and on these processing boards they can also have multiple core processors.  When you look at a server and try to determine how many processing boards can go into that server?  It is going to tell you there are so many slots or sockets, that is the language that is used.  So when we have a four socket server that means it can accept four processing boards</a:t>
            </a:r>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6</a:t>
            </a:fld>
            <a:endParaRPr lang="en-US" dirty="0"/>
          </a:p>
        </p:txBody>
      </p:sp>
    </p:spTree>
    <p:extLst>
      <p:ext uri="{BB962C8B-B14F-4D97-AF65-F5344CB8AC3E}">
        <p14:creationId xmlns:p14="http://schemas.microsoft.com/office/powerpoint/2010/main" val="406598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let's review server processing capacity really quick.  If I have a server one that has four available sockets and two quad core processors configured currently what would the capacity, CPU capacity of this server be versus a second server that has four available sockets we are using all four of those sockets with eight core processors configured.  So in this case server 2 has more processing capacity then server 1 because server 1 has only 8 cores total and server 2 has 32 cores.  All I did was multiply the number of configured processing board times the number of core processors on each one of those processing boards. </a:t>
            </a:r>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7</a:t>
            </a:fld>
            <a:endParaRPr lang="en-US" dirty="0"/>
          </a:p>
        </p:txBody>
      </p:sp>
    </p:spTree>
    <p:extLst>
      <p:ext uri="{BB962C8B-B14F-4D97-AF65-F5344CB8AC3E}">
        <p14:creationId xmlns:p14="http://schemas.microsoft.com/office/powerpoint/2010/main" val="119333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 a little bit of a deeper dive to show why parallelism makes this things run faster.  What I have on this slide is assembly code.  So all software winds up getting down to these very basic instructions that run on a computer and in this case this is actually assembly code for just displaying a message hello world which is typically the first program most people write in any kind of language.  But I just want to point out the four move statements are moving the message length, the message to write, the file descriptor, into things called registers, the registers are the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ebx</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in those four move statements and since those instructions don't have an impact on each other, in other words they don't depend on each other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those four move statements can actually be executed simultaneously in parallel.  So overall when we look at this assembly code.  This reduces the number of cycles to run this code from seven cycles to four cycles because of those four move statements being executed in parallel</a:t>
            </a:r>
          </a:p>
        </p:txBody>
      </p:sp>
      <p:sp>
        <p:nvSpPr>
          <p:cNvPr id="4" name="Slide Number Placeholder 3"/>
          <p:cNvSpPr>
            <a:spLocks noGrp="1"/>
          </p:cNvSpPr>
          <p:nvPr>
            <p:ph type="sldNum" sz="quarter" idx="10"/>
          </p:nvPr>
        </p:nvSpPr>
        <p:spPr/>
        <p:txBody>
          <a:bodyPr/>
          <a:lstStyle/>
          <a:p>
            <a:fld id="{AE844B0F-8041-584B-ADCD-485AE030017A}" type="slidenum">
              <a:rPr lang="en-US" smtClean="0"/>
              <a:t>8</a:t>
            </a:fld>
            <a:endParaRPr lang="en-US" dirty="0"/>
          </a:p>
        </p:txBody>
      </p:sp>
    </p:spTree>
    <p:extLst>
      <p:ext uri="{BB962C8B-B14F-4D97-AF65-F5344CB8AC3E}">
        <p14:creationId xmlns:p14="http://schemas.microsoft.com/office/powerpoint/2010/main" val="11305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 a little bit of a deeper dive to show why </a:t>
            </a:r>
          </a:p>
          <a:p>
            <a:r>
              <a:rPr lang="en-US" sz="1200" kern="1200" dirty="0">
                <a:solidFill>
                  <a:schemeClr val="tx1"/>
                </a:solidFill>
                <a:effectLst/>
                <a:latin typeface="+mn-lt"/>
                <a:ea typeface="+mn-ea"/>
                <a:cs typeface="+mn-cs"/>
              </a:rPr>
              <a:t>parallelism makes this things run faster.  What I have on this slide is assembly code.  So all software winds up getting down to these very basic </a:t>
            </a:r>
          </a:p>
          <a:p>
            <a:r>
              <a:rPr lang="en-US" sz="1200" kern="1200" dirty="0">
                <a:solidFill>
                  <a:schemeClr val="tx1"/>
                </a:solidFill>
                <a:effectLst/>
                <a:latin typeface="+mn-lt"/>
                <a:ea typeface="+mn-ea"/>
                <a:cs typeface="+mn-cs"/>
              </a:rPr>
              <a:t>instructions that run on a computer and in this case this is actually assembly code for just displaying a message hello world which is </a:t>
            </a:r>
          </a:p>
          <a:p>
            <a:r>
              <a:rPr lang="en-US" sz="1200" kern="1200" dirty="0">
                <a:solidFill>
                  <a:schemeClr val="tx1"/>
                </a:solidFill>
                <a:effectLst/>
                <a:latin typeface="+mn-lt"/>
                <a:ea typeface="+mn-ea"/>
                <a:cs typeface="+mn-cs"/>
              </a:rPr>
              <a:t>typically the first program most people write in any kind of language.  But I just want to point out the four move statements are moving the </a:t>
            </a:r>
          </a:p>
          <a:p>
            <a:r>
              <a:rPr lang="en-US" sz="1200" kern="1200" dirty="0">
                <a:solidFill>
                  <a:schemeClr val="tx1"/>
                </a:solidFill>
                <a:effectLst/>
                <a:latin typeface="+mn-lt"/>
                <a:ea typeface="+mn-ea"/>
                <a:cs typeface="+mn-cs"/>
              </a:rPr>
              <a:t>message length, the message to write, the file descriptor, into things called registers, the registers are the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ebx</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those four move statements and since those instructions don't have an impact on each other, in other words they don't depend on each other</a:t>
            </a:r>
          </a:p>
          <a:p>
            <a:r>
              <a:rPr lang="en-US" sz="1200" kern="1200" dirty="0">
                <a:solidFill>
                  <a:schemeClr val="tx1"/>
                </a:solidFill>
                <a:effectLst/>
                <a:latin typeface="+mn-lt"/>
                <a:ea typeface="+mn-ea"/>
                <a:cs typeface="+mn-cs"/>
              </a:rPr>
              <a:t>those four move statements can actually be executed simultaneously in </a:t>
            </a:r>
          </a:p>
          <a:p>
            <a:r>
              <a:rPr lang="en-US" sz="1200" kern="1200" dirty="0">
                <a:solidFill>
                  <a:schemeClr val="tx1"/>
                </a:solidFill>
                <a:effectLst/>
                <a:latin typeface="+mn-lt"/>
                <a:ea typeface="+mn-ea"/>
                <a:cs typeface="+mn-cs"/>
              </a:rPr>
              <a:t>parallel.  So overall when we look at this assembly code.  This reduces the number of cycles to run this code from seven cycles to four </a:t>
            </a:r>
          </a:p>
          <a:p>
            <a:r>
              <a:rPr lang="en-US" sz="1200" kern="1200" dirty="0">
                <a:solidFill>
                  <a:schemeClr val="tx1"/>
                </a:solidFill>
                <a:effectLst/>
                <a:latin typeface="+mn-lt"/>
                <a:ea typeface="+mn-ea"/>
                <a:cs typeface="+mn-cs"/>
              </a:rPr>
              <a:t>cycles because of those four move statements being executed in parallel</a:t>
            </a:r>
          </a:p>
          <a:p>
            <a:endParaRPr lang="en-US" dirty="0"/>
          </a:p>
        </p:txBody>
      </p:sp>
      <p:sp>
        <p:nvSpPr>
          <p:cNvPr id="4" name="Slide Number Placeholder 3"/>
          <p:cNvSpPr>
            <a:spLocks noGrp="1"/>
          </p:cNvSpPr>
          <p:nvPr>
            <p:ph type="sldNum" sz="quarter" idx="10"/>
          </p:nvPr>
        </p:nvSpPr>
        <p:spPr/>
        <p:txBody>
          <a:bodyPr/>
          <a:lstStyle/>
          <a:p>
            <a:fld id="{AE844B0F-8041-584B-ADCD-485AE030017A}" type="slidenum">
              <a:rPr lang="en-US" smtClean="0"/>
              <a:t>9</a:t>
            </a:fld>
            <a:endParaRPr lang="en-US" dirty="0"/>
          </a:p>
        </p:txBody>
      </p:sp>
    </p:spTree>
    <p:extLst>
      <p:ext uri="{BB962C8B-B14F-4D97-AF65-F5344CB8AC3E}">
        <p14:creationId xmlns:p14="http://schemas.microsoft.com/office/powerpoint/2010/main" val="258275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6824" y="0"/>
            <a:ext cx="732118" cy="329184"/>
          </a:xfrm>
          <a:prstGeom prst="rect">
            <a:avLst/>
          </a:prstGeom>
        </p:spPr>
        <p:txBody>
          <a:bodyPr/>
          <a:lstStyle/>
          <a:p>
            <a:fld id="{7F5CE407-6216-4202-80E4-A30DC2F709B2}"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18288"/>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18288"/>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700" y="6381750"/>
            <a:ext cx="708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1"/>
          </p:nvPr>
        </p:nvSpPr>
        <p:spPr>
          <a:xfrm>
            <a:off x="228600" y="457200"/>
            <a:ext cx="8686800" cy="5334001"/>
          </a:xfrm>
        </p:spPr>
        <p:txBody>
          <a:bodyPr/>
          <a:lstStyle/>
          <a:p>
            <a:pPr lvl="0"/>
            <a:endParaRPr lang="en-US" dirty="0"/>
          </a:p>
        </p:txBody>
      </p:sp>
    </p:spTree>
    <p:extLst>
      <p:ext uri="{BB962C8B-B14F-4D97-AF65-F5344CB8AC3E}">
        <p14:creationId xmlns:p14="http://schemas.microsoft.com/office/powerpoint/2010/main" val="150967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02917" y="0"/>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18288"/>
            <a:ext cx="732118" cy="329184"/>
          </a:xfrm>
          <a:prstGeom prst="rect">
            <a:avLst/>
          </a:prstGeom>
        </p:spPr>
        <p:txBody>
          <a:bodyPr/>
          <a:lstStyle/>
          <a:p>
            <a:fld id="{F1E687AB-0FD7-C047-930B-FD009416571E}"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411882" y="18288"/>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dirty="0"/>
          </a:p>
        </p:txBody>
      </p:sp>
      <p:sp>
        <p:nvSpPr>
          <p:cNvPr id="9" name="Slide Number Placeholder 8"/>
          <p:cNvSpPr>
            <a:spLocks noGrp="1"/>
          </p:cNvSpPr>
          <p:nvPr>
            <p:ph type="sldNum" sz="quarter" idx="12"/>
          </p:nvPr>
        </p:nvSpPr>
        <p:spPr>
          <a:xfrm>
            <a:off x="8411882" y="18288"/>
            <a:ext cx="732118" cy="329184"/>
          </a:xfrm>
          <a:prstGeom prst="rect">
            <a:avLst/>
          </a:prstGeom>
        </p:spPr>
        <p:txBody>
          <a:bodyPr/>
          <a:lstStyle/>
          <a:p>
            <a:fld id="{F1E687AB-0FD7-C047-930B-FD009416571E}"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411882" y="3347"/>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dirty="0"/>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4" name="Slide Number Placeholder 3"/>
          <p:cNvSpPr>
            <a:spLocks noGrp="1"/>
          </p:cNvSpPr>
          <p:nvPr>
            <p:ph type="sldNum" sz="quarter" idx="12"/>
          </p:nvPr>
        </p:nvSpPr>
        <p:spPr>
          <a:xfrm>
            <a:off x="8411882" y="3347"/>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18288"/>
            <a:ext cx="732118" cy="329184"/>
          </a:xfrm>
          <a:prstGeom prst="rect">
            <a:avLst/>
          </a:prstGeom>
        </p:spPr>
        <p:txBody>
          <a:bodyPr/>
          <a:lstStyle/>
          <a:p>
            <a:fld id="{F1E687AB-0FD7-C047-930B-FD009416571E}"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dirty="0"/>
          </a:p>
        </p:txBody>
      </p:sp>
      <p:sp>
        <p:nvSpPr>
          <p:cNvPr id="7" name="Slide Number Placeholder 6"/>
          <p:cNvSpPr>
            <a:spLocks noGrp="1"/>
          </p:cNvSpPr>
          <p:nvPr>
            <p:ph type="sldNum" sz="quarter" idx="12"/>
          </p:nvPr>
        </p:nvSpPr>
        <p:spPr>
          <a:xfrm>
            <a:off x="8411882" y="18288"/>
            <a:ext cx="732118" cy="329184"/>
          </a:xfrm>
          <a:prstGeom prst="rect">
            <a:avLst/>
          </a:prstGeom>
        </p:spPr>
        <p:txBody>
          <a:bodyPr/>
          <a:lstStyle/>
          <a:p>
            <a:fld id="{F1E687AB-0FD7-C047-930B-FD009416571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36576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571812"/>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p:cNvSpPr>
            <a:spLocks noGrp="1"/>
          </p:cNvSpPr>
          <p:nvPr>
            <p:ph type="sldNum" sz="quarter" idx="4"/>
          </p:nvPr>
        </p:nvSpPr>
        <p:spPr>
          <a:xfrm>
            <a:off x="8426824" y="0"/>
            <a:ext cx="732118" cy="329184"/>
          </a:xfrm>
          <a:prstGeom prst="rect">
            <a:avLst/>
          </a:prstGeom>
        </p:spPr>
        <p:txBody>
          <a:bodyPr/>
          <a:lstStyle/>
          <a:p>
            <a:fld id="{7F5CE407-6216-4202-80E4-A30DC2F709B2}" type="slidenum">
              <a:rPr lang="en-US" smtClean="0"/>
              <a:t>‹#›</a:t>
            </a:fld>
            <a:endParaRPr lang="en-US" dirty="0"/>
          </a:p>
        </p:txBody>
      </p:sp>
      <p:sp>
        <p:nvSpPr>
          <p:cNvPr id="9" name="TextBox 8"/>
          <p:cNvSpPr txBox="1"/>
          <p:nvPr userDrawn="1"/>
        </p:nvSpPr>
        <p:spPr>
          <a:xfrm>
            <a:off x="3769121" y="6519446"/>
            <a:ext cx="1432479" cy="307777"/>
          </a:xfrm>
          <a:prstGeom prst="rect">
            <a:avLst/>
          </a:prstGeom>
          <a:noFill/>
        </p:spPr>
        <p:txBody>
          <a:bodyPr wrap="none" rtlCol="0">
            <a:spAutoFit/>
          </a:bodyPr>
          <a:lstStyle/>
          <a:p>
            <a:r>
              <a:rPr lang="en-US" sz="1400" dirty="0"/>
              <a:t>Drexel University</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hf hdr="0" ftr="0" dt="0"/>
  <p:txStyles>
    <p:titleStyle>
      <a:lvl1pPr algn="ctr" defTabSz="914400" rtl="0" eaLnBrk="1" latinLnBrk="0" hangingPunct="1">
        <a:spcBef>
          <a:spcPct val="0"/>
        </a:spcBef>
        <a:buNone/>
        <a:defRPr sz="4000" kern="1200" spc="-100" baseline="0">
          <a:solidFill>
            <a:schemeClr val="bg2">
              <a:lumMod val="50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CT210 Open Server I</a:t>
            </a:r>
          </a:p>
        </p:txBody>
      </p:sp>
      <p:sp>
        <p:nvSpPr>
          <p:cNvPr id="3" name="Subtitle 2"/>
          <p:cNvSpPr>
            <a:spLocks noGrp="1"/>
          </p:cNvSpPr>
          <p:nvPr>
            <p:ph type="subTitle" idx="1"/>
          </p:nvPr>
        </p:nvSpPr>
        <p:spPr/>
        <p:txBody>
          <a:bodyPr/>
          <a:lstStyle/>
          <a:p>
            <a:r>
              <a:rPr lang="en-US" dirty="0"/>
              <a:t>Week 1</a:t>
            </a:r>
          </a:p>
          <a:p>
            <a:r>
              <a:rPr lang="en-US" dirty="0"/>
              <a:t>Server Concepts</a:t>
            </a:r>
          </a:p>
          <a:p>
            <a:endParaRPr lang="en-US" dirty="0"/>
          </a:p>
        </p:txBody>
      </p:sp>
    </p:spTree>
    <p:extLst>
      <p:ext uri="{BB962C8B-B14F-4D97-AF65-F5344CB8AC3E}">
        <p14:creationId xmlns:p14="http://schemas.microsoft.com/office/powerpoint/2010/main" val="33420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CT210 Open Server I</a:t>
            </a:r>
          </a:p>
        </p:txBody>
      </p:sp>
      <p:sp>
        <p:nvSpPr>
          <p:cNvPr id="3" name="Subtitle 2"/>
          <p:cNvSpPr>
            <a:spLocks noGrp="1"/>
          </p:cNvSpPr>
          <p:nvPr>
            <p:ph type="subTitle" idx="1"/>
          </p:nvPr>
        </p:nvSpPr>
        <p:spPr/>
        <p:txBody>
          <a:bodyPr/>
          <a:lstStyle/>
          <a:p>
            <a:r>
              <a:rPr lang="en-US" dirty="0"/>
              <a:t>Week 1</a:t>
            </a:r>
          </a:p>
          <a:p>
            <a:r>
              <a:rPr lang="en-US" dirty="0"/>
              <a:t>Server Concepts</a:t>
            </a:r>
          </a:p>
          <a:p>
            <a:endParaRPr lang="en-US" dirty="0"/>
          </a:p>
        </p:txBody>
      </p:sp>
    </p:spTree>
    <p:extLst>
      <p:ext uri="{BB962C8B-B14F-4D97-AF65-F5344CB8AC3E}">
        <p14:creationId xmlns:p14="http://schemas.microsoft.com/office/powerpoint/2010/main" val="27495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Storage Redundancy RAID</a:t>
            </a:r>
          </a:p>
        </p:txBody>
      </p:sp>
      <p:sp>
        <p:nvSpPr>
          <p:cNvPr id="3" name="Slide Number Placeholder 2"/>
          <p:cNvSpPr>
            <a:spLocks noGrp="1"/>
          </p:cNvSpPr>
          <p:nvPr>
            <p:ph type="sldNum" sz="quarter" idx="12"/>
          </p:nvPr>
        </p:nvSpPr>
        <p:spPr/>
        <p:txBody>
          <a:bodyPr/>
          <a:lstStyle/>
          <a:p>
            <a:fld id="{F1E687AB-0FD7-C047-930B-FD009416571E}" type="slidenum">
              <a:rPr lang="en-US" smtClean="0"/>
              <a:t>11</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dirty="0">
                <a:ea typeface="ＭＳ Ｐゴシック" pitchFamily="34" charset="-128"/>
              </a:rPr>
              <a:t>RAID – Redundant Array of Inexpensive/Independent Disks</a:t>
            </a:r>
          </a:p>
          <a:p>
            <a:pPr>
              <a:defRPr/>
            </a:pPr>
            <a:r>
              <a:rPr lang="en-US" dirty="0">
                <a:ea typeface="ＭＳ Ｐゴシック" pitchFamily="34" charset="-128"/>
              </a:rPr>
              <a:t>Norman Ken </a:t>
            </a:r>
            <a:r>
              <a:rPr lang="en-US" dirty="0" err="1">
                <a:ea typeface="ＭＳ Ｐゴシック" pitchFamily="34" charset="-128"/>
              </a:rPr>
              <a:t>Ouchi</a:t>
            </a:r>
            <a:r>
              <a:rPr lang="en-US" dirty="0">
                <a:ea typeface="ＭＳ Ｐゴシック" pitchFamily="34" charset="-128"/>
              </a:rPr>
              <a:t> at IBM was awarded a patent that described what later would become RAID 5, RAID 4, and RAID 1</a:t>
            </a:r>
          </a:p>
          <a:p>
            <a:pPr>
              <a:defRPr/>
            </a:pPr>
            <a:r>
              <a:rPr lang="en-US" dirty="0">
                <a:ea typeface="ＭＳ Ｐゴシック" pitchFamily="34" charset="-128"/>
              </a:rPr>
              <a:t>RAID was developed circa 1988 by Patterson, Gibson &amp; Katz; Berkeley CA</a:t>
            </a:r>
          </a:p>
          <a:p>
            <a:pPr>
              <a:defRPr/>
            </a:pPr>
            <a:r>
              <a:rPr lang="en-US" dirty="0">
                <a:ea typeface="ＭＳ Ｐゴシック" pitchFamily="34" charset="-128"/>
              </a:rPr>
              <a:t>The purpose of RAID is to improve performance and/or minimize downtime in case of disk failure</a:t>
            </a:r>
          </a:p>
          <a:p>
            <a:pPr marL="0" indent="0">
              <a:buFontTx/>
              <a:buNone/>
              <a:defRPr/>
            </a:pPr>
            <a:endParaRPr lang="en-US" dirty="0">
              <a:ea typeface="ＭＳ Ｐゴシック" pitchFamily="34" charset="-128"/>
            </a:endParaRPr>
          </a:p>
          <a:p>
            <a:pPr>
              <a:defRPr/>
            </a:pPr>
            <a:endParaRPr lang="en-US" dirty="0">
              <a:ea typeface="ＭＳ Ｐゴシック" pitchFamily="34" charset="-128"/>
            </a:endParaRPr>
          </a:p>
          <a:p>
            <a:pPr>
              <a:defRPr/>
            </a:pPr>
            <a:endParaRPr lang="en-US" dirty="0">
              <a:ea typeface="ＭＳ Ｐゴシック" pitchFamily="34" charset="-128"/>
            </a:endParaRPr>
          </a:p>
        </p:txBody>
      </p:sp>
    </p:spTree>
    <p:extLst>
      <p:ext uri="{BB962C8B-B14F-4D97-AF65-F5344CB8AC3E}">
        <p14:creationId xmlns:p14="http://schemas.microsoft.com/office/powerpoint/2010/main" val="236396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a:t>
            </a:r>
          </a:p>
        </p:txBody>
      </p:sp>
      <p:sp>
        <p:nvSpPr>
          <p:cNvPr id="3" name="Slide Number Placeholder 2"/>
          <p:cNvSpPr>
            <a:spLocks noGrp="1"/>
          </p:cNvSpPr>
          <p:nvPr>
            <p:ph type="sldNum" sz="quarter" idx="12"/>
          </p:nvPr>
        </p:nvSpPr>
        <p:spPr/>
        <p:txBody>
          <a:bodyPr/>
          <a:lstStyle/>
          <a:p>
            <a:fld id="{F1E687AB-0FD7-C047-930B-FD009416571E}" type="slidenum">
              <a:rPr lang="en-US" smtClean="0"/>
              <a:t>12</a:t>
            </a:fld>
            <a:endParaRPr lang="en-US" dirty="0"/>
          </a:p>
        </p:txBody>
      </p:sp>
      <p:sp>
        <p:nvSpPr>
          <p:cNvPr id="4" name="TextBox 3"/>
          <p:cNvSpPr txBox="1"/>
          <p:nvPr/>
        </p:nvSpPr>
        <p:spPr>
          <a:xfrm>
            <a:off x="5304118" y="836706"/>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457200" y="1417619"/>
            <a:ext cx="8229600" cy="4525963"/>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lvl="1"/>
            <a:r>
              <a:rPr lang="en-US" sz="3200" dirty="0">
                <a:ea typeface="ＭＳ Ｐゴシック" pitchFamily="34" charset="-128"/>
                <a:cs typeface="Arial"/>
              </a:rPr>
              <a:t>A RAID array is a collection of drives which collectively act as a single storage system, which can tolerate the failure of a drive without losing data, and which can operate independently of each other.</a:t>
            </a:r>
            <a:endParaRPr lang="en-US" sz="3200" dirty="0">
              <a:cs typeface="Arial"/>
            </a:endParaRPr>
          </a:p>
          <a:p>
            <a:r>
              <a:rPr lang="en-US" dirty="0"/>
              <a:t>RAID is defined by various levels </a:t>
            </a:r>
          </a:p>
          <a:p>
            <a:r>
              <a:rPr lang="en-US" dirty="0"/>
              <a:t>They differ mainly in terms of </a:t>
            </a:r>
          </a:p>
          <a:p>
            <a:pPr lvl="1"/>
            <a:r>
              <a:rPr lang="en-US" dirty="0"/>
              <a:t>Cost </a:t>
            </a:r>
          </a:p>
          <a:p>
            <a:pPr lvl="1"/>
            <a:r>
              <a:rPr lang="en-US" dirty="0"/>
              <a:t>Speed</a:t>
            </a:r>
          </a:p>
          <a:p>
            <a:pPr lvl="1"/>
            <a:r>
              <a:rPr lang="en-US" dirty="0"/>
              <a:t>Redundancy, and efficiency to do so</a:t>
            </a:r>
          </a:p>
          <a:p>
            <a:pPr lvl="1"/>
            <a:r>
              <a:rPr lang="en-US" dirty="0"/>
              <a:t>How many disks are needed at a minimum</a:t>
            </a:r>
          </a:p>
          <a:p>
            <a:endParaRPr lang="en-US" dirty="0">
              <a:latin typeface="Arial" charset="0"/>
            </a:endParaRPr>
          </a:p>
          <a:p>
            <a:endParaRPr lang="en-US" dirty="0">
              <a:latin typeface="Arial" charset="0"/>
            </a:endParaRPr>
          </a:p>
        </p:txBody>
      </p:sp>
    </p:spTree>
    <p:extLst>
      <p:ext uri="{BB962C8B-B14F-4D97-AF65-F5344CB8AC3E}">
        <p14:creationId xmlns:p14="http://schemas.microsoft.com/office/powerpoint/2010/main" val="289178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a:t>
            </a:r>
          </a:p>
        </p:txBody>
      </p:sp>
      <p:sp>
        <p:nvSpPr>
          <p:cNvPr id="3" name="Slide Number Placeholder 2"/>
          <p:cNvSpPr>
            <a:spLocks noGrp="1"/>
          </p:cNvSpPr>
          <p:nvPr>
            <p:ph type="sldNum" sz="quarter" idx="12"/>
          </p:nvPr>
        </p:nvSpPr>
        <p:spPr/>
        <p:txBody>
          <a:bodyPr/>
          <a:lstStyle/>
          <a:p>
            <a:fld id="{F1E687AB-0FD7-C047-930B-FD009416571E}" type="slidenum">
              <a:rPr lang="en-US" smtClean="0"/>
              <a:t>13</a:t>
            </a:fld>
            <a:endParaRPr lang="en-US" dirty="0"/>
          </a:p>
        </p:txBody>
      </p:sp>
      <p:sp>
        <p:nvSpPr>
          <p:cNvPr id="5" name="Rectangle 3"/>
          <p:cNvSpPr txBox="1">
            <a:spLocks noChangeArrowheads="1"/>
          </p:cNvSpPr>
          <p:nvPr/>
        </p:nvSpPr>
        <p:spPr>
          <a:xfrm>
            <a:off x="533400" y="11430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RAID 0 is known as striping (watch spelling, it</a:t>
            </a:r>
            <a:r>
              <a:rPr lang="ja-JP" altLang="en-US" sz="2800" dirty="0"/>
              <a:t>’</a:t>
            </a:r>
            <a:r>
              <a:rPr lang="en-US" altLang="ja-JP" sz="2800" dirty="0"/>
              <a:t>s not stripping!)</a:t>
            </a:r>
          </a:p>
          <a:p>
            <a:r>
              <a:rPr lang="en-US" sz="2800" dirty="0"/>
              <a:t>It offers no redundancy, but improves performance (speed) by reading alternately between disks</a:t>
            </a:r>
          </a:p>
          <a:p>
            <a:pPr lvl="1"/>
            <a:r>
              <a:rPr lang="en-US" sz="2400" dirty="0"/>
              <a:t>No speed improvement for writing data!</a:t>
            </a:r>
          </a:p>
          <a:p>
            <a:r>
              <a:rPr lang="en-US" sz="2800" dirty="0"/>
              <a:t>Two or more drives can do RAID 0</a:t>
            </a:r>
          </a:p>
          <a:p>
            <a:r>
              <a:rPr lang="en-US" sz="2800" dirty="0"/>
              <a:t>Review of components for read/writes</a:t>
            </a:r>
          </a:p>
          <a:p>
            <a:pPr lvl="1"/>
            <a:r>
              <a:rPr lang="en-US" sz="2400" dirty="0"/>
              <a:t>Seek time</a:t>
            </a:r>
          </a:p>
          <a:p>
            <a:pPr lvl="1"/>
            <a:r>
              <a:rPr lang="en-US" sz="2400" dirty="0"/>
              <a:t>Rotational delay</a:t>
            </a:r>
          </a:p>
          <a:p>
            <a:endParaRPr lang="en-US" dirty="0">
              <a:latin typeface="Arial" charset="0"/>
            </a:endParaRPr>
          </a:p>
          <a:p>
            <a:endParaRPr lang="en-US" dirty="0">
              <a:latin typeface="Arial" charset="0"/>
            </a:endParaRPr>
          </a:p>
        </p:txBody>
      </p:sp>
    </p:spTree>
    <p:extLst>
      <p:ext uri="{BB962C8B-B14F-4D97-AF65-F5344CB8AC3E}">
        <p14:creationId xmlns:p14="http://schemas.microsoft.com/office/powerpoint/2010/main" val="420079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a:t>
            </a:r>
          </a:p>
        </p:txBody>
      </p:sp>
      <p:sp>
        <p:nvSpPr>
          <p:cNvPr id="3" name="Slide Number Placeholder 2"/>
          <p:cNvSpPr>
            <a:spLocks noGrp="1"/>
          </p:cNvSpPr>
          <p:nvPr>
            <p:ph type="sldNum" sz="quarter" idx="12"/>
          </p:nvPr>
        </p:nvSpPr>
        <p:spPr/>
        <p:txBody>
          <a:bodyPr/>
          <a:lstStyle/>
          <a:p>
            <a:fld id="{F1E687AB-0FD7-C047-930B-FD009416571E}" type="slidenum">
              <a:rPr lang="en-US" smtClean="0"/>
              <a:t>14</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RAID 1 is called mirroring</a:t>
            </a:r>
          </a:p>
          <a:p>
            <a:r>
              <a:rPr lang="en-US" dirty="0"/>
              <a:t>It does nothing for performance, but provides redundancy by maintaining a duplicate copy of data</a:t>
            </a:r>
          </a:p>
          <a:p>
            <a:pPr lvl="1"/>
            <a:r>
              <a:rPr lang="en-US" dirty="0"/>
              <a:t>Hence there is 100% duplication of data, the least efficient possible RAID</a:t>
            </a:r>
          </a:p>
          <a:p>
            <a:pPr lvl="1"/>
            <a:r>
              <a:rPr lang="en-US" dirty="0"/>
              <a:t>Using at least two disks in matched pairs, it simply makes two copies of everything on separate disks</a:t>
            </a:r>
          </a:p>
        </p:txBody>
      </p:sp>
    </p:spTree>
    <p:extLst>
      <p:ext uri="{BB962C8B-B14F-4D97-AF65-F5344CB8AC3E}">
        <p14:creationId xmlns:p14="http://schemas.microsoft.com/office/powerpoint/2010/main" val="144162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0+1</a:t>
            </a:r>
          </a:p>
        </p:txBody>
      </p:sp>
      <p:sp>
        <p:nvSpPr>
          <p:cNvPr id="3" name="Slide Number Placeholder 2"/>
          <p:cNvSpPr>
            <a:spLocks noGrp="1"/>
          </p:cNvSpPr>
          <p:nvPr>
            <p:ph type="sldNum" sz="quarter" idx="12"/>
          </p:nvPr>
        </p:nvSpPr>
        <p:spPr/>
        <p:txBody>
          <a:bodyPr/>
          <a:lstStyle/>
          <a:p>
            <a:fld id="{F1E687AB-0FD7-C047-930B-FD009416571E}" type="slidenum">
              <a:rPr lang="en-US" smtClean="0"/>
              <a:t>15</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So if we do both mirroring and striping at once, we have RAID 0+1</a:t>
            </a:r>
          </a:p>
          <a:p>
            <a:pPr lvl="1"/>
            <a:r>
              <a:rPr lang="en-US" dirty="0"/>
              <a:t>RAID 0+1 is implemented as a mirrored array whose segments are RAID 0 (striped) arrays</a:t>
            </a:r>
          </a:p>
          <a:p>
            <a:r>
              <a:rPr lang="en-US" dirty="0"/>
              <a:t>Hence we need at least four disks, and get the read speed boost of striping, and the redundancy of mirroring</a:t>
            </a:r>
          </a:p>
        </p:txBody>
      </p:sp>
    </p:spTree>
    <p:extLst>
      <p:ext uri="{BB962C8B-B14F-4D97-AF65-F5344CB8AC3E}">
        <p14:creationId xmlns:p14="http://schemas.microsoft.com/office/powerpoint/2010/main" val="269656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a:t>
            </a:r>
          </a:p>
        </p:txBody>
      </p:sp>
      <p:sp>
        <p:nvSpPr>
          <p:cNvPr id="3" name="Slide Number Placeholder 2"/>
          <p:cNvSpPr>
            <a:spLocks noGrp="1"/>
          </p:cNvSpPr>
          <p:nvPr>
            <p:ph type="sldNum" sz="quarter" idx="12"/>
          </p:nvPr>
        </p:nvSpPr>
        <p:spPr/>
        <p:txBody>
          <a:bodyPr/>
          <a:lstStyle/>
          <a:p>
            <a:fld id="{F1E687AB-0FD7-C047-930B-FD009416571E}" type="slidenum">
              <a:rPr lang="en-US" smtClean="0"/>
              <a:t>16</a:t>
            </a:fld>
            <a:endParaRPr lang="en-US" dirty="0"/>
          </a:p>
        </p:txBody>
      </p:sp>
      <p:sp>
        <p:nvSpPr>
          <p:cNvPr id="4" name="Rectangle 3"/>
          <p:cNvSpPr txBox="1">
            <a:spLocks noChangeArrowheads="1"/>
          </p:cNvSpPr>
          <p:nvPr/>
        </p:nvSpPr>
        <p:spPr>
          <a:xfrm>
            <a:off x="381000" y="11430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RAID 3 does striping, plus adds a parity drive; 3 drive minimum</a:t>
            </a:r>
          </a:p>
          <a:p>
            <a:pPr lvl="1"/>
            <a:r>
              <a:rPr lang="en-US" dirty="0"/>
              <a:t>The last drive has a parity bit from all of the other drives, used to reconstruct one drive if </a:t>
            </a:r>
            <a:br>
              <a:rPr lang="en-US" dirty="0"/>
            </a:br>
            <a:r>
              <a:rPr lang="en-US" dirty="0"/>
              <a:t>it fails</a:t>
            </a:r>
          </a:p>
          <a:p>
            <a:r>
              <a:rPr lang="en-US" sz="2800" dirty="0"/>
              <a:t>Very high read and write speeds, high efficiency, good for multimedia data, but expensive and complex</a:t>
            </a:r>
          </a:p>
        </p:txBody>
      </p:sp>
      <p:pic>
        <p:nvPicPr>
          <p:cNvPr id="6" name="Picture 2" descr="RAID-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588" y="4367213"/>
            <a:ext cx="327660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97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990600"/>
          </a:xfrm>
        </p:spPr>
        <p:txBody>
          <a:bodyPr/>
          <a:lstStyle/>
          <a:p>
            <a:r>
              <a:rPr lang="en-US" dirty="0"/>
              <a:t>RAID 3 Parity</a:t>
            </a:r>
          </a:p>
        </p:txBody>
      </p:sp>
      <p:sp>
        <p:nvSpPr>
          <p:cNvPr id="3" name="Slide Number Placeholder 2"/>
          <p:cNvSpPr>
            <a:spLocks noGrp="1"/>
          </p:cNvSpPr>
          <p:nvPr>
            <p:ph type="sldNum" sz="quarter" idx="12"/>
          </p:nvPr>
        </p:nvSpPr>
        <p:spPr/>
        <p:txBody>
          <a:bodyPr/>
          <a:lstStyle/>
          <a:p>
            <a:fld id="{F1E687AB-0FD7-C047-930B-FD009416571E}" type="slidenum">
              <a:rPr lang="en-US" smtClean="0"/>
              <a:t>17</a:t>
            </a:fld>
            <a:endParaRPr lang="en-US" dirty="0"/>
          </a:p>
        </p:txBody>
      </p:sp>
      <p:sp>
        <p:nvSpPr>
          <p:cNvPr id="4" name="Content Placeholder 2"/>
          <p:cNvSpPr txBox="1">
            <a:spLocks/>
          </p:cNvSpPr>
          <p:nvPr/>
        </p:nvSpPr>
        <p:spPr>
          <a:xfrm>
            <a:off x="304800" y="1143000"/>
            <a:ext cx="8229600" cy="2607235"/>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80060" indent="-342900"/>
            <a:r>
              <a:rPr lang="en-US" sz="2400" dirty="0"/>
              <a:t>XOR logical operator used to write parity data to third disk</a:t>
            </a:r>
          </a:p>
          <a:p>
            <a:pPr marL="480060" indent="-342900"/>
            <a:r>
              <a:rPr lang="en-US" sz="2400" dirty="0"/>
              <a:t>Review of logical operators: AND, OR, XOR</a:t>
            </a:r>
          </a:p>
          <a:p>
            <a:pPr marL="137160" indent="0">
              <a:buNone/>
            </a:pPr>
            <a:r>
              <a:rPr lang="en-US" sz="2400" dirty="0"/>
              <a:t> </a:t>
            </a:r>
          </a:p>
          <a:p>
            <a:pPr marL="137160" indent="0">
              <a:buFont typeface="Arial" pitchFamily="34" charset="0"/>
              <a:buNone/>
            </a:pPr>
            <a:r>
              <a:rPr lang="en-US" dirty="0"/>
              <a:t>	</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196169348"/>
              </p:ext>
            </p:extLst>
          </p:nvPr>
        </p:nvGraphicFramePr>
        <p:xfrm>
          <a:off x="457200" y="2082613"/>
          <a:ext cx="2552700" cy="1498600"/>
        </p:xfrm>
        <a:graphic>
          <a:graphicData uri="http://schemas.openxmlformats.org/drawingml/2006/table">
            <a:tbl>
              <a:tblPr>
                <a:effectLst>
                  <a:outerShdw blurRad="76200" dir="18900000" sy="23000" kx="-1200000" algn="bl" rotWithShape="0">
                    <a:prstClr val="black">
                      <a:alpha val="20000"/>
                    </a:prstClr>
                  </a:outerShdw>
                </a:effectLst>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a:solidFill>
                            <a:srgbClr val="000000"/>
                          </a:solidFill>
                          <a:effectLst/>
                          <a:latin typeface="Calibri"/>
                        </a:rPr>
                        <a:t>AND</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82796913"/>
              </p:ext>
            </p:extLst>
          </p:nvPr>
        </p:nvGraphicFramePr>
        <p:xfrm>
          <a:off x="3295650" y="2095313"/>
          <a:ext cx="2552700" cy="1511300"/>
        </p:xfrm>
        <a:graphic>
          <a:graphicData uri="http://schemas.openxmlformats.org/drawingml/2006/table">
            <a:tbl>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dirty="0">
                          <a:solidFill>
                            <a:srgbClr val="000000"/>
                          </a:solidFill>
                          <a:effectLst/>
                          <a:latin typeface="Calibri"/>
                        </a:rPr>
                        <a:t>OR</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8665333"/>
              </p:ext>
            </p:extLst>
          </p:nvPr>
        </p:nvGraphicFramePr>
        <p:xfrm>
          <a:off x="6134100" y="2082613"/>
          <a:ext cx="2552700" cy="1511300"/>
        </p:xfrm>
        <a:graphic>
          <a:graphicData uri="http://schemas.openxmlformats.org/drawingml/2006/table">
            <a:tbl>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a:solidFill>
                            <a:srgbClr val="000000"/>
                          </a:solidFill>
                          <a:effectLst/>
                          <a:latin typeface="Calibri"/>
                        </a:rPr>
                        <a:t>XOR</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9" name="Content Placeholder 2"/>
          <p:cNvSpPr txBox="1">
            <a:spLocks/>
          </p:cNvSpPr>
          <p:nvPr/>
        </p:nvSpPr>
        <p:spPr>
          <a:xfrm>
            <a:off x="457200" y="3902635"/>
            <a:ext cx="8229600" cy="2118659"/>
          </a:xfrm>
          <a:prstGeom prst="rect">
            <a:avLst/>
          </a:prstGeom>
        </p:spPr>
        <p:txBody>
          <a:bodyPr>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37160" indent="0">
              <a:buNone/>
            </a:pPr>
            <a:r>
              <a:rPr lang="en-US" sz="2400" dirty="0"/>
              <a:t>Disk A			Disk B		      Disk C Parity (A XOR B)</a:t>
            </a:r>
          </a:p>
          <a:p>
            <a:pPr marL="137160" indent="0">
              <a:buNone/>
            </a:pPr>
            <a:r>
              <a:rPr lang="en-US" sz="1600" dirty="0"/>
              <a:t>Bit 1  2  3  4  5  6  7  8	1  2  3  4  5  6  7  8  	         1  2  3  4  5  6  7  8 </a:t>
            </a:r>
          </a:p>
          <a:p>
            <a:pPr marL="137160" indent="0">
              <a:buNone/>
            </a:pPr>
            <a:r>
              <a:rPr lang="en-US" sz="1600" dirty="0"/>
              <a:t>      </a:t>
            </a:r>
            <a:r>
              <a:rPr lang="en-US" sz="2000" dirty="0"/>
              <a:t>0 1 0 1 0 1 0 1	0 0 1 1 1 1 0 0 	       0 1 1 0 1 0 0 1</a:t>
            </a:r>
            <a:endParaRPr lang="en-US" sz="2400" dirty="0"/>
          </a:p>
          <a:p>
            <a:pPr marL="137160" indent="0">
              <a:buNone/>
            </a:pPr>
            <a:r>
              <a:rPr lang="en-US" sz="2400" dirty="0"/>
              <a:t> </a:t>
            </a:r>
          </a:p>
          <a:p>
            <a:pPr marL="137160" indent="0">
              <a:buFont typeface="Arial" pitchFamily="34" charset="0"/>
              <a:buNone/>
            </a:pPr>
            <a:r>
              <a:rPr lang="en-US" dirty="0"/>
              <a:t>	</a:t>
            </a:r>
            <a:endParaRPr lang="en-US" sz="2400" dirty="0"/>
          </a:p>
        </p:txBody>
      </p:sp>
    </p:spTree>
    <p:extLst>
      <p:ext uri="{BB962C8B-B14F-4D97-AF65-F5344CB8AC3E}">
        <p14:creationId xmlns:p14="http://schemas.microsoft.com/office/powerpoint/2010/main" val="249396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990600"/>
          </a:xfrm>
        </p:spPr>
        <p:txBody>
          <a:bodyPr/>
          <a:lstStyle/>
          <a:p>
            <a:r>
              <a:rPr lang="en-US" dirty="0"/>
              <a:t>RAID 3 Parity</a:t>
            </a:r>
          </a:p>
        </p:txBody>
      </p:sp>
      <p:sp>
        <p:nvSpPr>
          <p:cNvPr id="3" name="Slide Number Placeholder 2"/>
          <p:cNvSpPr>
            <a:spLocks noGrp="1"/>
          </p:cNvSpPr>
          <p:nvPr>
            <p:ph type="sldNum" sz="quarter" idx="12"/>
          </p:nvPr>
        </p:nvSpPr>
        <p:spPr/>
        <p:txBody>
          <a:bodyPr/>
          <a:lstStyle/>
          <a:p>
            <a:fld id="{F1E687AB-0FD7-C047-930B-FD009416571E}" type="slidenum">
              <a:rPr lang="en-US" smtClean="0"/>
              <a:t>18</a:t>
            </a:fld>
            <a:endParaRPr lang="en-US" dirty="0"/>
          </a:p>
        </p:txBody>
      </p:sp>
      <p:sp>
        <p:nvSpPr>
          <p:cNvPr id="4" name="Content Placeholder 2"/>
          <p:cNvSpPr txBox="1">
            <a:spLocks/>
          </p:cNvSpPr>
          <p:nvPr/>
        </p:nvSpPr>
        <p:spPr>
          <a:xfrm>
            <a:off x="304800" y="1143000"/>
            <a:ext cx="8229600" cy="2607235"/>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80060" indent="-342900"/>
            <a:r>
              <a:rPr lang="en-US" sz="2400" dirty="0"/>
              <a:t>XOR logical operator used to write parity data to third disk</a:t>
            </a:r>
          </a:p>
          <a:p>
            <a:pPr marL="480060" indent="-342900"/>
            <a:r>
              <a:rPr lang="en-US" sz="2400" dirty="0"/>
              <a:t>Review of logical operators: AND, OR, XOR</a:t>
            </a:r>
          </a:p>
          <a:p>
            <a:pPr marL="137160" indent="0">
              <a:buNone/>
            </a:pPr>
            <a:r>
              <a:rPr lang="en-US" sz="2400" dirty="0"/>
              <a:t> </a:t>
            </a:r>
          </a:p>
          <a:p>
            <a:pPr marL="137160" indent="0">
              <a:buFont typeface="Arial" pitchFamily="34" charset="0"/>
              <a:buNone/>
            </a:pPr>
            <a:r>
              <a:rPr lang="en-US" dirty="0"/>
              <a:t>	</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865109517"/>
              </p:ext>
            </p:extLst>
          </p:nvPr>
        </p:nvGraphicFramePr>
        <p:xfrm>
          <a:off x="457200" y="2082613"/>
          <a:ext cx="2552700" cy="1498600"/>
        </p:xfrm>
        <a:graphic>
          <a:graphicData uri="http://schemas.openxmlformats.org/drawingml/2006/table">
            <a:tbl>
              <a:tblPr>
                <a:effectLst>
                  <a:outerShdw blurRad="76200" dir="18900000" sy="23000" kx="-1200000" algn="bl" rotWithShape="0">
                    <a:prstClr val="black">
                      <a:alpha val="20000"/>
                    </a:prstClr>
                  </a:outerShdw>
                </a:effectLst>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a:solidFill>
                            <a:srgbClr val="000000"/>
                          </a:solidFill>
                          <a:effectLst/>
                          <a:latin typeface="Calibri"/>
                        </a:rPr>
                        <a:t>AND</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1458721"/>
              </p:ext>
            </p:extLst>
          </p:nvPr>
        </p:nvGraphicFramePr>
        <p:xfrm>
          <a:off x="3295650" y="2095313"/>
          <a:ext cx="2552700" cy="1511300"/>
        </p:xfrm>
        <a:graphic>
          <a:graphicData uri="http://schemas.openxmlformats.org/drawingml/2006/table">
            <a:tbl>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dirty="0">
                          <a:solidFill>
                            <a:srgbClr val="000000"/>
                          </a:solidFill>
                          <a:effectLst/>
                          <a:latin typeface="Calibri"/>
                        </a:rPr>
                        <a:t>OR</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1</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1981120"/>
              </p:ext>
            </p:extLst>
          </p:nvPr>
        </p:nvGraphicFramePr>
        <p:xfrm>
          <a:off x="6134100" y="2082613"/>
          <a:ext cx="2552700" cy="1511300"/>
        </p:xfrm>
        <a:graphic>
          <a:graphicData uri="http://schemas.openxmlformats.org/drawingml/2006/table">
            <a:tbl>
              <a:tblPr/>
              <a:tblGrid>
                <a:gridCol w="9017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584200">
                <a:tc>
                  <a:txBody>
                    <a:bodyPr/>
                    <a:lstStyle/>
                    <a:p>
                      <a:pPr algn="ctr" fontAlgn="b"/>
                      <a:r>
                        <a:rPr lang="en-US" sz="2400" b="0" i="0" u="none" strike="noStrike">
                          <a:solidFill>
                            <a:srgbClr val="000000"/>
                          </a:solidFill>
                          <a:effectLst/>
                          <a:latin typeface="Calibri"/>
                        </a:rPr>
                        <a:t>XOR</a:t>
                      </a:r>
                    </a:p>
                  </a:txBody>
                  <a:tcPr marL="12700" marR="12700" marT="12700"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pPr algn="ctr" fontAlgn="b"/>
                      <a:r>
                        <a:rPr lang="en-US" sz="2800" b="0" i="0" u="none" strike="noStrike">
                          <a:solidFill>
                            <a:srgbClr val="000000"/>
                          </a:solidFill>
                          <a:effectLst/>
                          <a:latin typeface="Calibri"/>
                        </a:rPr>
                        <a:t>0</a:t>
                      </a:r>
                    </a:p>
                  </a:txBody>
                  <a:tcPr marL="12700" marR="12700" marT="12700"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200">
                <a:tc>
                  <a:txBody>
                    <a:bodyPr/>
                    <a:lstStyle/>
                    <a:p>
                      <a:pPr algn="ctr" fontAlgn="b"/>
                      <a:r>
                        <a:rPr lang="en-US" sz="2800" b="0" i="0" u="none" strike="noStrike">
                          <a:solidFill>
                            <a:srgbClr val="000000"/>
                          </a:solidFill>
                          <a:effectLst/>
                          <a:latin typeface="Calibri"/>
                        </a:rPr>
                        <a:t>1</a:t>
                      </a:r>
                    </a:p>
                  </a:txBody>
                  <a:tcPr marL="12700" marR="12700" marT="127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a:solidFill>
                            <a:srgbClr val="000000"/>
                          </a:solidFill>
                          <a:effectLst/>
                          <a:latin typeface="Calibri"/>
                        </a:rPr>
                        <a:t>1</a:t>
                      </a:r>
                    </a:p>
                  </a:txBody>
                  <a:tcPr marL="12700" marR="12700" marT="127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2800" b="0" i="0" u="none" strike="noStrike" dirty="0">
                          <a:solidFill>
                            <a:srgbClr val="000000"/>
                          </a:solidFill>
                          <a:effectLst/>
                          <a:latin typeface="Calibri"/>
                        </a:rPr>
                        <a:t>0</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9" name="Content Placeholder 2"/>
          <p:cNvSpPr txBox="1">
            <a:spLocks/>
          </p:cNvSpPr>
          <p:nvPr/>
        </p:nvSpPr>
        <p:spPr>
          <a:xfrm>
            <a:off x="457200" y="3902635"/>
            <a:ext cx="8229600" cy="2118659"/>
          </a:xfrm>
          <a:prstGeom prst="rect">
            <a:avLst/>
          </a:prstGeom>
        </p:spPr>
        <p:txBody>
          <a:bodyPr>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37160" indent="0">
              <a:buNone/>
            </a:pPr>
            <a:r>
              <a:rPr lang="en-US" sz="2400" dirty="0"/>
              <a:t>Disk A			Disk B		      Disk C Parity (A XOR B)</a:t>
            </a:r>
          </a:p>
          <a:p>
            <a:pPr marL="137160" indent="0">
              <a:buNone/>
            </a:pPr>
            <a:r>
              <a:rPr lang="en-US" sz="1600" dirty="0"/>
              <a:t>Bit 1  2  3  4  5  6  7  8	1  2  3  4  5  6  7  8  	         1  2  3  4  5  6  7  8 </a:t>
            </a:r>
          </a:p>
          <a:p>
            <a:pPr marL="137160" indent="0">
              <a:buNone/>
            </a:pPr>
            <a:r>
              <a:rPr lang="en-US" sz="1600" dirty="0"/>
              <a:t>      </a:t>
            </a:r>
            <a:r>
              <a:rPr lang="en-US" sz="2000" dirty="0"/>
              <a:t>0 1 0 1 0 1 0 1	0 0 1 1 1 1 0 0 	       0 1 1 0 1 0 0 1</a:t>
            </a:r>
            <a:endParaRPr lang="en-US" sz="2400" dirty="0"/>
          </a:p>
          <a:p>
            <a:pPr marL="137160" indent="0">
              <a:buNone/>
            </a:pPr>
            <a:r>
              <a:rPr lang="en-US" sz="2400" dirty="0"/>
              <a:t> </a:t>
            </a:r>
          </a:p>
          <a:p>
            <a:pPr marL="137160" indent="0">
              <a:buFont typeface="Arial" pitchFamily="34" charset="0"/>
              <a:buNone/>
            </a:pPr>
            <a:r>
              <a:rPr lang="en-US" dirty="0"/>
              <a:t>	</a:t>
            </a:r>
            <a:endParaRPr lang="en-US" sz="2400" dirty="0"/>
          </a:p>
        </p:txBody>
      </p:sp>
      <p:pic>
        <p:nvPicPr>
          <p:cNvPr id="10" name="Picture 9" descr="red 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6337" y="3750235"/>
            <a:ext cx="681545" cy="874305"/>
          </a:xfrm>
          <a:prstGeom prst="rect">
            <a:avLst/>
          </a:prstGeom>
        </p:spPr>
      </p:pic>
      <p:sp>
        <p:nvSpPr>
          <p:cNvPr id="11" name="Content Placeholder 2"/>
          <p:cNvSpPr txBox="1">
            <a:spLocks/>
          </p:cNvSpPr>
          <p:nvPr/>
        </p:nvSpPr>
        <p:spPr>
          <a:xfrm>
            <a:off x="457200" y="5114364"/>
            <a:ext cx="8229600" cy="2118659"/>
          </a:xfrm>
          <a:prstGeom prst="rect">
            <a:avLst/>
          </a:prstGeom>
        </p:spPr>
        <p:txBody>
          <a:bodyPr>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37160" indent="0">
              <a:buNone/>
            </a:pPr>
            <a:r>
              <a:rPr lang="en-US" sz="2400" dirty="0"/>
              <a:t>Disk A					Disk A XOR C obtains B</a:t>
            </a:r>
          </a:p>
          <a:p>
            <a:pPr marL="137160" indent="0">
              <a:buNone/>
            </a:pPr>
            <a:r>
              <a:rPr lang="en-US" sz="1600" dirty="0"/>
              <a:t>Bit 1  2  3  4  5  6  7  8		  	         1  2  3  4  5  6  7  8 </a:t>
            </a:r>
          </a:p>
          <a:p>
            <a:pPr marL="137160" indent="0">
              <a:buNone/>
            </a:pPr>
            <a:r>
              <a:rPr lang="en-US" sz="1600" dirty="0"/>
              <a:t>      </a:t>
            </a:r>
            <a:r>
              <a:rPr lang="en-US" sz="2000" dirty="0"/>
              <a:t>0 1 0 1 0 1 0 1			       0 0 1 1 1 1 0 0</a:t>
            </a:r>
            <a:endParaRPr lang="en-US" sz="2400" dirty="0"/>
          </a:p>
          <a:p>
            <a:pPr marL="137160" indent="0">
              <a:buNone/>
            </a:pPr>
            <a:r>
              <a:rPr lang="en-US" sz="2400" dirty="0"/>
              <a:t> </a:t>
            </a:r>
          </a:p>
          <a:p>
            <a:pPr marL="137160" indent="0">
              <a:buFont typeface="Arial" pitchFamily="34" charset="0"/>
              <a:buNone/>
            </a:pPr>
            <a:r>
              <a:rPr lang="en-US" dirty="0"/>
              <a:t>	</a:t>
            </a:r>
            <a:endParaRPr lang="en-US" sz="2400" dirty="0"/>
          </a:p>
        </p:txBody>
      </p:sp>
      <p:pic>
        <p:nvPicPr>
          <p:cNvPr id="13" name="Picture 12" descr="green-dual-arrow.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882" y="5114364"/>
            <a:ext cx="1199646" cy="557374"/>
          </a:xfrm>
          <a:prstGeom prst="rect">
            <a:avLst/>
          </a:prstGeom>
          <a:scene3d>
            <a:camera prst="orthographicFront">
              <a:rot lat="0" lon="0" rev="8100000"/>
            </a:camera>
            <a:lightRig rig="threePt" dir="t"/>
          </a:scene3d>
        </p:spPr>
      </p:pic>
    </p:spTree>
    <p:extLst>
      <p:ext uri="{BB962C8B-B14F-4D97-AF65-F5344CB8AC3E}">
        <p14:creationId xmlns:p14="http://schemas.microsoft.com/office/powerpoint/2010/main" val="304193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a:t>
            </a:r>
          </a:p>
        </p:txBody>
      </p:sp>
      <p:sp>
        <p:nvSpPr>
          <p:cNvPr id="3" name="Slide Number Placeholder 2"/>
          <p:cNvSpPr>
            <a:spLocks noGrp="1"/>
          </p:cNvSpPr>
          <p:nvPr>
            <p:ph type="sldNum" sz="quarter" idx="12"/>
          </p:nvPr>
        </p:nvSpPr>
        <p:spPr/>
        <p:txBody>
          <a:bodyPr/>
          <a:lstStyle/>
          <a:p>
            <a:fld id="{F1E687AB-0FD7-C047-930B-FD009416571E}" type="slidenum">
              <a:rPr lang="en-US" smtClean="0"/>
              <a:t>19</a:t>
            </a:fld>
            <a:endParaRPr lang="en-US" dirty="0"/>
          </a:p>
        </p:txBody>
      </p:sp>
      <p:sp>
        <p:nvSpPr>
          <p:cNvPr id="4" name="Rectangle 3"/>
          <p:cNvSpPr txBox="1">
            <a:spLocks noChangeArrowheads="1"/>
          </p:cNvSpPr>
          <p:nvPr/>
        </p:nvSpPr>
        <p:spPr>
          <a:xfrm>
            <a:off x="381000" y="1246094"/>
            <a:ext cx="8229600" cy="425225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sz="2800" dirty="0">
                <a:ea typeface="ＭＳ Ｐゴシック" pitchFamily="34" charset="-128"/>
              </a:rPr>
              <a:t>RAID 5 is similar to RAID 3, but the parity information is distributed across all the drives; 3 drive minimum</a:t>
            </a:r>
          </a:p>
          <a:p>
            <a:pPr lvl="1">
              <a:defRPr/>
            </a:pPr>
            <a:r>
              <a:rPr lang="en-US" sz="2400" dirty="0">
                <a:ea typeface="ＭＳ Ｐゴシック" pitchFamily="34" charset="-128"/>
              </a:rPr>
              <a:t>Hence if any one drive fails, it can be recreated from the other drives</a:t>
            </a:r>
          </a:p>
          <a:p>
            <a:pPr>
              <a:defRPr/>
            </a:pPr>
            <a:r>
              <a:rPr lang="en-US" sz="2800" dirty="0">
                <a:ea typeface="ＭＳ Ｐゴシック" pitchFamily="34" charset="-128"/>
              </a:rPr>
              <a:t>High read rate and efficiency, medium write rate</a:t>
            </a:r>
          </a:p>
          <a:p>
            <a:pPr lvl="1">
              <a:defRPr/>
            </a:pPr>
            <a:r>
              <a:rPr lang="en-US" sz="2400" dirty="0">
                <a:ea typeface="ＭＳ Ｐゴシック" pitchFamily="34" charset="-128"/>
              </a:rPr>
              <a:t>Very commonly used for dB, web, file, and other servers</a:t>
            </a:r>
          </a:p>
          <a:p>
            <a:pPr marL="0" indent="0">
              <a:buFontTx/>
              <a:buNone/>
              <a:defRPr/>
            </a:pPr>
            <a:endParaRPr lang="en-US" dirty="0">
              <a:ea typeface="ＭＳ Ｐゴシック" pitchFamily="34" charset="-128"/>
            </a:endParaRPr>
          </a:p>
        </p:txBody>
      </p:sp>
      <p:pic>
        <p:nvPicPr>
          <p:cNvPr id="5" name="Picture 2" descr="RAID-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95" y="4071470"/>
            <a:ext cx="3276600"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83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Server Components</a:t>
            </a:r>
          </a:p>
        </p:txBody>
      </p:sp>
      <p:sp>
        <p:nvSpPr>
          <p:cNvPr id="3" name="Slide Number Placeholder 2"/>
          <p:cNvSpPr>
            <a:spLocks noGrp="1"/>
          </p:cNvSpPr>
          <p:nvPr>
            <p:ph type="sldNum" sz="quarter" idx="12"/>
          </p:nvPr>
        </p:nvSpPr>
        <p:spPr/>
        <p:txBody>
          <a:bodyPr/>
          <a:lstStyle/>
          <a:p>
            <a:fld id="{F1E687AB-0FD7-C047-930B-FD009416571E}" type="slidenum">
              <a:rPr lang="en-US" smtClean="0"/>
              <a:t>2</a:t>
            </a:fld>
            <a:endParaRPr lang="en-US" dirty="0"/>
          </a:p>
        </p:txBody>
      </p:sp>
      <p:sp>
        <p:nvSpPr>
          <p:cNvPr id="5" name="Content Placeholder 2"/>
          <p:cNvSpPr txBox="1">
            <a:spLocks/>
          </p:cNvSpPr>
          <p:nvPr/>
        </p:nvSpPr>
        <p:spPr>
          <a:xfrm>
            <a:off x="457200" y="135636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CPU, Central Processing Unit</a:t>
            </a:r>
          </a:p>
          <a:p>
            <a:r>
              <a:rPr lang="en-US" sz="2800" dirty="0"/>
              <a:t>Memory, RAM – Random Access Memory</a:t>
            </a:r>
          </a:p>
          <a:p>
            <a:r>
              <a:rPr lang="en-US" sz="2800" dirty="0"/>
              <a:t>Disk Storage</a:t>
            </a:r>
          </a:p>
          <a:p>
            <a:pPr lvl="1"/>
            <a:r>
              <a:rPr lang="en-US" sz="2400" dirty="0"/>
              <a:t>Hard Disk Drive</a:t>
            </a:r>
          </a:p>
          <a:p>
            <a:pPr lvl="1"/>
            <a:r>
              <a:rPr lang="en-US" sz="2400" dirty="0"/>
              <a:t>Solid State Disk</a:t>
            </a:r>
          </a:p>
          <a:p>
            <a:r>
              <a:rPr lang="en-US" sz="2800" dirty="0"/>
              <a:t>Removable Media </a:t>
            </a:r>
          </a:p>
          <a:p>
            <a:pPr lvl="1"/>
            <a:r>
              <a:rPr lang="en-US" sz="2400" dirty="0"/>
              <a:t>Tape drive, DVD drive</a:t>
            </a:r>
          </a:p>
          <a:p>
            <a:r>
              <a:rPr lang="en-US" sz="2800" dirty="0"/>
              <a:t>Input devices and Output devices</a:t>
            </a:r>
          </a:p>
          <a:p>
            <a:pPr lvl="1"/>
            <a:r>
              <a:rPr lang="en-US" sz="2400" dirty="0"/>
              <a:t>Keyboard, Mouse</a:t>
            </a:r>
          </a:p>
          <a:p>
            <a:pPr lvl="1"/>
            <a:r>
              <a:rPr lang="en-US" sz="2400" dirty="0"/>
              <a:t>Monitor</a:t>
            </a:r>
          </a:p>
          <a:p>
            <a:r>
              <a:rPr lang="en-US" sz="2800" dirty="0"/>
              <a:t>Network Interface</a:t>
            </a:r>
          </a:p>
        </p:txBody>
      </p:sp>
    </p:spTree>
    <p:extLst>
      <p:ext uri="{BB962C8B-B14F-4D97-AF65-F5344CB8AC3E}">
        <p14:creationId xmlns:p14="http://schemas.microsoft.com/office/powerpoint/2010/main" val="404835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10</a:t>
            </a:r>
          </a:p>
        </p:txBody>
      </p:sp>
      <p:sp>
        <p:nvSpPr>
          <p:cNvPr id="3" name="Slide Number Placeholder 2"/>
          <p:cNvSpPr>
            <a:spLocks noGrp="1"/>
          </p:cNvSpPr>
          <p:nvPr>
            <p:ph type="sldNum" sz="quarter" idx="12"/>
          </p:nvPr>
        </p:nvSpPr>
        <p:spPr/>
        <p:txBody>
          <a:bodyPr/>
          <a:lstStyle/>
          <a:p>
            <a:fld id="{F1E687AB-0FD7-C047-930B-FD009416571E}" type="slidenum">
              <a:rPr lang="en-US" smtClean="0"/>
              <a:t>20</a:t>
            </a:fld>
            <a:endParaRPr lang="en-US" dirty="0"/>
          </a:p>
        </p:txBody>
      </p:sp>
      <p:sp>
        <p:nvSpPr>
          <p:cNvPr id="4" name="Rectangle 3"/>
          <p:cNvSpPr txBox="1">
            <a:spLocks noChangeArrowheads="1"/>
          </p:cNvSpPr>
          <p:nvPr/>
        </p:nvSpPr>
        <p:spPr>
          <a:xfrm>
            <a:off x="457199" y="1600200"/>
            <a:ext cx="8417859"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Notice that RAID 10 is not the same as RAID 0+1</a:t>
            </a:r>
          </a:p>
          <a:p>
            <a:r>
              <a:rPr lang="en-US" dirty="0"/>
              <a:t>RAID 10 is a striped array whose segments are RAID 1 arrays (mirrors) instead of single drives</a:t>
            </a:r>
          </a:p>
          <a:p>
            <a:pPr lvl="1"/>
            <a:r>
              <a:rPr lang="en-US" dirty="0"/>
              <a:t>Minimum of 4 disks needed</a:t>
            </a:r>
          </a:p>
          <a:p>
            <a:pPr lvl="1"/>
            <a:r>
              <a:rPr lang="en-US" dirty="0"/>
              <a:t>Good when you need higher performance than RAID 1; but very expensive</a:t>
            </a:r>
          </a:p>
          <a:p>
            <a:r>
              <a:rPr lang="en-US" dirty="0"/>
              <a:t>RAID 10: Mirror drives first then Stripe</a:t>
            </a:r>
          </a:p>
          <a:p>
            <a:r>
              <a:rPr lang="en-US" dirty="0"/>
              <a:t>RAID 0+1: Stripe first then Mirror</a:t>
            </a:r>
          </a:p>
        </p:txBody>
      </p:sp>
    </p:spTree>
    <p:extLst>
      <p:ext uri="{BB962C8B-B14F-4D97-AF65-F5344CB8AC3E}">
        <p14:creationId xmlns:p14="http://schemas.microsoft.com/office/powerpoint/2010/main" val="6509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10 depicted</a:t>
            </a:r>
          </a:p>
        </p:txBody>
      </p:sp>
      <p:sp>
        <p:nvSpPr>
          <p:cNvPr id="5" name="Slide Number Placeholder 4"/>
          <p:cNvSpPr>
            <a:spLocks noGrp="1"/>
          </p:cNvSpPr>
          <p:nvPr>
            <p:ph type="sldNum" sz="quarter" idx="12"/>
          </p:nvPr>
        </p:nvSpPr>
        <p:spPr/>
        <p:txBody>
          <a:bodyPr/>
          <a:lstStyle/>
          <a:p>
            <a:fld id="{F1E687AB-0FD7-C047-930B-FD009416571E}" type="slidenum">
              <a:rPr lang="en-US" smtClean="0"/>
              <a:t>21</a:t>
            </a:fld>
            <a:endParaRPr lang="en-US" dirty="0"/>
          </a:p>
        </p:txBody>
      </p:sp>
      <p:sp>
        <p:nvSpPr>
          <p:cNvPr id="6" name="Rectangle 3"/>
          <p:cNvSpPr txBox="1">
            <a:spLocks noChangeArrowheads="1"/>
          </p:cNvSpPr>
          <p:nvPr/>
        </p:nvSpPr>
        <p:spPr>
          <a:xfrm>
            <a:off x="307788" y="1600200"/>
            <a:ext cx="4353859"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RAID 10 can handle multiple drive failures, as long as you don</a:t>
            </a:r>
            <a:r>
              <a:rPr lang="ja-JP" altLang="en-US" dirty="0"/>
              <a:t>’</a:t>
            </a:r>
            <a:r>
              <a:rPr lang="en-US" altLang="ja-JP" dirty="0"/>
              <a:t>t lose both halves of a mirrored pair</a:t>
            </a:r>
            <a:endParaRPr lang="en-US" dirty="0"/>
          </a:p>
        </p:txBody>
      </p:sp>
      <p:pic>
        <p:nvPicPr>
          <p:cNvPr id="7" name="Picture 2" descr="RAID-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938" y="1356360"/>
            <a:ext cx="4437862" cy="5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304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and Ubuntu</a:t>
            </a:r>
          </a:p>
        </p:txBody>
      </p:sp>
      <p:sp>
        <p:nvSpPr>
          <p:cNvPr id="3" name="Slide Number Placeholder 2"/>
          <p:cNvSpPr>
            <a:spLocks noGrp="1"/>
          </p:cNvSpPr>
          <p:nvPr>
            <p:ph type="sldNum" sz="quarter" idx="12"/>
          </p:nvPr>
        </p:nvSpPr>
        <p:spPr/>
        <p:txBody>
          <a:bodyPr/>
          <a:lstStyle/>
          <a:p>
            <a:fld id="{F1E687AB-0FD7-C047-930B-FD009416571E}" type="slidenum">
              <a:rPr lang="en-US" smtClean="0"/>
              <a:t>22</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RAID 5 array can not be used as the boot partition in Ubuntu – GRUB can</a:t>
            </a:r>
            <a:r>
              <a:rPr lang="ja-JP" altLang="en-US" dirty="0"/>
              <a:t>’</a:t>
            </a:r>
            <a:r>
              <a:rPr lang="en-US" altLang="ja-JP" dirty="0"/>
              <a:t>t read it</a:t>
            </a:r>
          </a:p>
          <a:p>
            <a:pPr lvl="1"/>
            <a:r>
              <a:rPr lang="en-US" dirty="0"/>
              <a:t>A boot partition can be RAID 1 </a:t>
            </a:r>
          </a:p>
          <a:p>
            <a:r>
              <a:rPr lang="en-US" dirty="0"/>
              <a:t>RAID is configured during the partitioning process of installation</a:t>
            </a:r>
          </a:p>
          <a:p>
            <a:r>
              <a:rPr lang="en-US" dirty="0"/>
              <a:t>Most commonly used RAID levels:</a:t>
            </a:r>
          </a:p>
          <a:p>
            <a:pPr lvl="1"/>
            <a:r>
              <a:rPr lang="en-US" dirty="0"/>
              <a:t>RAID 0 – for performance</a:t>
            </a:r>
          </a:p>
          <a:p>
            <a:pPr lvl="1"/>
            <a:r>
              <a:rPr lang="en-US" dirty="0"/>
              <a:t>RAID 1 – very often for the </a:t>
            </a:r>
            <a:r>
              <a:rPr lang="en-US" dirty="0" err="1"/>
              <a:t>os</a:t>
            </a:r>
            <a:endParaRPr lang="en-US" dirty="0"/>
          </a:p>
          <a:p>
            <a:pPr lvl="1"/>
            <a:r>
              <a:rPr lang="en-US" dirty="0"/>
              <a:t>RAID 5 – for redundancy</a:t>
            </a:r>
          </a:p>
        </p:txBody>
      </p:sp>
    </p:spTree>
    <p:extLst>
      <p:ext uri="{BB962C8B-B14F-4D97-AF65-F5344CB8AC3E}">
        <p14:creationId xmlns:p14="http://schemas.microsoft.com/office/powerpoint/2010/main" val="35920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Operating System do?</a:t>
            </a:r>
          </a:p>
        </p:txBody>
      </p:sp>
      <p:sp>
        <p:nvSpPr>
          <p:cNvPr id="3" name="Slide Number Placeholder 2"/>
          <p:cNvSpPr>
            <a:spLocks noGrp="1"/>
          </p:cNvSpPr>
          <p:nvPr>
            <p:ph type="sldNum" sz="quarter" idx="12"/>
          </p:nvPr>
        </p:nvSpPr>
        <p:spPr/>
        <p:txBody>
          <a:bodyPr/>
          <a:lstStyle/>
          <a:p>
            <a:fld id="{F1E687AB-0FD7-C047-930B-FD009416571E}" type="slidenum">
              <a:rPr lang="en-US" smtClean="0"/>
              <a:t>23</a:t>
            </a:fld>
            <a:endParaRPr lang="en-US" dirty="0"/>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latin typeface="Arial" charset="0"/>
              </a:rPr>
              <a:t>An OS lets applications use server hardware</a:t>
            </a:r>
          </a:p>
          <a:p>
            <a:endParaRPr lang="en-US" dirty="0">
              <a:latin typeface="Arial" charset="0"/>
            </a:endParaRPr>
          </a:p>
        </p:txBody>
      </p:sp>
      <p:grpSp>
        <p:nvGrpSpPr>
          <p:cNvPr id="6" name="Group 15"/>
          <p:cNvGrpSpPr>
            <a:grpSpLocks/>
          </p:cNvGrpSpPr>
          <p:nvPr/>
        </p:nvGrpSpPr>
        <p:grpSpPr bwMode="auto">
          <a:xfrm>
            <a:off x="457200" y="2819400"/>
            <a:ext cx="8077200" cy="3200400"/>
            <a:chOff x="384" y="1776"/>
            <a:chExt cx="5088" cy="2016"/>
          </a:xfrm>
        </p:grpSpPr>
        <p:sp>
          <p:nvSpPr>
            <p:cNvPr id="7" name="Rectangle 4"/>
            <p:cNvSpPr>
              <a:spLocks noChangeArrowheads="1"/>
            </p:cNvSpPr>
            <p:nvPr/>
          </p:nvSpPr>
          <p:spPr bwMode="auto">
            <a:xfrm>
              <a:off x="384" y="1776"/>
              <a:ext cx="816" cy="432"/>
            </a:xfrm>
            <a:prstGeom prst="rect">
              <a:avLst/>
            </a:prstGeom>
            <a:solidFill>
              <a:schemeClr val="accent1"/>
            </a:solidFill>
            <a:ln w="9525">
              <a:solidFill>
                <a:schemeClr val="tx1"/>
              </a:solidFill>
              <a:miter lim="800000"/>
              <a:headEnd/>
              <a:tailEnd/>
            </a:ln>
          </p:spPr>
          <p:txBody>
            <a:bodyPr wrap="none" anchor="ctr"/>
            <a:lstStyle/>
            <a:p>
              <a:pPr algn="ctr"/>
              <a:r>
                <a:rPr lang="en-US"/>
                <a:t>User</a:t>
              </a:r>
            </a:p>
          </p:txBody>
        </p:sp>
        <p:sp>
          <p:nvSpPr>
            <p:cNvPr id="8" name="Rectangle 5"/>
            <p:cNvSpPr>
              <a:spLocks noChangeArrowheads="1"/>
            </p:cNvSpPr>
            <p:nvPr/>
          </p:nvSpPr>
          <p:spPr bwMode="auto">
            <a:xfrm>
              <a:off x="1440" y="2400"/>
              <a:ext cx="1152" cy="432"/>
            </a:xfrm>
            <a:prstGeom prst="rect">
              <a:avLst/>
            </a:prstGeom>
            <a:solidFill>
              <a:schemeClr val="accent1"/>
            </a:solidFill>
            <a:ln w="9525">
              <a:solidFill>
                <a:schemeClr val="tx1"/>
              </a:solidFill>
              <a:miter lim="800000"/>
              <a:headEnd/>
              <a:tailEnd/>
            </a:ln>
          </p:spPr>
          <p:txBody>
            <a:bodyPr wrap="none" anchor="ctr"/>
            <a:lstStyle/>
            <a:p>
              <a:pPr algn="ctr"/>
              <a:r>
                <a:rPr lang="en-US"/>
                <a:t>Application</a:t>
              </a:r>
            </a:p>
          </p:txBody>
        </p:sp>
        <p:sp>
          <p:nvSpPr>
            <p:cNvPr id="9" name="Rectangle 6"/>
            <p:cNvSpPr>
              <a:spLocks noChangeArrowheads="1"/>
            </p:cNvSpPr>
            <p:nvPr/>
          </p:nvSpPr>
          <p:spPr bwMode="auto">
            <a:xfrm>
              <a:off x="3072" y="2928"/>
              <a:ext cx="768" cy="432"/>
            </a:xfrm>
            <a:prstGeom prst="rect">
              <a:avLst/>
            </a:prstGeom>
            <a:solidFill>
              <a:schemeClr val="accent1"/>
            </a:solidFill>
            <a:ln w="9525">
              <a:solidFill>
                <a:schemeClr val="tx1"/>
              </a:solidFill>
              <a:miter lim="800000"/>
              <a:headEnd/>
              <a:tailEnd/>
            </a:ln>
          </p:spPr>
          <p:txBody>
            <a:bodyPr wrap="none" anchor="ctr"/>
            <a:lstStyle/>
            <a:p>
              <a:pPr algn="ctr"/>
              <a:r>
                <a:rPr lang="en-US"/>
                <a:t>OS</a:t>
              </a:r>
            </a:p>
          </p:txBody>
        </p:sp>
        <p:sp>
          <p:nvSpPr>
            <p:cNvPr id="10" name="Rectangle 7"/>
            <p:cNvSpPr>
              <a:spLocks noChangeArrowheads="1"/>
            </p:cNvSpPr>
            <p:nvPr/>
          </p:nvSpPr>
          <p:spPr bwMode="auto">
            <a:xfrm>
              <a:off x="4368" y="3360"/>
              <a:ext cx="816" cy="432"/>
            </a:xfrm>
            <a:prstGeom prst="rect">
              <a:avLst/>
            </a:prstGeom>
            <a:solidFill>
              <a:schemeClr val="accent1"/>
            </a:solidFill>
            <a:ln w="9525">
              <a:solidFill>
                <a:schemeClr val="tx1"/>
              </a:solidFill>
              <a:miter lim="800000"/>
              <a:headEnd/>
              <a:tailEnd/>
            </a:ln>
          </p:spPr>
          <p:txBody>
            <a:bodyPr wrap="none" anchor="ctr"/>
            <a:lstStyle/>
            <a:p>
              <a:pPr algn="ctr"/>
              <a:r>
                <a:rPr lang="en-US"/>
                <a:t>Hardware</a:t>
              </a:r>
            </a:p>
          </p:txBody>
        </p:sp>
        <p:sp>
          <p:nvSpPr>
            <p:cNvPr id="11" name="Line 8"/>
            <p:cNvSpPr>
              <a:spLocks noChangeShapeType="1"/>
            </p:cNvSpPr>
            <p:nvPr/>
          </p:nvSpPr>
          <p:spPr bwMode="auto">
            <a:xfrm>
              <a:off x="1200" y="1968"/>
              <a:ext cx="624"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Text Box 9"/>
            <p:cNvSpPr txBox="1">
              <a:spLocks noChangeArrowheads="1"/>
            </p:cNvSpPr>
            <p:nvPr/>
          </p:nvSpPr>
          <p:spPr bwMode="auto">
            <a:xfrm>
              <a:off x="1440" y="1929"/>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CLI or GUI</a:t>
              </a:r>
            </a:p>
          </p:txBody>
        </p:sp>
        <p:sp>
          <p:nvSpPr>
            <p:cNvPr id="13" name="Line 10"/>
            <p:cNvSpPr>
              <a:spLocks noChangeShapeType="1"/>
            </p:cNvSpPr>
            <p:nvPr/>
          </p:nvSpPr>
          <p:spPr bwMode="auto">
            <a:xfrm>
              <a:off x="2592" y="2544"/>
              <a:ext cx="672" cy="384"/>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2832" y="2505"/>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API or system calls</a:t>
              </a:r>
            </a:p>
          </p:txBody>
        </p:sp>
        <p:sp>
          <p:nvSpPr>
            <p:cNvPr id="15" name="Line 12"/>
            <p:cNvSpPr>
              <a:spLocks noChangeShapeType="1"/>
            </p:cNvSpPr>
            <p:nvPr/>
          </p:nvSpPr>
          <p:spPr bwMode="auto">
            <a:xfrm>
              <a:off x="3840" y="3120"/>
              <a:ext cx="528"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4080" y="2880"/>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Interrupts or</a:t>
              </a:r>
              <a:br>
                <a:rPr lang="en-US" sz="1800"/>
              </a:br>
              <a:r>
                <a:rPr lang="en-US" sz="1800"/>
                <a:t>device drivers</a:t>
              </a:r>
            </a:p>
          </p:txBody>
        </p:sp>
      </p:grpSp>
    </p:spTree>
    <p:extLst>
      <p:ext uri="{BB962C8B-B14F-4D97-AF65-F5344CB8AC3E}">
        <p14:creationId xmlns:p14="http://schemas.microsoft.com/office/powerpoint/2010/main" val="175676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sz="quarter" idx="11"/>
          </p:nvPr>
        </p:nvSpPr>
        <p:spPr>
          <a:xfrm>
            <a:off x="228600" y="905435"/>
            <a:ext cx="8686800" cy="5334000"/>
          </a:xfrm>
        </p:spPr>
        <p:txBody>
          <a:bodyPr>
            <a:normAutofit fontScale="92500" lnSpcReduction="10000"/>
          </a:bodyPr>
          <a:lstStyle/>
          <a:p>
            <a:pPr marL="0" indent="0"/>
            <a:r>
              <a:rPr lang="en-US" dirty="0"/>
              <a:t>Multi-processing</a:t>
            </a:r>
          </a:p>
          <a:p>
            <a:pPr marL="274320" lvl="1" indent="0"/>
            <a:r>
              <a:rPr lang="en-US" dirty="0"/>
              <a:t>An operating system that supports using more than one processor to execute instructions and/or allocate tasks.</a:t>
            </a:r>
          </a:p>
          <a:p>
            <a:pPr marL="0" indent="0"/>
            <a:r>
              <a:rPr lang="en-US" dirty="0"/>
              <a:t>Multi-user </a:t>
            </a:r>
            <a:r>
              <a:rPr lang="en-US" dirty="0" err="1"/>
              <a:t>os</a:t>
            </a:r>
            <a:endParaRPr lang="en-US" dirty="0"/>
          </a:p>
          <a:p>
            <a:pPr marL="274320" lvl="1" indent="0"/>
            <a:r>
              <a:rPr lang="en-US" dirty="0"/>
              <a:t>An operating system that can be used by more than one person at the same time. Early computers ran operating systems that only one person could use at at time referred to as single-user systems.</a:t>
            </a:r>
          </a:p>
          <a:p>
            <a:pPr marL="0" indent="0"/>
            <a:r>
              <a:rPr lang="en-US" dirty="0"/>
              <a:t>Multitasking </a:t>
            </a:r>
            <a:r>
              <a:rPr lang="en-US" dirty="0" err="1"/>
              <a:t>os</a:t>
            </a:r>
            <a:endParaRPr lang="en-US" dirty="0"/>
          </a:p>
          <a:p>
            <a:pPr marL="274320" lvl="1" indent="0"/>
            <a:r>
              <a:rPr lang="en-US" dirty="0"/>
              <a:t>An operating system that allows a user to run more than one job at a time. A multitasking operating system allows you to run a job in the </a:t>
            </a:r>
            <a:r>
              <a:rPr lang="en-US" dirty="0" err="1"/>
              <a:t>backgound</a:t>
            </a:r>
            <a:r>
              <a:rPr lang="en-US" dirty="0"/>
              <a:t> while running a job in the foreground.</a:t>
            </a:r>
          </a:p>
          <a:p>
            <a:pPr marL="0" indent="0"/>
            <a:endParaRPr lang="en-US" dirty="0">
              <a:latin typeface="Times New Roman" charset="0"/>
            </a:endParaRPr>
          </a:p>
        </p:txBody>
      </p:sp>
      <p:sp>
        <p:nvSpPr>
          <p:cNvPr id="4" name="Title 1"/>
          <p:cNvSpPr txBox="1">
            <a:spLocks/>
          </p:cNvSpPr>
          <p:nvPr/>
        </p:nvSpPr>
        <p:spPr>
          <a:xfrm>
            <a:off x="457200" y="246231"/>
            <a:ext cx="8229600" cy="990600"/>
          </a:xfrm>
          <a:prstGeom prst="rect">
            <a:avLst/>
          </a:prstGeom>
        </p:spPr>
        <p:txBody>
          <a:bodyPr/>
          <a:lstStyle>
            <a:lvl1pPr algn="ctr" defTabSz="914400" rtl="0" eaLnBrk="1" latinLnBrk="0" hangingPunct="1">
              <a:spcBef>
                <a:spcPct val="0"/>
              </a:spcBef>
              <a:buNone/>
              <a:defRPr sz="4000" kern="1200" spc="-100" baseline="0">
                <a:solidFill>
                  <a:schemeClr val="bg2">
                    <a:lumMod val="50000"/>
                  </a:schemeClr>
                </a:solidFill>
                <a:latin typeface="+mj-lt"/>
                <a:ea typeface="+mj-ea"/>
                <a:cs typeface="+mj-cs"/>
              </a:defRPr>
            </a:lvl1pPr>
          </a:lstStyle>
          <a:p>
            <a:r>
              <a:rPr lang="en-US" dirty="0">
                <a:latin typeface="Arial" charset="0"/>
              </a:rPr>
              <a:t>Resources and Sharing</a:t>
            </a:r>
            <a:endParaRPr lang="en-US" dirty="0"/>
          </a:p>
        </p:txBody>
      </p:sp>
    </p:spTree>
    <p:extLst>
      <p:ext uri="{BB962C8B-B14F-4D97-AF65-F5344CB8AC3E}">
        <p14:creationId xmlns:p14="http://schemas.microsoft.com/office/powerpoint/2010/main" val="227870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Resources and Sharing</a:t>
            </a:r>
            <a:endParaRPr lang="en-US" dirty="0"/>
          </a:p>
        </p:txBody>
      </p:sp>
      <p:sp>
        <p:nvSpPr>
          <p:cNvPr id="3" name="Slide Number Placeholder 2"/>
          <p:cNvSpPr>
            <a:spLocks noGrp="1"/>
          </p:cNvSpPr>
          <p:nvPr>
            <p:ph type="sldNum" sz="quarter" idx="12"/>
          </p:nvPr>
        </p:nvSpPr>
        <p:spPr/>
        <p:txBody>
          <a:bodyPr/>
          <a:lstStyle/>
          <a:p>
            <a:fld id="{F1E687AB-0FD7-C047-930B-FD009416571E}" type="slidenum">
              <a:rPr lang="en-US" smtClean="0"/>
              <a:t>25</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One way to look at a computer is as a set of resources</a:t>
            </a:r>
          </a:p>
          <a:p>
            <a:pPr lvl="1"/>
            <a:r>
              <a:rPr lang="en-US" dirty="0"/>
              <a:t>The CPU of a computer is a resource</a:t>
            </a:r>
          </a:p>
          <a:p>
            <a:pPr lvl="1"/>
            <a:r>
              <a:rPr lang="en-US" dirty="0"/>
              <a:t>The memory of a computer is a resource</a:t>
            </a:r>
          </a:p>
          <a:p>
            <a:pPr lvl="1"/>
            <a:r>
              <a:rPr lang="en-US" dirty="0"/>
              <a:t>The keyboard of a computer is a resource</a:t>
            </a:r>
          </a:p>
          <a:p>
            <a:pPr lvl="1"/>
            <a:r>
              <a:rPr lang="en-US" dirty="0"/>
              <a:t>The hard disk drive of a computer is a resource</a:t>
            </a:r>
          </a:p>
          <a:p>
            <a:r>
              <a:rPr lang="en-US" dirty="0"/>
              <a:t>An </a:t>
            </a:r>
            <a:r>
              <a:rPr lang="en-US" dirty="0" err="1"/>
              <a:t>os</a:t>
            </a:r>
            <a:r>
              <a:rPr lang="en-US" dirty="0"/>
              <a:t> provides multiple users applications and in turn processes access to these resources without interfering with each other. </a:t>
            </a:r>
          </a:p>
        </p:txBody>
      </p:sp>
    </p:spTree>
    <p:extLst>
      <p:ext uri="{BB962C8B-B14F-4D97-AF65-F5344CB8AC3E}">
        <p14:creationId xmlns:p14="http://schemas.microsoft.com/office/powerpoint/2010/main" val="22527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a:t>
            </a:r>
          </a:p>
        </p:txBody>
      </p:sp>
      <p:sp>
        <p:nvSpPr>
          <p:cNvPr id="3" name="Slide Number Placeholder 2"/>
          <p:cNvSpPr>
            <a:spLocks noGrp="1"/>
          </p:cNvSpPr>
          <p:nvPr>
            <p:ph type="sldNum" sz="quarter" idx="12"/>
          </p:nvPr>
        </p:nvSpPr>
        <p:spPr/>
        <p:txBody>
          <a:bodyPr/>
          <a:lstStyle/>
          <a:p>
            <a:fld id="{F1E687AB-0FD7-C047-930B-FD009416571E}" type="slidenum">
              <a:rPr lang="en-US" smtClean="0"/>
              <a:t>26</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Since the CPU of a computer operates at extremely high speeds, and since there is a speed differential between the CPU and other resources</a:t>
            </a:r>
          </a:p>
          <a:p>
            <a:r>
              <a:rPr lang="en-US" dirty="0"/>
              <a:t>When the CPU is waiting for another resource, it is essentially wasting time – if the only thing that it is doing is waiting</a:t>
            </a:r>
          </a:p>
        </p:txBody>
      </p:sp>
    </p:spTree>
    <p:extLst>
      <p:ext uri="{BB962C8B-B14F-4D97-AF65-F5344CB8AC3E}">
        <p14:creationId xmlns:p14="http://schemas.microsoft.com/office/powerpoint/2010/main" val="241238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the CPU</a:t>
            </a:r>
          </a:p>
        </p:txBody>
      </p:sp>
      <p:sp>
        <p:nvSpPr>
          <p:cNvPr id="3" name="Slide Number Placeholder 2"/>
          <p:cNvSpPr>
            <a:spLocks noGrp="1"/>
          </p:cNvSpPr>
          <p:nvPr>
            <p:ph type="sldNum" sz="quarter" idx="12"/>
          </p:nvPr>
        </p:nvSpPr>
        <p:spPr/>
        <p:txBody>
          <a:bodyPr/>
          <a:lstStyle/>
          <a:p>
            <a:fld id="{F1E687AB-0FD7-C047-930B-FD009416571E}" type="slidenum">
              <a:rPr lang="en-US" smtClean="0"/>
              <a:t>27</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pPr>
            <a:r>
              <a:rPr lang="en-US" sz="2600" dirty="0"/>
              <a:t>On the other hand if we can have the CPU do something else while it is waiting for a resource we can make better use of the CPU resource – we won</a:t>
            </a:r>
            <a:r>
              <a:rPr lang="ja-JP" altLang="en-US" sz="2600" dirty="0"/>
              <a:t>’</a:t>
            </a:r>
            <a:r>
              <a:rPr lang="en-US" altLang="ja-JP" sz="2600" dirty="0"/>
              <a:t>t waste as much of the capability of the resource</a:t>
            </a:r>
          </a:p>
          <a:p>
            <a:pPr>
              <a:lnSpc>
                <a:spcPct val="90000"/>
              </a:lnSpc>
            </a:pPr>
            <a:r>
              <a:rPr lang="en-US" sz="2600" dirty="0"/>
              <a:t>If we were to do this then we would be able to share the CPU resource among more than a single task</a:t>
            </a:r>
          </a:p>
          <a:p>
            <a:pPr>
              <a:lnSpc>
                <a:spcPct val="90000"/>
              </a:lnSpc>
            </a:pPr>
            <a:r>
              <a:rPr lang="en-US" sz="2600" dirty="0"/>
              <a:t>The term </a:t>
            </a:r>
            <a:r>
              <a:rPr lang="en-US" sz="2600" u="sng" dirty="0"/>
              <a:t>multitasking</a:t>
            </a:r>
            <a:r>
              <a:rPr lang="en-US" sz="2600" dirty="0"/>
              <a:t> derives from this approach</a:t>
            </a:r>
          </a:p>
          <a:p>
            <a:pPr>
              <a:lnSpc>
                <a:spcPct val="90000"/>
              </a:lnSpc>
            </a:pPr>
            <a:r>
              <a:rPr lang="en-US" sz="2600" dirty="0"/>
              <a:t>Multitasking allows us to share computer resources</a:t>
            </a:r>
          </a:p>
          <a:p>
            <a:pPr>
              <a:lnSpc>
                <a:spcPct val="90000"/>
              </a:lnSpc>
            </a:pPr>
            <a:r>
              <a:rPr lang="en-US" sz="2600" dirty="0"/>
              <a:t>The sharing of  one or more computer resources is </a:t>
            </a:r>
            <a:br>
              <a:rPr lang="en-US" sz="2600" dirty="0"/>
            </a:br>
            <a:r>
              <a:rPr lang="en-US" sz="2600" dirty="0"/>
              <a:t>     controlled by </a:t>
            </a:r>
            <a:r>
              <a:rPr lang="en-US" sz="2600" u="sng" dirty="0"/>
              <a:t>scheduling</a:t>
            </a:r>
            <a:endParaRPr lang="en-US" sz="2600" dirty="0"/>
          </a:p>
        </p:txBody>
      </p:sp>
    </p:spTree>
    <p:extLst>
      <p:ext uri="{BB962C8B-B14F-4D97-AF65-F5344CB8AC3E}">
        <p14:creationId xmlns:p14="http://schemas.microsoft.com/office/powerpoint/2010/main" val="41359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a:t>
            </a:r>
            <a:r>
              <a:rPr lang="en-US" dirty="0" err="1"/>
              <a:t>os</a:t>
            </a:r>
            <a:r>
              <a:rPr lang="en-US" dirty="0"/>
              <a:t> do?</a:t>
            </a:r>
          </a:p>
        </p:txBody>
      </p:sp>
      <p:sp>
        <p:nvSpPr>
          <p:cNvPr id="3" name="Slide Number Placeholder 2"/>
          <p:cNvSpPr>
            <a:spLocks noGrp="1"/>
          </p:cNvSpPr>
          <p:nvPr>
            <p:ph type="sldNum" sz="quarter" idx="12"/>
          </p:nvPr>
        </p:nvSpPr>
        <p:spPr/>
        <p:txBody>
          <a:bodyPr/>
          <a:lstStyle/>
          <a:p>
            <a:fld id="{F1E687AB-0FD7-C047-930B-FD009416571E}" type="slidenum">
              <a:rPr lang="en-US" smtClean="0"/>
              <a:t>28</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Process management</a:t>
            </a:r>
          </a:p>
          <a:p>
            <a:r>
              <a:rPr lang="en-US" dirty="0"/>
              <a:t>Interrupts</a:t>
            </a:r>
          </a:p>
          <a:p>
            <a:r>
              <a:rPr lang="en-US" dirty="0"/>
              <a:t>Memory management</a:t>
            </a:r>
          </a:p>
          <a:p>
            <a:r>
              <a:rPr lang="en-US" dirty="0"/>
              <a:t>Storage management and disk access</a:t>
            </a:r>
          </a:p>
          <a:p>
            <a:r>
              <a:rPr lang="en-US" dirty="0"/>
              <a:t>Device drivers</a:t>
            </a:r>
          </a:p>
          <a:p>
            <a:r>
              <a:rPr lang="en-US" dirty="0"/>
              <a:t>Networking</a:t>
            </a:r>
          </a:p>
          <a:p>
            <a:r>
              <a:rPr lang="en-US" dirty="0"/>
              <a:t>Security </a:t>
            </a:r>
          </a:p>
        </p:txBody>
      </p:sp>
    </p:spTree>
    <p:extLst>
      <p:ext uri="{BB962C8B-B14F-4D97-AF65-F5344CB8AC3E}">
        <p14:creationId xmlns:p14="http://schemas.microsoft.com/office/powerpoint/2010/main" val="128285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Slide Number Placeholder 2"/>
          <p:cNvSpPr>
            <a:spLocks noGrp="1"/>
          </p:cNvSpPr>
          <p:nvPr>
            <p:ph type="sldNum" sz="quarter" idx="12"/>
          </p:nvPr>
        </p:nvSpPr>
        <p:spPr/>
        <p:txBody>
          <a:bodyPr/>
          <a:lstStyle/>
          <a:p>
            <a:fld id="{F1E687AB-0FD7-C047-930B-FD009416571E}" type="slidenum">
              <a:rPr lang="en-US" smtClean="0"/>
              <a:t>29</a:t>
            </a:fld>
            <a:endParaRPr lang="en-US" dirty="0"/>
          </a:p>
        </p:txBody>
      </p:sp>
      <p:sp>
        <p:nvSpPr>
          <p:cNvPr id="4" name="Rectangle 3"/>
          <p:cNvSpPr txBox="1">
            <a:spLocks noChangeArrowheads="1"/>
          </p:cNvSpPr>
          <p:nvPr/>
        </p:nvSpPr>
        <p:spPr>
          <a:xfrm>
            <a:off x="457200" y="13716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program is stored on disk</a:t>
            </a:r>
          </a:p>
          <a:p>
            <a:r>
              <a:rPr lang="en-US" dirty="0"/>
              <a:t>Executing a process means creation of a process by the OS</a:t>
            </a:r>
          </a:p>
          <a:p>
            <a:r>
              <a:rPr lang="en-US" dirty="0"/>
              <a:t>The OS kernel creates a process by assigning it memory, and defining its priority</a:t>
            </a:r>
          </a:p>
          <a:p>
            <a:r>
              <a:rPr lang="en-US" dirty="0"/>
              <a:t>Then the program is loaded into memory, </a:t>
            </a:r>
            <a:br>
              <a:rPr lang="en-US" dirty="0"/>
            </a:br>
            <a:r>
              <a:rPr lang="en-US" dirty="0"/>
              <a:t>   and executed by the CPU</a:t>
            </a:r>
          </a:p>
          <a:p>
            <a:r>
              <a:rPr lang="en-US" dirty="0"/>
              <a:t>Program becomes a process when it runs</a:t>
            </a:r>
          </a:p>
        </p:txBody>
      </p:sp>
    </p:spTree>
    <p:extLst>
      <p:ext uri="{BB962C8B-B14F-4D97-AF65-F5344CB8AC3E}">
        <p14:creationId xmlns:p14="http://schemas.microsoft.com/office/powerpoint/2010/main" val="27537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a:t>
            </a:r>
          </a:p>
        </p:txBody>
      </p:sp>
      <p:sp>
        <p:nvSpPr>
          <p:cNvPr id="3" name="Slide Number Placeholder 2"/>
          <p:cNvSpPr>
            <a:spLocks noGrp="1"/>
          </p:cNvSpPr>
          <p:nvPr>
            <p:ph type="sldNum" sz="quarter" idx="12"/>
          </p:nvPr>
        </p:nvSpPr>
        <p:spPr/>
        <p:txBody>
          <a:bodyPr/>
          <a:lstStyle/>
          <a:p>
            <a:fld id="{F1E687AB-0FD7-C047-930B-FD009416571E}" type="slidenum">
              <a:rPr lang="en-US" smtClean="0"/>
              <a:t>3</a:t>
            </a:fld>
            <a:endParaRPr lang="en-US" dirty="0"/>
          </a:p>
        </p:txBody>
      </p:sp>
      <p:sp>
        <p:nvSpPr>
          <p:cNvPr id="4" name="Rectangle 3"/>
          <p:cNvSpPr txBox="1">
            <a:spLocks noChangeArrowheads="1"/>
          </p:cNvSpPr>
          <p:nvPr/>
        </p:nvSpPr>
        <p:spPr>
          <a:xfrm>
            <a:off x="457200" y="1219200"/>
            <a:ext cx="8229600" cy="4525963"/>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latin typeface="Arial" charset="0"/>
              </a:rPr>
              <a:t>CPU</a:t>
            </a:r>
          </a:p>
          <a:p>
            <a:pPr lvl="1"/>
            <a:r>
              <a:rPr lang="en-US" dirty="0">
                <a:latin typeface="Arial" charset="0"/>
              </a:rPr>
              <a:t>CPU GHz (billion instructions per second)</a:t>
            </a:r>
          </a:p>
          <a:p>
            <a:pPr lvl="2"/>
            <a:r>
              <a:rPr lang="en-US" sz="1800" dirty="0">
                <a:latin typeface="Arial" charset="0"/>
              </a:rPr>
              <a:t>Not based on the power of 2; base 10</a:t>
            </a:r>
          </a:p>
          <a:p>
            <a:pPr lvl="2"/>
            <a:r>
              <a:rPr lang="en-US" sz="1800" dirty="0">
                <a:latin typeface="Arial" charset="0"/>
              </a:rPr>
              <a:t>Hz is a unit of cycles per second</a:t>
            </a:r>
          </a:p>
          <a:p>
            <a:pPr lvl="1"/>
            <a:r>
              <a:rPr lang="en-US" dirty="0">
                <a:latin typeface="Arial" charset="0"/>
              </a:rPr>
              <a:t>Memory and storage measured in bytes </a:t>
            </a:r>
          </a:p>
          <a:p>
            <a:pPr lvl="2"/>
            <a:r>
              <a:rPr lang="en-US" sz="2400" dirty="0">
                <a:latin typeface="Arial" charset="0"/>
              </a:rPr>
              <a:t>8 bits is 1 byte</a:t>
            </a:r>
          </a:p>
          <a:p>
            <a:pPr lvl="2"/>
            <a:r>
              <a:rPr lang="en-US" sz="2400" dirty="0">
                <a:latin typeface="Arial" charset="0"/>
              </a:rPr>
              <a:t>2 bytes is a word</a:t>
            </a:r>
            <a:endParaRPr lang="en-US" dirty="0">
              <a:latin typeface="Arial" charset="0"/>
            </a:endParaRPr>
          </a:p>
          <a:p>
            <a:pPr lvl="2"/>
            <a:r>
              <a:rPr lang="en-US" dirty="0">
                <a:latin typeface="Arial" charset="0"/>
              </a:rPr>
              <a:t>Based 10 unit in the International System of Units (SI, French </a:t>
            </a:r>
            <a:r>
              <a:rPr lang="en-US" dirty="0" err="1">
                <a:latin typeface="Arial" charset="0"/>
              </a:rPr>
              <a:t>abrev</a:t>
            </a:r>
            <a:r>
              <a:rPr lang="en-US" dirty="0">
                <a:latin typeface="Arial" charset="0"/>
              </a:rPr>
              <a:t>)\</a:t>
            </a:r>
          </a:p>
          <a:p>
            <a:pPr lvl="2"/>
            <a:r>
              <a:rPr lang="en-US" dirty="0">
                <a:latin typeface="Arial" charset="0"/>
              </a:rPr>
              <a:t>1000 bytes = 1 KB, 1000 KB = 1 MB, 1000 MB = 1 GB, 1000 GB = 1 TB, …</a:t>
            </a:r>
          </a:p>
          <a:p>
            <a:pPr lvl="2"/>
            <a:r>
              <a:rPr lang="en-US" dirty="0">
                <a:latin typeface="Arial" charset="0"/>
              </a:rPr>
              <a:t>Based 2 unit; 2 to the power of 10 = 1024</a:t>
            </a:r>
          </a:p>
          <a:p>
            <a:pPr lvl="2"/>
            <a:r>
              <a:rPr lang="en-US" sz="1800" dirty="0">
                <a:latin typeface="Arial" charset="0"/>
              </a:rPr>
              <a:t>1024 bytes = 1 </a:t>
            </a:r>
            <a:r>
              <a:rPr lang="en-US" sz="1800" dirty="0" err="1">
                <a:latin typeface="Arial" charset="0"/>
              </a:rPr>
              <a:t>KiB</a:t>
            </a:r>
            <a:endParaRPr lang="en-US" sz="1800" dirty="0">
              <a:latin typeface="Arial" charset="0"/>
            </a:endParaRPr>
          </a:p>
          <a:p>
            <a:pPr lvl="2"/>
            <a:r>
              <a:rPr lang="en-US" sz="1800" dirty="0">
                <a:latin typeface="Arial" charset="0"/>
              </a:rPr>
              <a:t>1024 </a:t>
            </a:r>
            <a:r>
              <a:rPr lang="en-US" sz="1800" dirty="0" err="1">
                <a:latin typeface="Arial" charset="0"/>
              </a:rPr>
              <a:t>KiB</a:t>
            </a:r>
            <a:r>
              <a:rPr lang="en-US" sz="1800" dirty="0">
                <a:latin typeface="Arial" charset="0"/>
              </a:rPr>
              <a:t> = 1 </a:t>
            </a:r>
            <a:r>
              <a:rPr lang="en-US" sz="1800" dirty="0" err="1">
                <a:latin typeface="Arial" charset="0"/>
              </a:rPr>
              <a:t>MiB</a:t>
            </a:r>
            <a:endParaRPr lang="en-US" sz="1800" dirty="0">
              <a:latin typeface="Arial" charset="0"/>
            </a:endParaRPr>
          </a:p>
          <a:p>
            <a:pPr lvl="2"/>
            <a:r>
              <a:rPr lang="en-US" sz="1800" dirty="0">
                <a:latin typeface="Arial" charset="0"/>
              </a:rPr>
              <a:t>1024 </a:t>
            </a:r>
            <a:r>
              <a:rPr lang="en-US" sz="1800" dirty="0" err="1">
                <a:latin typeface="Arial" charset="0"/>
              </a:rPr>
              <a:t>MiB</a:t>
            </a:r>
            <a:r>
              <a:rPr lang="en-US" sz="1800" dirty="0">
                <a:latin typeface="Arial" charset="0"/>
              </a:rPr>
              <a:t> = 1 </a:t>
            </a:r>
            <a:r>
              <a:rPr lang="en-US" sz="1800" dirty="0" err="1">
                <a:latin typeface="Arial" charset="0"/>
              </a:rPr>
              <a:t>GiB</a:t>
            </a:r>
            <a:endParaRPr lang="en-US" sz="1800" dirty="0">
              <a:latin typeface="Arial" charset="0"/>
            </a:endParaRPr>
          </a:p>
          <a:p>
            <a:pPr lvl="2"/>
            <a:r>
              <a:rPr lang="en-US" sz="1800" dirty="0">
                <a:latin typeface="Arial" charset="0"/>
              </a:rPr>
              <a:t>1024 </a:t>
            </a:r>
            <a:r>
              <a:rPr lang="en-US" sz="1800" dirty="0" err="1">
                <a:latin typeface="Arial" charset="0"/>
              </a:rPr>
              <a:t>GiB</a:t>
            </a:r>
            <a:r>
              <a:rPr lang="en-US" sz="1800" dirty="0">
                <a:latin typeface="Arial" charset="0"/>
              </a:rPr>
              <a:t> = 1 </a:t>
            </a:r>
            <a:r>
              <a:rPr lang="en-US" sz="1800" dirty="0" err="1">
                <a:latin typeface="Arial" charset="0"/>
              </a:rPr>
              <a:t>TiB</a:t>
            </a:r>
            <a:endParaRPr lang="en-US" sz="1800" dirty="0">
              <a:latin typeface="Arial" charset="0"/>
            </a:endParaRPr>
          </a:p>
          <a:p>
            <a:pPr lvl="1"/>
            <a:r>
              <a:rPr lang="en-US" altLang="ja-JP" dirty="0">
                <a:latin typeface="Arial" charset="0"/>
              </a:rPr>
              <a:t>Network (bits per second)</a:t>
            </a:r>
          </a:p>
          <a:p>
            <a:pPr lvl="2"/>
            <a:r>
              <a:rPr lang="en-US" altLang="ja-JP" sz="1800" dirty="0">
                <a:latin typeface="Arial" charset="0"/>
              </a:rPr>
              <a:t>Mbps Mega bits per second = 1 million bits per second</a:t>
            </a:r>
          </a:p>
          <a:p>
            <a:pPr lvl="2"/>
            <a:r>
              <a:rPr lang="en-US" altLang="ja-JP" sz="1800" dirty="0">
                <a:latin typeface="Arial" charset="0"/>
              </a:rPr>
              <a:t>Not based on a power of 2, (2</a:t>
            </a:r>
            <a:r>
              <a:rPr lang="en-US" altLang="ja-JP" sz="1800" baseline="30000" dirty="0">
                <a:latin typeface="Arial" charset="0"/>
              </a:rPr>
              <a:t>20</a:t>
            </a:r>
            <a:r>
              <a:rPr lang="en-US" altLang="ja-JP" sz="1800" dirty="0">
                <a:latin typeface="Arial" charset="0"/>
              </a:rPr>
              <a:t>) or 1,048,576</a:t>
            </a:r>
          </a:p>
        </p:txBody>
      </p:sp>
      <p:sp>
        <p:nvSpPr>
          <p:cNvPr id="5" name="TextBox 4"/>
          <p:cNvSpPr txBox="1"/>
          <p:nvPr/>
        </p:nvSpPr>
        <p:spPr>
          <a:xfrm>
            <a:off x="5862918" y="4420860"/>
            <a:ext cx="3003176" cy="1323439"/>
          </a:xfrm>
          <a:prstGeom prst="rect">
            <a:avLst/>
          </a:prstGeom>
          <a:noFill/>
        </p:spPr>
        <p:txBody>
          <a:bodyPr wrap="square" rtlCol="0">
            <a:spAutoFit/>
          </a:bodyPr>
          <a:lstStyle/>
          <a:p>
            <a:r>
              <a:rPr lang="en-US" sz="2000" dirty="0">
                <a:solidFill>
                  <a:srgbClr val="0000FF"/>
                </a:solidFill>
              </a:rPr>
              <a:t>MB stands for Mega Bytes</a:t>
            </a:r>
          </a:p>
          <a:p>
            <a:r>
              <a:rPr lang="en-US" sz="2000" dirty="0">
                <a:solidFill>
                  <a:srgbClr val="0000FF"/>
                </a:solidFill>
              </a:rPr>
              <a:t>Mb stands for Megabits</a:t>
            </a:r>
          </a:p>
          <a:p>
            <a:r>
              <a:rPr lang="en-US" sz="2000" dirty="0">
                <a:solidFill>
                  <a:srgbClr val="0000FF"/>
                </a:solidFill>
              </a:rPr>
              <a:t>Two </a:t>
            </a:r>
            <a:r>
              <a:rPr lang="en-US" sz="2000" i="1" dirty="0">
                <a:solidFill>
                  <a:srgbClr val="0000FF"/>
                </a:solidFill>
              </a:rPr>
              <a:t>different</a:t>
            </a:r>
            <a:r>
              <a:rPr lang="en-US" sz="2000" dirty="0">
                <a:solidFill>
                  <a:srgbClr val="0000FF"/>
                </a:solidFill>
              </a:rPr>
              <a:t> units of measure</a:t>
            </a:r>
          </a:p>
        </p:txBody>
      </p:sp>
      <p:sp>
        <p:nvSpPr>
          <p:cNvPr id="6" name="TextBox 5"/>
          <p:cNvSpPr txBox="1"/>
          <p:nvPr/>
        </p:nvSpPr>
        <p:spPr>
          <a:xfrm>
            <a:off x="5862918" y="3663891"/>
            <a:ext cx="1789923" cy="400110"/>
          </a:xfrm>
          <a:prstGeom prst="rect">
            <a:avLst/>
          </a:prstGeom>
          <a:noFill/>
        </p:spPr>
        <p:txBody>
          <a:bodyPr wrap="none" rtlCol="0">
            <a:spAutoFit/>
          </a:bodyPr>
          <a:lstStyle/>
          <a:p>
            <a:r>
              <a:rPr lang="en-US" sz="2000" dirty="0" err="1">
                <a:solidFill>
                  <a:srgbClr val="0000FF"/>
                </a:solidFill>
              </a:rPr>
              <a:t>Peta</a:t>
            </a:r>
            <a:r>
              <a:rPr lang="en-US" sz="2000" dirty="0">
                <a:solidFill>
                  <a:srgbClr val="0000FF"/>
                </a:solidFill>
              </a:rPr>
              <a:t>, </a:t>
            </a:r>
            <a:r>
              <a:rPr lang="en-US" sz="2000" dirty="0" err="1">
                <a:solidFill>
                  <a:srgbClr val="0000FF"/>
                </a:solidFill>
              </a:rPr>
              <a:t>Exa</a:t>
            </a:r>
            <a:r>
              <a:rPr lang="en-US" sz="2000" dirty="0">
                <a:solidFill>
                  <a:srgbClr val="0000FF"/>
                </a:solidFill>
              </a:rPr>
              <a:t>, </a:t>
            </a:r>
            <a:r>
              <a:rPr lang="en-US" sz="2000" dirty="0" err="1">
                <a:solidFill>
                  <a:srgbClr val="0000FF"/>
                </a:solidFill>
              </a:rPr>
              <a:t>Zetta</a:t>
            </a:r>
            <a:endParaRPr lang="en-US" sz="2000" dirty="0">
              <a:solidFill>
                <a:srgbClr val="0000FF"/>
              </a:solidFill>
            </a:endParaRPr>
          </a:p>
        </p:txBody>
      </p:sp>
    </p:spTree>
    <p:extLst>
      <p:ext uri="{BB962C8B-B14F-4D97-AF65-F5344CB8AC3E}">
        <p14:creationId xmlns:p14="http://schemas.microsoft.com/office/powerpoint/2010/main" val="363233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Slide Number Placeholder 2"/>
          <p:cNvSpPr>
            <a:spLocks noGrp="1"/>
          </p:cNvSpPr>
          <p:nvPr>
            <p:ph type="sldNum" sz="quarter" idx="12"/>
          </p:nvPr>
        </p:nvSpPr>
        <p:spPr/>
        <p:txBody>
          <a:bodyPr/>
          <a:lstStyle/>
          <a:p>
            <a:fld id="{F1E687AB-0FD7-C047-930B-FD009416571E}" type="slidenum">
              <a:rPr lang="en-US" smtClean="0"/>
              <a:t>30</a:t>
            </a:fld>
            <a:endParaRPr lang="en-US" dirty="0"/>
          </a:p>
        </p:txBody>
      </p:sp>
      <p:sp>
        <p:nvSpPr>
          <p:cNvPr id="5" name="Rectangle 3"/>
          <p:cNvSpPr txBox="1">
            <a:spLocks noChangeArrowheads="1"/>
          </p:cNvSpPr>
          <p:nvPr/>
        </p:nvSpPr>
        <p:spPr>
          <a:xfrm>
            <a:off x="457200" y="16002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In order to multitask, we need a mechanism to share all of the computer resources among the tasks that require it</a:t>
            </a:r>
          </a:p>
          <a:p>
            <a:r>
              <a:rPr lang="en-US" sz="2800" dirty="0"/>
              <a:t>The sharing requires a manager, called the </a:t>
            </a:r>
            <a:r>
              <a:rPr lang="en-US" sz="2800" i="1" dirty="0"/>
              <a:t>kernel</a:t>
            </a:r>
            <a:r>
              <a:rPr lang="en-US" sz="2800" dirty="0"/>
              <a:t> of the operating system</a:t>
            </a:r>
          </a:p>
          <a:p>
            <a:r>
              <a:rPr lang="en-US" sz="2800" dirty="0"/>
              <a:t>Having multiple processes leads to the need for scheduling</a:t>
            </a:r>
          </a:p>
          <a:p>
            <a:r>
              <a:rPr lang="en-US" sz="2800" dirty="0"/>
              <a:t>Processes are assigned priorities</a:t>
            </a:r>
          </a:p>
          <a:p>
            <a:r>
              <a:rPr lang="en-US" sz="2800" dirty="0"/>
              <a:t>CPU time goes to process that is next in the ready queue</a:t>
            </a:r>
          </a:p>
          <a:p>
            <a:endParaRPr lang="en-US" dirty="0"/>
          </a:p>
        </p:txBody>
      </p:sp>
    </p:spTree>
    <p:extLst>
      <p:ext uri="{BB962C8B-B14F-4D97-AF65-F5344CB8AC3E}">
        <p14:creationId xmlns:p14="http://schemas.microsoft.com/office/powerpoint/2010/main" val="27537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Slide Number Placeholder 2"/>
          <p:cNvSpPr>
            <a:spLocks noGrp="1"/>
          </p:cNvSpPr>
          <p:nvPr>
            <p:ph type="sldNum" sz="quarter" idx="12"/>
          </p:nvPr>
        </p:nvSpPr>
        <p:spPr/>
        <p:txBody>
          <a:bodyPr/>
          <a:lstStyle/>
          <a:p>
            <a:fld id="{F1E687AB-0FD7-C047-930B-FD009416571E}" type="slidenum">
              <a:rPr lang="en-US" smtClean="0"/>
              <a:t>31</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latin typeface="Arial" charset="0"/>
              </a:rPr>
              <a:t>A process can be in three possible states</a:t>
            </a:r>
          </a:p>
        </p:txBody>
      </p:sp>
      <p:grpSp>
        <p:nvGrpSpPr>
          <p:cNvPr id="5" name="Group 19"/>
          <p:cNvGrpSpPr>
            <a:grpSpLocks/>
          </p:cNvGrpSpPr>
          <p:nvPr/>
        </p:nvGrpSpPr>
        <p:grpSpPr bwMode="auto">
          <a:xfrm>
            <a:off x="838200" y="2438400"/>
            <a:ext cx="7391400" cy="2971800"/>
            <a:chOff x="576" y="1536"/>
            <a:chExt cx="4656" cy="1872"/>
          </a:xfrm>
        </p:grpSpPr>
        <p:sp>
          <p:nvSpPr>
            <p:cNvPr id="6" name="Rectangle 4"/>
            <p:cNvSpPr>
              <a:spLocks noChangeArrowheads="1"/>
            </p:cNvSpPr>
            <p:nvPr/>
          </p:nvSpPr>
          <p:spPr bwMode="auto">
            <a:xfrm>
              <a:off x="576" y="2832"/>
              <a:ext cx="1008" cy="576"/>
            </a:xfrm>
            <a:prstGeom prst="rect">
              <a:avLst/>
            </a:prstGeom>
            <a:solidFill>
              <a:schemeClr val="accent1"/>
            </a:solidFill>
            <a:ln w="9525">
              <a:solidFill>
                <a:schemeClr val="tx1"/>
              </a:solidFill>
              <a:miter lim="800000"/>
              <a:headEnd/>
              <a:tailEnd/>
            </a:ln>
          </p:spPr>
          <p:txBody>
            <a:bodyPr wrap="none" anchor="ctr"/>
            <a:lstStyle/>
            <a:p>
              <a:pPr algn="ctr"/>
              <a:r>
                <a:rPr lang="en-US"/>
                <a:t>ready</a:t>
              </a:r>
            </a:p>
          </p:txBody>
        </p:sp>
        <p:sp>
          <p:nvSpPr>
            <p:cNvPr id="7" name="Rectangle 5"/>
            <p:cNvSpPr>
              <a:spLocks noChangeArrowheads="1"/>
            </p:cNvSpPr>
            <p:nvPr/>
          </p:nvSpPr>
          <p:spPr bwMode="auto">
            <a:xfrm>
              <a:off x="4224" y="2784"/>
              <a:ext cx="1008" cy="576"/>
            </a:xfrm>
            <a:prstGeom prst="rect">
              <a:avLst/>
            </a:prstGeom>
            <a:solidFill>
              <a:schemeClr val="accent1"/>
            </a:solidFill>
            <a:ln w="9525">
              <a:solidFill>
                <a:schemeClr val="tx1"/>
              </a:solidFill>
              <a:miter lim="800000"/>
              <a:headEnd/>
              <a:tailEnd/>
            </a:ln>
          </p:spPr>
          <p:txBody>
            <a:bodyPr wrap="none" anchor="ctr"/>
            <a:lstStyle/>
            <a:p>
              <a:pPr algn="ctr"/>
              <a:r>
                <a:rPr lang="en-US"/>
                <a:t>waiting</a:t>
              </a:r>
            </a:p>
          </p:txBody>
        </p:sp>
        <p:sp>
          <p:nvSpPr>
            <p:cNvPr id="8" name="Rectangle 6"/>
            <p:cNvSpPr>
              <a:spLocks noChangeArrowheads="1"/>
            </p:cNvSpPr>
            <p:nvPr/>
          </p:nvSpPr>
          <p:spPr bwMode="auto">
            <a:xfrm>
              <a:off x="2452" y="1536"/>
              <a:ext cx="1008" cy="576"/>
            </a:xfrm>
            <a:prstGeom prst="rect">
              <a:avLst/>
            </a:prstGeom>
            <a:solidFill>
              <a:schemeClr val="accent1"/>
            </a:solidFill>
            <a:ln w="9525">
              <a:solidFill>
                <a:schemeClr val="tx1"/>
              </a:solidFill>
              <a:miter lim="800000"/>
              <a:headEnd/>
              <a:tailEnd/>
            </a:ln>
          </p:spPr>
          <p:txBody>
            <a:bodyPr wrap="none" anchor="ctr"/>
            <a:lstStyle/>
            <a:p>
              <a:pPr algn="ctr"/>
              <a:r>
                <a:rPr lang="en-US"/>
                <a:t>executing</a:t>
              </a:r>
            </a:p>
          </p:txBody>
        </p:sp>
        <p:sp>
          <p:nvSpPr>
            <p:cNvPr id="9" name="Line 7"/>
            <p:cNvSpPr>
              <a:spLocks noChangeShapeType="1"/>
            </p:cNvSpPr>
            <p:nvPr/>
          </p:nvSpPr>
          <p:spPr bwMode="auto">
            <a:xfrm>
              <a:off x="1584" y="3264"/>
              <a:ext cx="264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456" y="1728"/>
              <a:ext cx="1296" cy="105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flipH="1">
              <a:off x="912" y="1728"/>
              <a:ext cx="1536" cy="1104"/>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flipV="1">
              <a:off x="1344" y="2016"/>
              <a:ext cx="1104" cy="81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flipH="1" flipV="1">
              <a:off x="3456" y="2016"/>
              <a:ext cx="864" cy="76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flipH="1" flipV="1">
              <a:off x="1584" y="2976"/>
              <a:ext cx="264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 name="Text Box 13"/>
            <p:cNvSpPr txBox="1">
              <a:spLocks noChangeArrowheads="1"/>
            </p:cNvSpPr>
            <p:nvPr/>
          </p:nvSpPr>
          <p:spPr bwMode="auto">
            <a:xfrm>
              <a:off x="2428" y="3024"/>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t>Needs data</a:t>
              </a:r>
            </a:p>
          </p:txBody>
        </p:sp>
        <p:sp>
          <p:nvSpPr>
            <p:cNvPr id="16" name="Text Box 14"/>
            <p:cNvSpPr txBox="1">
              <a:spLocks noChangeArrowheads="1"/>
            </p:cNvSpPr>
            <p:nvPr/>
          </p:nvSpPr>
          <p:spPr bwMode="auto">
            <a:xfrm>
              <a:off x="2428" y="273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t>Gets data</a:t>
              </a:r>
            </a:p>
          </p:txBody>
        </p:sp>
        <p:sp>
          <p:nvSpPr>
            <p:cNvPr id="17" name="Text Box 15"/>
            <p:cNvSpPr txBox="1">
              <a:spLocks noChangeArrowheads="1"/>
            </p:cNvSpPr>
            <p:nvPr/>
          </p:nvSpPr>
          <p:spPr bwMode="auto">
            <a:xfrm>
              <a:off x="3984" y="192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Needs data</a:t>
              </a:r>
            </a:p>
          </p:txBody>
        </p:sp>
        <p:sp>
          <p:nvSpPr>
            <p:cNvPr id="18" name="Text Box 16"/>
            <p:cNvSpPr txBox="1">
              <a:spLocks noChangeArrowheads="1"/>
            </p:cNvSpPr>
            <p:nvPr/>
          </p:nvSpPr>
          <p:spPr bwMode="auto">
            <a:xfrm>
              <a:off x="3168" y="2304"/>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Gets data </a:t>
              </a:r>
              <a:br>
                <a:rPr lang="en-US" sz="1800"/>
              </a:br>
              <a:r>
                <a:rPr lang="en-US" sz="1800"/>
                <a:t>and CPU</a:t>
              </a:r>
            </a:p>
          </p:txBody>
        </p:sp>
        <p:sp>
          <p:nvSpPr>
            <p:cNvPr id="19" name="Text Box 17"/>
            <p:cNvSpPr txBox="1">
              <a:spLocks noChangeArrowheads="1"/>
            </p:cNvSpPr>
            <p:nvPr/>
          </p:nvSpPr>
          <p:spPr bwMode="auto">
            <a:xfrm>
              <a:off x="1872" y="2352"/>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Gets CPU</a:t>
              </a:r>
            </a:p>
          </p:txBody>
        </p:sp>
        <p:sp>
          <p:nvSpPr>
            <p:cNvPr id="20" name="Text Box 18"/>
            <p:cNvSpPr txBox="1">
              <a:spLocks noChangeArrowheads="1"/>
            </p:cNvSpPr>
            <p:nvPr/>
          </p:nvSpPr>
          <p:spPr bwMode="auto">
            <a:xfrm>
              <a:off x="768" y="2016"/>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Is preempted</a:t>
              </a:r>
            </a:p>
          </p:txBody>
        </p:sp>
      </p:grpSp>
    </p:spTree>
    <p:extLst>
      <p:ext uri="{BB962C8B-B14F-4D97-AF65-F5344CB8AC3E}">
        <p14:creationId xmlns:p14="http://schemas.microsoft.com/office/powerpoint/2010/main" val="1526231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Slide Number Placeholder 2"/>
          <p:cNvSpPr>
            <a:spLocks noGrp="1"/>
          </p:cNvSpPr>
          <p:nvPr>
            <p:ph type="sldNum" sz="quarter" idx="12"/>
          </p:nvPr>
        </p:nvSpPr>
        <p:spPr/>
        <p:txBody>
          <a:bodyPr/>
          <a:lstStyle/>
          <a:p>
            <a:fld id="{F1E687AB-0FD7-C047-930B-FD009416571E}" type="slidenum">
              <a:rPr lang="en-US" smtClean="0"/>
              <a:t>32</a:t>
            </a:fld>
            <a:endParaRPr lang="en-US" dirty="0"/>
          </a:p>
        </p:txBody>
      </p:sp>
      <p:sp>
        <p:nvSpPr>
          <p:cNvPr id="4" name="TextBox 3"/>
          <p:cNvSpPr txBox="1"/>
          <p:nvPr/>
        </p:nvSpPr>
        <p:spPr>
          <a:xfrm>
            <a:off x="5319059" y="2540000"/>
            <a:ext cx="184666" cy="369332"/>
          </a:xfrm>
          <a:prstGeom prst="rect">
            <a:avLst/>
          </a:prstGeom>
          <a:noFill/>
        </p:spPr>
        <p:txBody>
          <a:bodyPr wrap="none" rtlCol="0">
            <a:spAutoFit/>
          </a:bodyPr>
          <a:lstStyle/>
          <a:p>
            <a:endParaRPr lang="en-US" dirty="0"/>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An interrupt is a signal informing a program that an event has occurred</a:t>
            </a:r>
          </a:p>
          <a:p>
            <a:pPr lvl="1"/>
            <a:r>
              <a:rPr lang="en-US" dirty="0"/>
              <a:t>Interrupts are handled by the OS kernel, and may come from software or hardware</a:t>
            </a:r>
          </a:p>
          <a:p>
            <a:r>
              <a:rPr lang="en-US" dirty="0"/>
              <a:t>When an interrupt is received, the hardware suspends whatever program is running, and might take other actions</a:t>
            </a:r>
          </a:p>
          <a:p>
            <a:endParaRPr lang="en-US" dirty="0"/>
          </a:p>
        </p:txBody>
      </p:sp>
    </p:spTree>
    <p:extLst>
      <p:ext uri="{BB962C8B-B14F-4D97-AF65-F5344CB8AC3E}">
        <p14:creationId xmlns:p14="http://schemas.microsoft.com/office/powerpoint/2010/main" val="280843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Slide Number Placeholder 2"/>
          <p:cNvSpPr>
            <a:spLocks noGrp="1"/>
          </p:cNvSpPr>
          <p:nvPr>
            <p:ph type="sldNum" sz="quarter" idx="12"/>
          </p:nvPr>
        </p:nvSpPr>
        <p:spPr/>
        <p:txBody>
          <a:bodyPr/>
          <a:lstStyle/>
          <a:p>
            <a:fld id="{F1E687AB-0FD7-C047-930B-FD009416571E}" type="slidenum">
              <a:rPr lang="en-US" smtClean="0"/>
              <a:t>33</a:t>
            </a:fld>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Hardware interrupts might include</a:t>
            </a:r>
          </a:p>
          <a:p>
            <a:pPr lvl="1"/>
            <a:r>
              <a:rPr lang="en-US" dirty="0"/>
              <a:t>Keystrokes </a:t>
            </a:r>
          </a:p>
          <a:p>
            <a:pPr lvl="1"/>
            <a:r>
              <a:rPr lang="en-US" dirty="0"/>
              <a:t>Inputs from other devices (mouse, printer, etc.)</a:t>
            </a:r>
          </a:p>
          <a:p>
            <a:r>
              <a:rPr lang="en-US" dirty="0"/>
              <a:t>Software interrupts include</a:t>
            </a:r>
          </a:p>
          <a:p>
            <a:pPr lvl="1"/>
            <a:r>
              <a:rPr lang="en-US" dirty="0"/>
              <a:t>A program needs to get to hardware (save </a:t>
            </a:r>
            <a:br>
              <a:rPr lang="en-US" dirty="0"/>
            </a:br>
            <a:r>
              <a:rPr lang="en-US" dirty="0"/>
              <a:t>a file)</a:t>
            </a:r>
          </a:p>
          <a:p>
            <a:pPr lvl="1"/>
            <a:r>
              <a:rPr lang="en-US" dirty="0"/>
              <a:t>Program needs more memory</a:t>
            </a:r>
          </a:p>
        </p:txBody>
      </p:sp>
    </p:spTree>
    <p:extLst>
      <p:ext uri="{BB962C8B-B14F-4D97-AF65-F5344CB8AC3E}">
        <p14:creationId xmlns:p14="http://schemas.microsoft.com/office/powerpoint/2010/main" val="1526231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Scheduling</a:t>
            </a:r>
          </a:p>
        </p:txBody>
      </p:sp>
      <p:sp>
        <p:nvSpPr>
          <p:cNvPr id="3" name="Slide Number Placeholder 2"/>
          <p:cNvSpPr>
            <a:spLocks noGrp="1"/>
          </p:cNvSpPr>
          <p:nvPr>
            <p:ph type="sldNum" sz="quarter" idx="12"/>
          </p:nvPr>
        </p:nvSpPr>
        <p:spPr/>
        <p:txBody>
          <a:bodyPr/>
          <a:lstStyle/>
          <a:p>
            <a:fld id="{F1E687AB-0FD7-C047-930B-FD009416571E}" type="slidenum">
              <a:rPr lang="en-US" smtClean="0"/>
              <a:t>34</a:t>
            </a:fld>
            <a:endParaRPr lang="en-US" dirty="0"/>
          </a:p>
        </p:txBody>
      </p:sp>
      <p:sp>
        <p:nvSpPr>
          <p:cNvPr id="4" name="Rectangle 3"/>
          <p:cNvSpPr txBox="1">
            <a:spLocks noChangeArrowheads="1"/>
          </p:cNvSpPr>
          <p:nvPr/>
        </p:nvSpPr>
        <p:spPr>
          <a:xfrm>
            <a:off x="457200" y="12954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pPr>
            <a:r>
              <a:rPr lang="en-US" altLang="ja-JP" sz="2600" dirty="0"/>
              <a:t>Assume a single processing system is being used</a:t>
            </a:r>
          </a:p>
          <a:p>
            <a:pPr lvl="1">
              <a:lnSpc>
                <a:spcPct val="90000"/>
              </a:lnSpc>
            </a:pPr>
            <a:r>
              <a:rPr lang="en-US" altLang="ja-JP" sz="2200" dirty="0"/>
              <a:t>only one process can run at a time</a:t>
            </a:r>
          </a:p>
          <a:p>
            <a:pPr lvl="1">
              <a:lnSpc>
                <a:spcPct val="90000"/>
              </a:lnSpc>
            </a:pPr>
            <a:r>
              <a:rPr lang="en-US" altLang="ja-JP" sz="2200" dirty="0"/>
              <a:t>OS needs to provide the CPU to many running processes (multi-tasking or multi programming)</a:t>
            </a:r>
          </a:p>
          <a:p>
            <a:pPr lvl="1">
              <a:lnSpc>
                <a:spcPct val="90000"/>
              </a:lnSpc>
            </a:pPr>
            <a:r>
              <a:rPr lang="en-US" altLang="ja-JP" sz="2200" dirty="0"/>
              <a:t>The scheduler selects the processes in the ready queue to be executed (use the CPU)</a:t>
            </a:r>
          </a:p>
          <a:p>
            <a:pPr>
              <a:lnSpc>
                <a:spcPct val="90000"/>
              </a:lnSpc>
            </a:pPr>
            <a:r>
              <a:rPr lang="en-US" altLang="ja-JP" sz="2200" dirty="0"/>
              <a:t>Preemptive scheduling requires CPU scheduling decisions</a:t>
            </a:r>
          </a:p>
          <a:p>
            <a:pPr marL="1257300" lvl="2" indent="-342900">
              <a:lnSpc>
                <a:spcPct val="90000"/>
              </a:lnSpc>
              <a:buFontTx/>
              <a:buAutoNum type="arabicPeriod"/>
            </a:pPr>
            <a:r>
              <a:rPr lang="en-US" altLang="ja-JP" sz="1800" dirty="0"/>
              <a:t>Process goes to a wait state (normally due to an I/O request)</a:t>
            </a:r>
          </a:p>
          <a:p>
            <a:pPr marL="1257300" lvl="2" indent="-342900">
              <a:lnSpc>
                <a:spcPct val="90000"/>
              </a:lnSpc>
              <a:buFontTx/>
              <a:buAutoNum type="arabicPeriod"/>
            </a:pPr>
            <a:r>
              <a:rPr lang="en-US" altLang="ja-JP" sz="1800" dirty="0"/>
              <a:t>Process goes from the running state to the ready state due to an interrupt.</a:t>
            </a:r>
          </a:p>
          <a:p>
            <a:pPr marL="1257300" lvl="2" indent="-342900">
              <a:lnSpc>
                <a:spcPct val="90000"/>
              </a:lnSpc>
              <a:buFontTx/>
              <a:buAutoNum type="arabicPeriod"/>
            </a:pPr>
            <a:r>
              <a:rPr lang="en-US" altLang="ja-JP" sz="1800" dirty="0"/>
              <a:t>Process goes from the waiting state to the ready state. (I/O complete)</a:t>
            </a:r>
          </a:p>
          <a:p>
            <a:pPr marL="1257300" lvl="2" indent="-342900">
              <a:lnSpc>
                <a:spcPct val="90000"/>
              </a:lnSpc>
              <a:buFontTx/>
              <a:buAutoNum type="arabicPeriod"/>
            </a:pPr>
            <a:r>
              <a:rPr lang="en-US" altLang="ja-JP" sz="1800" dirty="0"/>
              <a:t>When a process terminates</a:t>
            </a:r>
          </a:p>
          <a:p>
            <a:pPr marL="982980" lvl="1" indent="-342900">
              <a:lnSpc>
                <a:spcPct val="90000"/>
              </a:lnSpc>
            </a:pPr>
            <a:r>
              <a:rPr lang="en-US" altLang="ja-JP" sz="2000" dirty="0"/>
              <a:t>Items 2 and 3 above require a choice for the scheduler on what process to execute</a:t>
            </a:r>
          </a:p>
          <a:p>
            <a:pPr marL="1257300" lvl="2" indent="-342900">
              <a:lnSpc>
                <a:spcPct val="90000"/>
              </a:lnSpc>
            </a:pPr>
            <a:endParaRPr lang="en-US" altLang="ja-JP" sz="1800" dirty="0">
              <a:latin typeface="Arial" charset="0"/>
            </a:endParaRPr>
          </a:p>
          <a:p>
            <a:pPr lvl="1">
              <a:lnSpc>
                <a:spcPct val="90000"/>
              </a:lnSpc>
            </a:pPr>
            <a:endParaRPr lang="en-US" altLang="ja-JP" sz="2200" dirty="0">
              <a:latin typeface="Arial" charset="0"/>
            </a:endParaRPr>
          </a:p>
        </p:txBody>
      </p:sp>
    </p:spTree>
    <p:extLst>
      <p:ext uri="{BB962C8B-B14F-4D97-AF65-F5344CB8AC3E}">
        <p14:creationId xmlns:p14="http://schemas.microsoft.com/office/powerpoint/2010/main" val="2808430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Scheduling</a:t>
            </a:r>
          </a:p>
        </p:txBody>
      </p:sp>
      <p:sp>
        <p:nvSpPr>
          <p:cNvPr id="3" name="Slide Number Placeholder 2"/>
          <p:cNvSpPr>
            <a:spLocks noGrp="1"/>
          </p:cNvSpPr>
          <p:nvPr>
            <p:ph type="sldNum" sz="quarter" idx="12"/>
          </p:nvPr>
        </p:nvSpPr>
        <p:spPr/>
        <p:txBody>
          <a:bodyPr/>
          <a:lstStyle/>
          <a:p>
            <a:fld id="{F1E687AB-0FD7-C047-930B-FD009416571E}" type="slidenum">
              <a:rPr lang="en-US" smtClean="0"/>
              <a:t>35</a:t>
            </a:fld>
            <a:endParaRPr lang="en-US" dirty="0"/>
          </a:p>
        </p:txBody>
      </p:sp>
      <p:sp>
        <p:nvSpPr>
          <p:cNvPr id="4" name="Rectangle 3"/>
          <p:cNvSpPr txBox="1">
            <a:spLocks noChangeArrowheads="1"/>
          </p:cNvSpPr>
          <p:nvPr/>
        </p:nvSpPr>
        <p:spPr>
          <a:xfrm>
            <a:off x="457200" y="12954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defRPr/>
            </a:pPr>
            <a:r>
              <a:rPr lang="en-US" altLang="ja-JP" sz="2600" dirty="0"/>
              <a:t>Scheduling Algorithms</a:t>
            </a:r>
            <a:endParaRPr lang="en-US" altLang="ja-JP" sz="1400" dirty="0"/>
          </a:p>
          <a:p>
            <a:pPr lvl="1">
              <a:lnSpc>
                <a:spcPct val="90000"/>
              </a:lnSpc>
              <a:defRPr/>
            </a:pPr>
            <a:r>
              <a:rPr lang="en-US" altLang="ja-JP" sz="2200" dirty="0"/>
              <a:t>First-Come, First Serve</a:t>
            </a:r>
          </a:p>
          <a:p>
            <a:pPr lvl="1">
              <a:lnSpc>
                <a:spcPct val="90000"/>
              </a:lnSpc>
              <a:defRPr/>
            </a:pPr>
            <a:r>
              <a:rPr lang="en-US" altLang="ja-JP" sz="2200" dirty="0"/>
              <a:t>Shortest-Job-First Scheduling</a:t>
            </a:r>
          </a:p>
          <a:p>
            <a:pPr lvl="2">
              <a:lnSpc>
                <a:spcPct val="90000"/>
              </a:lnSpc>
              <a:defRPr/>
            </a:pPr>
            <a:r>
              <a:rPr lang="en-US" altLang="ja-JP" sz="1800" dirty="0"/>
              <a:t>Based upon the CPU burst from the previous time executing</a:t>
            </a:r>
          </a:p>
          <a:p>
            <a:pPr lvl="1">
              <a:lnSpc>
                <a:spcPct val="90000"/>
              </a:lnSpc>
              <a:defRPr/>
            </a:pPr>
            <a:r>
              <a:rPr lang="en-US" altLang="ja-JP" sz="2200" dirty="0"/>
              <a:t>Priority Scheduling</a:t>
            </a:r>
          </a:p>
          <a:p>
            <a:pPr lvl="2">
              <a:lnSpc>
                <a:spcPct val="90000"/>
              </a:lnSpc>
              <a:defRPr/>
            </a:pPr>
            <a:r>
              <a:rPr lang="en-US" altLang="ja-JP" sz="1800" dirty="0"/>
              <a:t>Priority assigned to each process</a:t>
            </a:r>
          </a:p>
          <a:p>
            <a:pPr lvl="2">
              <a:lnSpc>
                <a:spcPct val="90000"/>
              </a:lnSpc>
              <a:defRPr/>
            </a:pPr>
            <a:r>
              <a:rPr lang="en-US" altLang="ja-JP" sz="1800" dirty="0"/>
              <a:t>CPU allocated to the process with the highest priority</a:t>
            </a:r>
          </a:p>
          <a:p>
            <a:pPr lvl="2">
              <a:lnSpc>
                <a:spcPct val="90000"/>
              </a:lnSpc>
              <a:defRPr/>
            </a:pPr>
            <a:r>
              <a:rPr lang="en-US" altLang="ja-JP" sz="1800" dirty="0"/>
              <a:t>Processes with the same priority are scheduled in FCFS order</a:t>
            </a:r>
          </a:p>
          <a:p>
            <a:pPr marL="1371600" lvl="3" indent="0">
              <a:lnSpc>
                <a:spcPct val="90000"/>
              </a:lnSpc>
              <a:buFontTx/>
              <a:buNone/>
              <a:defRPr/>
            </a:pPr>
            <a:r>
              <a:rPr lang="en-US" altLang="ja-JP" sz="1400" dirty="0"/>
              <a:t>Implement aging so that low priority processes that wait in the ready queue for a long time get their priority increased gradually in order to get the CPU </a:t>
            </a:r>
            <a:endParaRPr lang="en-US" altLang="ja-JP" dirty="0"/>
          </a:p>
          <a:p>
            <a:pPr lvl="1">
              <a:lnSpc>
                <a:spcPct val="90000"/>
              </a:lnSpc>
              <a:defRPr/>
            </a:pPr>
            <a:r>
              <a:rPr lang="en-US" altLang="ja-JP" sz="2200" dirty="0"/>
              <a:t>Round Robin</a:t>
            </a:r>
          </a:p>
          <a:p>
            <a:pPr lvl="2">
              <a:lnSpc>
                <a:spcPct val="90000"/>
              </a:lnSpc>
              <a:defRPr/>
            </a:pPr>
            <a:r>
              <a:rPr lang="en-US" altLang="ja-JP" sz="1800" dirty="0"/>
              <a:t>Provide each process the CPU for a fixed time slice</a:t>
            </a:r>
          </a:p>
          <a:p>
            <a:pPr lvl="3">
              <a:lnSpc>
                <a:spcPct val="90000"/>
              </a:lnSpc>
              <a:defRPr/>
            </a:pPr>
            <a:r>
              <a:rPr lang="en-US" altLang="ja-JP" sz="1400" dirty="0"/>
              <a:t>Ready queue treated as a circular queue</a:t>
            </a:r>
          </a:p>
          <a:p>
            <a:pPr lvl="1">
              <a:lnSpc>
                <a:spcPct val="90000"/>
              </a:lnSpc>
              <a:defRPr/>
            </a:pPr>
            <a:r>
              <a:rPr lang="en-US" altLang="ja-JP" sz="2200" dirty="0"/>
              <a:t>Multilevel Queue Scheduling</a:t>
            </a:r>
          </a:p>
          <a:p>
            <a:pPr lvl="2">
              <a:lnSpc>
                <a:spcPct val="90000"/>
              </a:lnSpc>
              <a:defRPr/>
            </a:pPr>
            <a:r>
              <a:rPr lang="en-US" altLang="ja-JP" sz="1800" dirty="0"/>
              <a:t>Partitions the ready queue into several separate queues</a:t>
            </a:r>
          </a:p>
          <a:p>
            <a:pPr marL="1371600" lvl="3" indent="0">
              <a:lnSpc>
                <a:spcPct val="90000"/>
              </a:lnSpc>
              <a:buFontTx/>
              <a:buNone/>
              <a:defRPr/>
            </a:pPr>
            <a:endParaRPr lang="en-US" altLang="ja-JP" sz="4200" dirty="0"/>
          </a:p>
          <a:p>
            <a:pPr lvl="2">
              <a:lnSpc>
                <a:spcPct val="90000"/>
              </a:lnSpc>
              <a:defRPr/>
            </a:pPr>
            <a:endParaRPr lang="en-US" altLang="ja-JP" sz="1800" dirty="0"/>
          </a:p>
        </p:txBody>
      </p:sp>
    </p:spTree>
    <p:extLst>
      <p:ext uri="{BB962C8B-B14F-4D97-AF65-F5344CB8AC3E}">
        <p14:creationId xmlns:p14="http://schemas.microsoft.com/office/powerpoint/2010/main" val="119519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Scheduling</a:t>
            </a:r>
          </a:p>
        </p:txBody>
      </p:sp>
      <p:sp>
        <p:nvSpPr>
          <p:cNvPr id="3" name="Slide Number Placeholder 2"/>
          <p:cNvSpPr>
            <a:spLocks noGrp="1"/>
          </p:cNvSpPr>
          <p:nvPr>
            <p:ph type="sldNum" sz="quarter" idx="12"/>
          </p:nvPr>
        </p:nvSpPr>
        <p:spPr/>
        <p:txBody>
          <a:bodyPr/>
          <a:lstStyle/>
          <a:p>
            <a:fld id="{F1E687AB-0FD7-C047-930B-FD009416571E}" type="slidenum">
              <a:rPr lang="en-US" smtClean="0"/>
              <a:t>36</a:t>
            </a:fld>
            <a:endParaRPr lang="en-US" dirty="0"/>
          </a:p>
        </p:txBody>
      </p:sp>
      <p:sp>
        <p:nvSpPr>
          <p:cNvPr id="4" name="Rectangle 3"/>
          <p:cNvSpPr txBox="1">
            <a:spLocks noChangeArrowheads="1"/>
          </p:cNvSpPr>
          <p:nvPr/>
        </p:nvSpPr>
        <p:spPr>
          <a:xfrm>
            <a:off x="457200" y="1295400"/>
            <a:ext cx="8229600" cy="4525963"/>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90000"/>
              </a:lnSpc>
            </a:pPr>
            <a:r>
              <a:rPr lang="en-US" altLang="ja-JP" dirty="0"/>
              <a:t>Scheduling Algorithms </a:t>
            </a:r>
          </a:p>
          <a:p>
            <a:pPr lvl="1">
              <a:lnSpc>
                <a:spcPct val="90000"/>
              </a:lnSpc>
            </a:pPr>
            <a:r>
              <a:rPr lang="en-US" altLang="ja-JP" dirty="0"/>
              <a:t>Multilevel Queue Scheduling</a:t>
            </a:r>
          </a:p>
          <a:p>
            <a:pPr lvl="2">
              <a:lnSpc>
                <a:spcPct val="90000"/>
              </a:lnSpc>
            </a:pPr>
            <a:r>
              <a:rPr lang="en-US" altLang="ja-JP" dirty="0"/>
              <a:t>Partitions the ready queue into several separate queue</a:t>
            </a:r>
          </a:p>
          <a:p>
            <a:pPr lvl="2">
              <a:lnSpc>
                <a:spcPct val="90000"/>
              </a:lnSpc>
            </a:pPr>
            <a:r>
              <a:rPr lang="en-US" altLang="ja-JP" dirty="0"/>
              <a:t>Example:</a:t>
            </a:r>
          </a:p>
          <a:p>
            <a:pPr lvl="3">
              <a:lnSpc>
                <a:spcPct val="90000"/>
              </a:lnSpc>
            </a:pPr>
            <a:r>
              <a:rPr lang="en-US" altLang="ja-JP" dirty="0"/>
              <a:t>System process queue</a:t>
            </a:r>
          </a:p>
          <a:p>
            <a:pPr lvl="3">
              <a:lnSpc>
                <a:spcPct val="90000"/>
              </a:lnSpc>
            </a:pPr>
            <a:r>
              <a:rPr lang="en-US" altLang="ja-JP" dirty="0"/>
              <a:t>Interactive process queue</a:t>
            </a:r>
          </a:p>
          <a:p>
            <a:pPr lvl="3">
              <a:lnSpc>
                <a:spcPct val="90000"/>
              </a:lnSpc>
            </a:pPr>
            <a:r>
              <a:rPr lang="en-US" altLang="ja-JP" dirty="0"/>
              <a:t>Batch process queue</a:t>
            </a:r>
          </a:p>
          <a:p>
            <a:pPr lvl="3">
              <a:lnSpc>
                <a:spcPct val="90000"/>
              </a:lnSpc>
            </a:pPr>
            <a:r>
              <a:rPr lang="en-US" altLang="ja-JP" dirty="0"/>
              <a:t>Student process queue</a:t>
            </a:r>
          </a:p>
          <a:p>
            <a:pPr lvl="2">
              <a:lnSpc>
                <a:spcPct val="90000"/>
              </a:lnSpc>
            </a:pPr>
            <a:r>
              <a:rPr lang="en-US" altLang="ja-JP" dirty="0"/>
              <a:t>Processes in the higher queues in the list get scheduled before the queues lower in the list</a:t>
            </a:r>
          </a:p>
          <a:p>
            <a:pPr lvl="2">
              <a:lnSpc>
                <a:spcPct val="90000"/>
              </a:lnSpc>
            </a:pPr>
            <a:r>
              <a:rPr lang="en-US" altLang="ja-JP" dirty="0"/>
              <a:t>Or each queue gets a different size time slice</a:t>
            </a:r>
          </a:p>
          <a:p>
            <a:pPr lvl="3">
              <a:lnSpc>
                <a:spcPct val="90000"/>
              </a:lnSpc>
            </a:pPr>
            <a:r>
              <a:rPr lang="en-US" altLang="ja-JP" dirty="0"/>
              <a:t>System queue 4 nanoseconds of CPU, interactive queue 2 nanoseconds, …</a:t>
            </a:r>
          </a:p>
          <a:p>
            <a:pPr lvl="2">
              <a:lnSpc>
                <a:spcPct val="90000"/>
              </a:lnSpc>
            </a:pPr>
            <a:endParaRPr lang="en-US" altLang="ja-JP" dirty="0"/>
          </a:p>
        </p:txBody>
      </p:sp>
    </p:spTree>
    <p:extLst>
      <p:ext uri="{BB962C8B-B14F-4D97-AF65-F5344CB8AC3E}">
        <p14:creationId xmlns:p14="http://schemas.microsoft.com/office/powerpoint/2010/main" val="119519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356360"/>
            <a:ext cx="8229600" cy="4876800"/>
          </a:xfrm>
        </p:spPr>
        <p:txBody>
          <a:bodyPr>
            <a:normAutofit/>
          </a:bodyPr>
          <a:lstStyle/>
          <a:p>
            <a:r>
              <a:rPr lang="en-US" sz="2400" dirty="0"/>
              <a:t>Tanenbaum, 2008,</a:t>
            </a:r>
            <a:r>
              <a:rPr lang="en-US" sz="2400" i="1" dirty="0"/>
              <a:t>	Modern Operating Systems</a:t>
            </a:r>
            <a:r>
              <a:rPr lang="en-US" sz="2400" dirty="0"/>
              <a:t>, by Andrew S Tanenbaum, 3</a:t>
            </a:r>
            <a:r>
              <a:rPr lang="en-US" sz="2400" baseline="30000" dirty="0"/>
              <a:t>rd</a:t>
            </a:r>
            <a:r>
              <a:rPr lang="en-US" sz="2400" dirty="0"/>
              <a:t> Ed, Pearson/Prentice Hall 2008.  </a:t>
            </a:r>
          </a:p>
          <a:p>
            <a:r>
              <a:rPr lang="en-US" sz="2400" dirty="0" err="1"/>
              <a:t>Silberschatz</a:t>
            </a:r>
            <a:r>
              <a:rPr lang="en-US" sz="2400" dirty="0"/>
              <a:t>, Galvin, Gagne </a:t>
            </a:r>
            <a:r>
              <a:rPr lang="en-US" sz="2400" i="1" dirty="0"/>
              <a:t>Operating System Concepts by 8</a:t>
            </a:r>
            <a:r>
              <a:rPr lang="en-US" sz="2400" i="1" baseline="30000" dirty="0"/>
              <a:t>th</a:t>
            </a:r>
            <a:r>
              <a:rPr lang="en-US" sz="2400" i="1" dirty="0"/>
              <a:t> Edition</a:t>
            </a:r>
            <a:r>
              <a:rPr lang="en-US" sz="2400" dirty="0"/>
              <a:t>, J. Wiley &amp; Sons 2009</a:t>
            </a:r>
          </a:p>
        </p:txBody>
      </p:sp>
      <p:sp>
        <p:nvSpPr>
          <p:cNvPr id="5" name="Slide Number Placeholder 4"/>
          <p:cNvSpPr>
            <a:spLocks noGrp="1"/>
          </p:cNvSpPr>
          <p:nvPr>
            <p:ph type="sldNum" sz="quarter" idx="12"/>
          </p:nvPr>
        </p:nvSpPr>
        <p:spPr/>
        <p:txBody>
          <a:bodyPr/>
          <a:lstStyle/>
          <a:p>
            <a:fld id="{F1E687AB-0FD7-C047-930B-FD009416571E}" type="slidenum">
              <a:rPr lang="en-US" smtClean="0"/>
              <a:t>37</a:t>
            </a:fld>
            <a:endParaRPr lang="en-US" dirty="0"/>
          </a:p>
        </p:txBody>
      </p:sp>
    </p:spTree>
    <p:extLst>
      <p:ext uri="{BB962C8B-B14F-4D97-AF65-F5344CB8AC3E}">
        <p14:creationId xmlns:p14="http://schemas.microsoft.com/office/powerpoint/2010/main" val="163289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Concepts</a:t>
            </a:r>
          </a:p>
        </p:txBody>
      </p:sp>
      <p:sp>
        <p:nvSpPr>
          <p:cNvPr id="3" name="Slide Number Placeholder 2"/>
          <p:cNvSpPr>
            <a:spLocks noGrp="1"/>
          </p:cNvSpPr>
          <p:nvPr>
            <p:ph type="sldNum" sz="quarter" idx="12"/>
          </p:nvPr>
        </p:nvSpPr>
        <p:spPr/>
        <p:txBody>
          <a:bodyPr/>
          <a:lstStyle/>
          <a:p>
            <a:fld id="{F1E687AB-0FD7-C047-930B-FD009416571E}" type="slidenum">
              <a:rPr lang="en-US" smtClean="0"/>
              <a:t>4</a:t>
            </a:fld>
            <a:endParaRPr lang="en-US" dirty="0"/>
          </a:p>
        </p:txBody>
      </p:sp>
      <p:sp>
        <p:nvSpPr>
          <p:cNvPr id="5" name="Rectangle 3"/>
          <p:cNvSpPr txBox="1">
            <a:spLocks noChangeArrowheads="1"/>
          </p:cNvSpPr>
          <p:nvPr/>
        </p:nvSpPr>
        <p:spPr>
          <a:xfrm>
            <a:off x="457200" y="1244301"/>
            <a:ext cx="82296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latin typeface="Arial" charset="0"/>
              </a:rPr>
              <a:t>Computer hardware</a:t>
            </a:r>
          </a:p>
          <a:p>
            <a:pPr lvl="1"/>
            <a:r>
              <a:rPr lang="en-US" dirty="0">
                <a:latin typeface="Arial" charset="0"/>
              </a:rPr>
              <a:t>Von Neumann architecture</a:t>
            </a:r>
          </a:p>
          <a:p>
            <a:pPr lvl="2"/>
            <a:r>
              <a:rPr lang="en-US" dirty="0">
                <a:latin typeface="Arial" charset="0"/>
              </a:rPr>
              <a:t>CPU</a:t>
            </a:r>
          </a:p>
          <a:p>
            <a:pPr lvl="3"/>
            <a:r>
              <a:rPr lang="en-US" dirty="0">
                <a:latin typeface="Arial" charset="0"/>
              </a:rPr>
              <a:t>Program Counter</a:t>
            </a:r>
          </a:p>
          <a:p>
            <a:pPr lvl="3"/>
            <a:r>
              <a:rPr lang="en-US" dirty="0">
                <a:latin typeface="Arial" charset="0"/>
              </a:rPr>
              <a:t>Control Unit</a:t>
            </a:r>
          </a:p>
          <a:p>
            <a:pPr lvl="3"/>
            <a:r>
              <a:rPr lang="en-US" dirty="0">
                <a:latin typeface="Arial" charset="0"/>
              </a:rPr>
              <a:t>ALU</a:t>
            </a:r>
          </a:p>
          <a:p>
            <a:pPr lvl="3"/>
            <a:r>
              <a:rPr lang="en-US" dirty="0">
                <a:latin typeface="Arial" charset="0"/>
              </a:rPr>
              <a:t>Registers</a:t>
            </a:r>
          </a:p>
          <a:p>
            <a:pPr lvl="2"/>
            <a:r>
              <a:rPr lang="en-US" dirty="0">
                <a:latin typeface="Arial" charset="0"/>
              </a:rPr>
              <a:t>Single processors verses multiple processors</a:t>
            </a:r>
          </a:p>
          <a:p>
            <a:pPr lvl="3"/>
            <a:r>
              <a:rPr lang="en-US" dirty="0">
                <a:latin typeface="Arial" charset="0"/>
              </a:rPr>
              <a:t>Multiple core processors</a:t>
            </a:r>
          </a:p>
          <a:p>
            <a:pPr lvl="3"/>
            <a:r>
              <a:rPr lang="en-US" dirty="0">
                <a:latin typeface="Arial" charset="0"/>
              </a:rPr>
              <a:t>Parallelism </a:t>
            </a:r>
          </a:p>
          <a:p>
            <a:endParaRPr lang="en-US" dirty="0">
              <a:latin typeface="Arial" charset="0"/>
            </a:endParaRPr>
          </a:p>
        </p:txBody>
      </p:sp>
      <p:pic>
        <p:nvPicPr>
          <p:cNvPr id="6" name="Picture 5" descr="vonNeumann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570" y="823260"/>
            <a:ext cx="1897212" cy="2463800"/>
          </a:xfrm>
          <a:prstGeom prst="rect">
            <a:avLst/>
          </a:prstGeom>
        </p:spPr>
      </p:pic>
      <p:sp>
        <p:nvSpPr>
          <p:cNvPr id="7" name="TextBox 6"/>
          <p:cNvSpPr txBox="1"/>
          <p:nvPr/>
        </p:nvSpPr>
        <p:spPr>
          <a:xfrm>
            <a:off x="5892800" y="3368200"/>
            <a:ext cx="2794000" cy="584776"/>
          </a:xfrm>
          <a:prstGeom prst="rect">
            <a:avLst/>
          </a:prstGeom>
          <a:noFill/>
        </p:spPr>
        <p:txBody>
          <a:bodyPr wrap="square" rtlCol="0">
            <a:spAutoFit/>
          </a:bodyPr>
          <a:lstStyle/>
          <a:p>
            <a:pPr algn="ctr"/>
            <a:r>
              <a:rPr lang="en-US" sz="1600" dirty="0"/>
              <a:t>John von Neumann circa 1040s (Source:  LANL archives)</a:t>
            </a:r>
          </a:p>
        </p:txBody>
      </p:sp>
    </p:spTree>
    <p:extLst>
      <p:ext uri="{BB962C8B-B14F-4D97-AF65-F5344CB8AC3E}">
        <p14:creationId xmlns:p14="http://schemas.microsoft.com/office/powerpoint/2010/main" val="264101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Servers normally have multiple processors</a:t>
            </a:r>
          </a:p>
        </p:txBody>
      </p:sp>
      <p:sp>
        <p:nvSpPr>
          <p:cNvPr id="3" name="Slide Number Placeholder 2"/>
          <p:cNvSpPr>
            <a:spLocks noGrp="1"/>
          </p:cNvSpPr>
          <p:nvPr>
            <p:ph type="sldNum" sz="quarter" idx="12"/>
          </p:nvPr>
        </p:nvSpPr>
        <p:spPr/>
        <p:txBody>
          <a:bodyPr/>
          <a:lstStyle/>
          <a:p>
            <a:fld id="{F1E687AB-0FD7-C047-930B-FD009416571E}" type="slidenum">
              <a:rPr lang="en-US" smtClean="0"/>
              <a:t>5</a:t>
            </a:fld>
            <a:endParaRPr lang="en-US" dirty="0"/>
          </a:p>
        </p:txBody>
      </p:sp>
      <p:sp>
        <p:nvSpPr>
          <p:cNvPr id="4" name="Rectangle 3"/>
          <p:cNvSpPr txBox="1">
            <a:spLocks noChangeArrowheads="1"/>
          </p:cNvSpPr>
          <p:nvPr/>
        </p:nvSpPr>
        <p:spPr>
          <a:xfrm>
            <a:off x="533400" y="1144588"/>
            <a:ext cx="8229600" cy="45259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71500" indent="-457200">
              <a:defRPr/>
            </a:pPr>
            <a:r>
              <a:rPr lang="en-US" dirty="0"/>
              <a:t>Symmetric Multiprocessing (SMP)</a:t>
            </a:r>
          </a:p>
          <a:p>
            <a:pPr lvl="2">
              <a:defRPr/>
            </a:pPr>
            <a:r>
              <a:rPr lang="en-US" dirty="0"/>
              <a:t>All processors are peers</a:t>
            </a:r>
          </a:p>
          <a:p>
            <a:pPr lvl="2">
              <a:defRPr/>
            </a:pPr>
            <a:r>
              <a:rPr lang="en-US" dirty="0"/>
              <a:t>All processes share physical memory</a:t>
            </a:r>
          </a:p>
          <a:p>
            <a:pPr lvl="2">
              <a:defRPr/>
            </a:pPr>
            <a:r>
              <a:rPr lang="en-US" dirty="0"/>
              <a:t>N processes can run on N CPUs</a:t>
            </a:r>
            <a:r>
              <a:rPr lang="en-US" dirty="0">
                <a:ea typeface="ＭＳ Ｐゴシック" pitchFamily="34" charset="-128"/>
              </a:rPr>
              <a:t> </a:t>
            </a:r>
            <a:endParaRPr lang="en-US" altLang="ja-JP" dirty="0">
              <a:ea typeface="ＭＳ Ｐゴシック" pitchFamily="34" charset="-128"/>
            </a:endParaRPr>
          </a:p>
          <a:p>
            <a:pPr marL="0" indent="0">
              <a:buFontTx/>
              <a:buNone/>
              <a:defRPr/>
            </a:pPr>
            <a:endParaRPr lang="en-US" altLang="ja-JP" dirty="0">
              <a:ea typeface="ＭＳ Ｐゴシック" pitchFamily="34" charset="-128"/>
            </a:endParaRPr>
          </a:p>
          <a:p>
            <a:pPr>
              <a:defRPr/>
            </a:pPr>
            <a:endParaRPr lang="en-US" dirty="0">
              <a:ea typeface="ＭＳ Ｐゴシック" pitchFamily="34" charset="-128"/>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530066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01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Hardware</a:t>
            </a:r>
          </a:p>
        </p:txBody>
      </p:sp>
      <p:sp>
        <p:nvSpPr>
          <p:cNvPr id="3" name="Slide Number Placeholder 2"/>
          <p:cNvSpPr>
            <a:spLocks noGrp="1"/>
          </p:cNvSpPr>
          <p:nvPr>
            <p:ph type="sldNum" sz="quarter" idx="12"/>
          </p:nvPr>
        </p:nvSpPr>
        <p:spPr/>
        <p:txBody>
          <a:bodyPr/>
          <a:lstStyle/>
          <a:p>
            <a:fld id="{F1E687AB-0FD7-C047-930B-FD009416571E}" type="slidenum">
              <a:rPr lang="en-US" smtClean="0"/>
              <a:t>6</a:t>
            </a:fld>
            <a:endParaRPr lang="en-US" dirty="0"/>
          </a:p>
        </p:txBody>
      </p:sp>
      <p:sp>
        <p:nvSpPr>
          <p:cNvPr id="4" name="Content Placeholder 2"/>
          <p:cNvSpPr txBox="1">
            <a:spLocks/>
          </p:cNvSpPr>
          <p:nvPr/>
        </p:nvSpPr>
        <p:spPr>
          <a:xfrm>
            <a:off x="457200" y="1162125"/>
            <a:ext cx="8229600" cy="4022464"/>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Multi-core Processor</a:t>
            </a:r>
          </a:p>
          <a:p>
            <a:pPr lvl="1"/>
            <a:r>
              <a:rPr lang="en-US" sz="2400" dirty="0"/>
              <a:t>Processing board with multiple core processors on a single integrated circuit board</a:t>
            </a:r>
          </a:p>
          <a:p>
            <a:pPr lvl="1"/>
            <a:r>
              <a:rPr lang="en-US" sz="2400" dirty="0"/>
              <a:t> Core processors execute CPU instructions</a:t>
            </a:r>
          </a:p>
          <a:p>
            <a:pPr lvl="1"/>
            <a:r>
              <a:rPr lang="en-US" sz="2400" dirty="0"/>
              <a:t>More than one core allows parallelism</a:t>
            </a:r>
          </a:p>
          <a:p>
            <a:pPr lvl="2"/>
            <a:r>
              <a:rPr lang="en-US" dirty="0"/>
              <a:t>Running a thread on each core processor simultaneously</a:t>
            </a:r>
          </a:p>
          <a:p>
            <a:pPr lvl="2"/>
            <a:r>
              <a:rPr lang="en-US" dirty="0"/>
              <a:t>Example: A computer game can do </a:t>
            </a:r>
            <a:r>
              <a:rPr lang="en-US" dirty="0">
                <a:solidFill>
                  <a:srgbClr val="0000FF"/>
                </a:solidFill>
              </a:rPr>
              <a:t>graphics</a:t>
            </a:r>
            <a:r>
              <a:rPr lang="en-US" dirty="0"/>
              <a:t>, and a </a:t>
            </a:r>
            <a:r>
              <a:rPr lang="en-US" dirty="0">
                <a:solidFill>
                  <a:srgbClr val="0000FF"/>
                </a:solidFill>
              </a:rPr>
              <a:t>physics-related computation</a:t>
            </a:r>
            <a:r>
              <a:rPr lang="en-US" dirty="0"/>
              <a:t> in two separate threads</a:t>
            </a:r>
          </a:p>
        </p:txBody>
      </p:sp>
      <p:pic>
        <p:nvPicPr>
          <p:cNvPr id="5" name="Picture 4" descr="Parellelism-imag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976" y="4445847"/>
            <a:ext cx="5341554" cy="1620271"/>
          </a:xfrm>
          <a:prstGeom prst="rect">
            <a:avLst/>
          </a:prstGeom>
        </p:spPr>
      </p:pic>
      <p:sp>
        <p:nvSpPr>
          <p:cNvPr id="8" name="Content Placeholder 2"/>
          <p:cNvSpPr txBox="1">
            <a:spLocks/>
          </p:cNvSpPr>
          <p:nvPr/>
        </p:nvSpPr>
        <p:spPr>
          <a:xfrm>
            <a:off x="457200" y="3912098"/>
            <a:ext cx="3815976" cy="4022464"/>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r>
              <a:rPr lang="en-US" sz="2800" dirty="0"/>
              <a:t>Servers can have multiple processing boards to increase capacity. These are called slots or sockets.</a:t>
            </a:r>
          </a:p>
        </p:txBody>
      </p:sp>
    </p:spTree>
    <p:extLst>
      <p:ext uri="{BB962C8B-B14F-4D97-AF65-F5344CB8AC3E}">
        <p14:creationId xmlns:p14="http://schemas.microsoft.com/office/powerpoint/2010/main" val="63607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Processing Capacity</a:t>
            </a:r>
          </a:p>
        </p:txBody>
      </p:sp>
      <p:sp>
        <p:nvSpPr>
          <p:cNvPr id="3" name="Slide Number Placeholder 2"/>
          <p:cNvSpPr>
            <a:spLocks noGrp="1"/>
          </p:cNvSpPr>
          <p:nvPr>
            <p:ph type="sldNum" sz="quarter" idx="12"/>
          </p:nvPr>
        </p:nvSpPr>
        <p:spPr/>
        <p:txBody>
          <a:bodyPr/>
          <a:lstStyle/>
          <a:p>
            <a:fld id="{F1E687AB-0FD7-C047-930B-FD009416571E}" type="slidenum">
              <a:rPr lang="en-US" smtClean="0"/>
              <a:t>7</a:t>
            </a:fld>
            <a:endParaRPr lang="en-US" dirty="0"/>
          </a:p>
        </p:txBody>
      </p:sp>
      <p:sp>
        <p:nvSpPr>
          <p:cNvPr id="4" name="Content Placeholder 2"/>
          <p:cNvSpPr txBox="1">
            <a:spLocks/>
          </p:cNvSpPr>
          <p:nvPr/>
        </p:nvSpPr>
        <p:spPr>
          <a:xfrm>
            <a:off x="457200" y="1359348"/>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2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Server 1 </a:t>
            </a:r>
          </a:p>
          <a:p>
            <a:pPr lvl="1"/>
            <a:r>
              <a:rPr lang="en-US" dirty="0"/>
              <a:t>(4) available sockets</a:t>
            </a:r>
          </a:p>
          <a:p>
            <a:pPr lvl="1"/>
            <a:r>
              <a:rPr lang="en-US" dirty="0"/>
              <a:t>(2) quad-core processors configured</a:t>
            </a:r>
          </a:p>
          <a:p>
            <a:r>
              <a:rPr lang="en-US" dirty="0"/>
              <a:t>Server 2</a:t>
            </a:r>
          </a:p>
          <a:p>
            <a:pPr lvl="1"/>
            <a:r>
              <a:rPr lang="en-US" dirty="0"/>
              <a:t>(4) available sockets</a:t>
            </a:r>
          </a:p>
          <a:p>
            <a:pPr lvl="1"/>
            <a:r>
              <a:rPr lang="en-US" dirty="0"/>
              <a:t>(4) eight-core processors configured</a:t>
            </a:r>
          </a:p>
          <a:p>
            <a:r>
              <a:rPr lang="en-US" dirty="0"/>
              <a:t>Server 2 has more processing capacity</a:t>
            </a:r>
          </a:p>
          <a:p>
            <a:r>
              <a:rPr lang="en-US" dirty="0"/>
              <a:t>How many cores does Server 1 and Server 2 have?</a:t>
            </a:r>
          </a:p>
          <a:p>
            <a:pPr lvl="1"/>
            <a:endParaRPr lang="en-US" dirty="0"/>
          </a:p>
        </p:txBody>
      </p:sp>
      <p:sp>
        <p:nvSpPr>
          <p:cNvPr id="5" name="TextBox 4"/>
          <p:cNvSpPr txBox="1"/>
          <p:nvPr/>
        </p:nvSpPr>
        <p:spPr>
          <a:xfrm>
            <a:off x="1957292" y="5925392"/>
            <a:ext cx="6454589" cy="523220"/>
          </a:xfrm>
          <a:prstGeom prst="rect">
            <a:avLst/>
          </a:prstGeom>
          <a:noFill/>
        </p:spPr>
        <p:txBody>
          <a:bodyPr wrap="square" rtlCol="0">
            <a:spAutoFit/>
          </a:bodyPr>
          <a:lstStyle/>
          <a:p>
            <a:r>
              <a:rPr lang="en-US" sz="2800" dirty="0">
                <a:solidFill>
                  <a:srgbClr val="3366FF"/>
                </a:solidFill>
              </a:rPr>
              <a:t>Server 1 has 8 cores Server 2 has 32 cores</a:t>
            </a:r>
          </a:p>
        </p:txBody>
      </p:sp>
    </p:spTree>
    <p:extLst>
      <p:ext uri="{BB962C8B-B14F-4D97-AF65-F5344CB8AC3E}">
        <p14:creationId xmlns:p14="http://schemas.microsoft.com/office/powerpoint/2010/main" val="187501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Level Parallelism</a:t>
            </a:r>
          </a:p>
        </p:txBody>
      </p:sp>
      <p:sp>
        <p:nvSpPr>
          <p:cNvPr id="3" name="Slide Number Placeholder 2"/>
          <p:cNvSpPr>
            <a:spLocks noGrp="1"/>
          </p:cNvSpPr>
          <p:nvPr>
            <p:ph type="sldNum" sz="quarter" idx="12"/>
          </p:nvPr>
        </p:nvSpPr>
        <p:spPr/>
        <p:txBody>
          <a:bodyPr/>
          <a:lstStyle/>
          <a:p>
            <a:fld id="{F1E687AB-0FD7-C047-930B-FD009416571E}" type="slidenum">
              <a:rPr lang="en-US" smtClean="0"/>
              <a:t>8</a:t>
            </a:fld>
            <a:endParaRPr lang="en-US" dirty="0"/>
          </a:p>
        </p:txBody>
      </p:sp>
      <p:sp>
        <p:nvSpPr>
          <p:cNvPr id="4" name="Rectangle 3"/>
          <p:cNvSpPr txBox="1">
            <a:spLocks noChangeArrowheads="1"/>
          </p:cNvSpPr>
          <p:nvPr/>
        </p:nvSpPr>
        <p:spPr bwMode="auto">
          <a:xfrm>
            <a:off x="3810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r>
              <a:rPr lang="en-US" sz="1600" dirty="0"/>
              <a:t>section	.text</a:t>
            </a:r>
          </a:p>
          <a:p>
            <a:pPr>
              <a:spcBef>
                <a:spcPct val="20000"/>
              </a:spcBef>
            </a:pPr>
            <a:r>
              <a:rPr lang="en-US" sz="1600" dirty="0"/>
              <a:t>    global _start   ;must be declared for linker (ld)</a:t>
            </a:r>
          </a:p>
          <a:p>
            <a:pPr>
              <a:spcBef>
                <a:spcPct val="20000"/>
              </a:spcBef>
            </a:pPr>
            <a:r>
              <a:rPr lang="en-US" sz="1600" dirty="0"/>
              <a:t>_start:	            ;tells linker entry point</a:t>
            </a:r>
          </a:p>
          <a:p>
            <a:pPr>
              <a:spcBef>
                <a:spcPct val="20000"/>
              </a:spcBef>
            </a:pPr>
            <a:r>
              <a:rPr lang="en-US" sz="1600" dirty="0"/>
              <a:t>    mov	edx,len     ;message length</a:t>
            </a:r>
          </a:p>
          <a:p>
            <a:pPr>
              <a:spcBef>
                <a:spcPct val="20000"/>
              </a:spcBef>
            </a:pPr>
            <a:r>
              <a:rPr lang="en-US" sz="1600" dirty="0"/>
              <a:t>    mov	ecx,msg     ;message to write</a:t>
            </a:r>
          </a:p>
          <a:p>
            <a:pPr>
              <a:spcBef>
                <a:spcPct val="20000"/>
              </a:spcBef>
            </a:pPr>
            <a:r>
              <a:rPr lang="en-US" sz="1600" dirty="0"/>
              <a:t>    mov	ebx,1       ;file descriptor (stdout)</a:t>
            </a:r>
          </a:p>
          <a:p>
            <a:pPr>
              <a:spcBef>
                <a:spcPct val="20000"/>
              </a:spcBef>
            </a:pPr>
            <a:r>
              <a:rPr lang="en-US" sz="1600" dirty="0"/>
              <a:t>    mov	eax,4       ;system call number (sys_write)</a:t>
            </a:r>
          </a:p>
          <a:p>
            <a:pPr>
              <a:spcBef>
                <a:spcPct val="20000"/>
              </a:spcBef>
            </a:pPr>
            <a:r>
              <a:rPr lang="en-US" sz="1600" dirty="0"/>
              <a:t>    int	0x80        ;call kernel</a:t>
            </a:r>
          </a:p>
          <a:p>
            <a:pPr>
              <a:spcBef>
                <a:spcPct val="20000"/>
              </a:spcBef>
            </a:pPr>
            <a:r>
              <a:rPr lang="en-US" sz="1600" dirty="0"/>
              <a:t>	</a:t>
            </a:r>
          </a:p>
          <a:p>
            <a:pPr>
              <a:spcBef>
                <a:spcPct val="20000"/>
              </a:spcBef>
            </a:pPr>
            <a:r>
              <a:rPr lang="en-US" sz="1600" dirty="0"/>
              <a:t>    mov	eax,1       ;system call number (sys_exit)</a:t>
            </a:r>
          </a:p>
          <a:p>
            <a:pPr>
              <a:spcBef>
                <a:spcPct val="20000"/>
              </a:spcBef>
            </a:pPr>
            <a:r>
              <a:rPr lang="en-US" sz="1600" dirty="0"/>
              <a:t>    int	0x80        ;call kernel</a:t>
            </a:r>
          </a:p>
          <a:p>
            <a:pPr>
              <a:spcBef>
                <a:spcPct val="20000"/>
              </a:spcBef>
            </a:pPr>
            <a:r>
              <a:rPr lang="en-US" sz="1600" dirty="0"/>
              <a:t> </a:t>
            </a:r>
          </a:p>
          <a:p>
            <a:pPr>
              <a:spcBef>
                <a:spcPct val="20000"/>
              </a:spcBef>
            </a:pPr>
            <a:r>
              <a:rPr lang="en-US" sz="1600" dirty="0"/>
              <a:t>section	.data</a:t>
            </a:r>
          </a:p>
          <a:p>
            <a:pPr>
              <a:spcBef>
                <a:spcPct val="20000"/>
              </a:spcBef>
            </a:pPr>
            <a:r>
              <a:rPr lang="en-US" sz="1600" dirty="0"/>
              <a:t>msg db 'Hello, world!', 0xa  ;our dear string</a:t>
            </a:r>
          </a:p>
          <a:p>
            <a:pPr>
              <a:spcBef>
                <a:spcPct val="20000"/>
              </a:spcBef>
            </a:pPr>
            <a:r>
              <a:rPr lang="en-US" sz="1600" dirty="0"/>
              <a:t>len equ $ - msg              ;length of our dear string</a:t>
            </a:r>
          </a:p>
          <a:p>
            <a:pPr>
              <a:spcBef>
                <a:spcPct val="20000"/>
              </a:spcBef>
            </a:pPr>
            <a:endParaRPr lang="en-US" sz="1400" dirty="0"/>
          </a:p>
        </p:txBody>
      </p:sp>
      <p:sp>
        <p:nvSpPr>
          <p:cNvPr id="5" name="TextBox 4"/>
          <p:cNvSpPr txBox="1">
            <a:spLocks noChangeArrowheads="1"/>
          </p:cNvSpPr>
          <p:nvPr/>
        </p:nvSpPr>
        <p:spPr bwMode="auto">
          <a:xfrm>
            <a:off x="5334000" y="2286000"/>
            <a:ext cx="3276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0000FF"/>
                </a:solidFill>
              </a:rPr>
              <a:t>Four Move statements</a:t>
            </a:r>
          </a:p>
          <a:p>
            <a:pPr eaLnBrk="1" hangingPunct="1"/>
            <a:r>
              <a:rPr lang="en-US" sz="1800" dirty="0">
                <a:solidFill>
                  <a:srgbClr val="0000FF"/>
                </a:solidFill>
              </a:rPr>
              <a:t>have no dependencies on</a:t>
            </a:r>
          </a:p>
          <a:p>
            <a:pPr eaLnBrk="1" hangingPunct="1"/>
            <a:r>
              <a:rPr lang="en-US" sz="1800" dirty="0">
                <a:solidFill>
                  <a:srgbClr val="0000FF"/>
                </a:solidFill>
              </a:rPr>
              <a:t>each other. These can all be executed simultaneously.</a:t>
            </a:r>
          </a:p>
        </p:txBody>
      </p:sp>
      <p:sp>
        <p:nvSpPr>
          <p:cNvPr id="6" name="TextBox 5"/>
          <p:cNvSpPr txBox="1">
            <a:spLocks noChangeArrowheads="1"/>
          </p:cNvSpPr>
          <p:nvPr/>
        </p:nvSpPr>
        <p:spPr bwMode="auto">
          <a:xfrm>
            <a:off x="5410200" y="4191000"/>
            <a:ext cx="259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0000FF"/>
                </a:solidFill>
              </a:rPr>
              <a:t>Reduces the number of cycles required to run this code segment from 7 to 4. </a:t>
            </a:r>
          </a:p>
        </p:txBody>
      </p:sp>
    </p:spTree>
    <p:extLst>
      <p:ext uri="{BB962C8B-B14F-4D97-AF65-F5344CB8AC3E}">
        <p14:creationId xmlns:p14="http://schemas.microsoft.com/office/powerpoint/2010/main" val="6360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3" name="Content Placeholder 2"/>
          <p:cNvSpPr>
            <a:spLocks noGrp="1"/>
          </p:cNvSpPr>
          <p:nvPr>
            <p:ph idx="1"/>
          </p:nvPr>
        </p:nvSpPr>
        <p:spPr>
          <a:xfrm>
            <a:off x="457200" y="1356360"/>
            <a:ext cx="8229600" cy="4876800"/>
          </a:xfrm>
        </p:spPr>
        <p:txBody>
          <a:bodyPr>
            <a:normAutofit fontScale="85000" lnSpcReduction="20000"/>
          </a:bodyPr>
          <a:lstStyle/>
          <a:p>
            <a:r>
              <a:rPr lang="en-US" dirty="0"/>
              <a:t>RAM – Random Access Memory</a:t>
            </a:r>
          </a:p>
          <a:p>
            <a:pPr lvl="1"/>
            <a:r>
              <a:rPr lang="en-US" dirty="0"/>
              <a:t>Not used for permanent storage</a:t>
            </a:r>
          </a:p>
          <a:p>
            <a:r>
              <a:rPr lang="en-US" dirty="0"/>
              <a:t>Read Only Memory</a:t>
            </a:r>
          </a:p>
          <a:p>
            <a:pPr lvl="1"/>
            <a:r>
              <a:rPr lang="en-US" dirty="0"/>
              <a:t>ROM</a:t>
            </a:r>
          </a:p>
          <a:p>
            <a:pPr lvl="1"/>
            <a:r>
              <a:rPr lang="en-US" dirty="0"/>
              <a:t>BIOS – Basic Input and Output system</a:t>
            </a:r>
          </a:p>
          <a:p>
            <a:r>
              <a:rPr lang="en-US" dirty="0"/>
              <a:t>Cache – high speed memory</a:t>
            </a:r>
          </a:p>
          <a:p>
            <a:pPr lvl="1"/>
            <a:r>
              <a:rPr lang="en-US" dirty="0"/>
              <a:t>Level 1 cache – in the CPU</a:t>
            </a:r>
          </a:p>
          <a:p>
            <a:pPr lvl="1"/>
            <a:r>
              <a:rPr lang="en-US" dirty="0"/>
              <a:t>Level 2 cache – normally right near the CPU</a:t>
            </a:r>
          </a:p>
          <a:p>
            <a:pPr lvl="1"/>
            <a:r>
              <a:rPr lang="en-US" dirty="0"/>
              <a:t>Level 3 cache – normally shared between the core processors on a processing board</a:t>
            </a:r>
          </a:p>
          <a:p>
            <a:r>
              <a:rPr lang="en-US" dirty="0"/>
              <a:t>Registers are used in a CPU to hold values. This is considered the fastest memory in a computer.</a:t>
            </a:r>
          </a:p>
          <a:p>
            <a:pPr lvl="1"/>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F1E687AB-0FD7-C047-930B-FD009416571E}" type="slidenum">
              <a:rPr lang="en-US" smtClean="0"/>
              <a:t>9</a:t>
            </a:fld>
            <a:endParaRPr lang="en-US" dirty="0"/>
          </a:p>
        </p:txBody>
      </p:sp>
      <p:sp>
        <p:nvSpPr>
          <p:cNvPr id="6" name="TextBox 5"/>
          <p:cNvSpPr txBox="1"/>
          <p:nvPr/>
        </p:nvSpPr>
        <p:spPr>
          <a:xfrm>
            <a:off x="6014781" y="2465293"/>
            <a:ext cx="2979270" cy="1631216"/>
          </a:xfrm>
          <a:prstGeom prst="rect">
            <a:avLst/>
          </a:prstGeom>
          <a:noFill/>
        </p:spPr>
        <p:txBody>
          <a:bodyPr wrap="square" rtlCol="0">
            <a:spAutoFit/>
          </a:bodyPr>
          <a:lstStyle/>
          <a:p>
            <a:r>
              <a:rPr lang="en-US" sz="2000" dirty="0">
                <a:solidFill>
                  <a:srgbClr val="0000FF"/>
                </a:solidFill>
              </a:rPr>
              <a:t>Level 1 and Level 2 cache often used to store data that will be needed by the instructions the CPU executes</a:t>
            </a:r>
          </a:p>
        </p:txBody>
      </p:sp>
    </p:spTree>
    <p:extLst>
      <p:ext uri="{BB962C8B-B14F-4D97-AF65-F5344CB8AC3E}">
        <p14:creationId xmlns:p14="http://schemas.microsoft.com/office/powerpoint/2010/main" val="37216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984</TotalTime>
  <Words>5221</Words>
  <Application>Microsoft Macintosh PowerPoint</Application>
  <PresentationFormat>On-screen Show (4:3)</PresentationFormat>
  <Paragraphs>437</Paragraphs>
  <Slides>37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Clarity</vt:lpstr>
      <vt:lpstr>CT210 Open Server I</vt:lpstr>
      <vt:lpstr>Fundamental Server Components</vt:lpstr>
      <vt:lpstr>Units </vt:lpstr>
      <vt:lpstr>Server Concepts</vt:lpstr>
      <vt:lpstr>Servers normally have multiple processors</vt:lpstr>
      <vt:lpstr>Server Hardware</vt:lpstr>
      <vt:lpstr>Server Processing Capacity</vt:lpstr>
      <vt:lpstr>Instruction Level Parallelism</vt:lpstr>
      <vt:lpstr>Memory</vt:lpstr>
      <vt:lpstr>CT210 Open Server I</vt:lpstr>
      <vt:lpstr>Disk Storage Redundancy RAID</vt:lpstr>
      <vt:lpstr>RAID</vt:lpstr>
      <vt:lpstr>RAID 0</vt:lpstr>
      <vt:lpstr>RAID 1</vt:lpstr>
      <vt:lpstr>RAID 0+1</vt:lpstr>
      <vt:lpstr>RAID 3</vt:lpstr>
      <vt:lpstr>RAID 3 Parity</vt:lpstr>
      <vt:lpstr>RAID 3 Parity</vt:lpstr>
      <vt:lpstr>RAID 5</vt:lpstr>
      <vt:lpstr>RAID 10</vt:lpstr>
      <vt:lpstr>RAID 10 depicted</vt:lpstr>
      <vt:lpstr>RAID and Ubuntu</vt:lpstr>
      <vt:lpstr>What does an Operating System do?</vt:lpstr>
      <vt:lpstr>PowerPoint Presentation</vt:lpstr>
      <vt:lpstr>Resources and Sharing</vt:lpstr>
      <vt:lpstr>CPU</vt:lpstr>
      <vt:lpstr>Sharing the CPU</vt:lpstr>
      <vt:lpstr>What does a os do?</vt:lpstr>
      <vt:lpstr>Process Management</vt:lpstr>
      <vt:lpstr>Process Management</vt:lpstr>
      <vt:lpstr>Process Management</vt:lpstr>
      <vt:lpstr>Interrupts</vt:lpstr>
      <vt:lpstr>Interrupts</vt:lpstr>
      <vt:lpstr>CPU Scheduling</vt:lpstr>
      <vt:lpstr>CPU Scheduling</vt:lpstr>
      <vt:lpstr>CPU Scheduling</vt:lpstr>
      <vt:lpstr>References</vt:lpstr>
    </vt:vector>
  </TitlesOfParts>
  <Company>DrexelU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CCarroll</dc:creator>
  <cp:lastModifiedBy>Carroll,Christopher</cp:lastModifiedBy>
  <cp:revision>72</cp:revision>
  <dcterms:created xsi:type="dcterms:W3CDTF">2016-09-19T18:23:10Z</dcterms:created>
  <dcterms:modified xsi:type="dcterms:W3CDTF">2023-08-01T14:00:17Z</dcterms:modified>
</cp:coreProperties>
</file>