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3"/>
  </p:notesMasterIdLst>
  <p:sldIdLst>
    <p:sldId id="256" r:id="rId2"/>
    <p:sldId id="279" r:id="rId3"/>
    <p:sldId id="270" r:id="rId4"/>
    <p:sldId id="271" r:id="rId5"/>
    <p:sldId id="272" r:id="rId6"/>
    <p:sldId id="273" r:id="rId7"/>
    <p:sldId id="332" r:id="rId8"/>
    <p:sldId id="274" r:id="rId9"/>
    <p:sldId id="275" r:id="rId10"/>
    <p:sldId id="276" r:id="rId11"/>
    <p:sldId id="277" r:id="rId12"/>
    <p:sldId id="278" r:id="rId13"/>
    <p:sldId id="280" r:id="rId14"/>
    <p:sldId id="281" r:id="rId15"/>
    <p:sldId id="282" r:id="rId16"/>
    <p:sldId id="283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33" r:id="rId55"/>
    <p:sldId id="325" r:id="rId56"/>
    <p:sldId id="326" r:id="rId57"/>
    <p:sldId id="327" r:id="rId58"/>
    <p:sldId id="328" r:id="rId59"/>
    <p:sldId id="329" r:id="rId60"/>
    <p:sldId id="330" r:id="rId61"/>
    <p:sldId id="331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CD530"/>
    <a:srgbClr val="FFDB01"/>
    <a:srgbClr val="FF9933"/>
    <a:srgbClr val="CC0000"/>
    <a:srgbClr val="FFFF99"/>
    <a:srgbClr val="FDAF3D"/>
    <a:srgbClr val="FD9803"/>
    <a:srgbClr val="FEE2B8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6038" autoAdjust="0"/>
  </p:normalViewPr>
  <p:slideViewPr>
    <p:cSldViewPr>
      <p:cViewPr varScale="1">
        <p:scale>
          <a:sx n="86" d="100"/>
          <a:sy n="86" d="100"/>
        </p:scale>
        <p:origin x="128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04FE9-0962-443F-852A-2508B1A6DA7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825BA-34F7-4E4E-A451-373BC3EC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76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825BA-34F7-4E4E-A451-373BC3ECC61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2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5E1E-AC78-4CBF-A442-F9C1FD1DD24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3EB3-8328-4C0E-B262-B96B781F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2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5E1E-AC78-4CBF-A442-F9C1FD1DD24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3EB3-8328-4C0E-B262-B96B781F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2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5E1E-AC78-4CBF-A442-F9C1FD1DD24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3EB3-8328-4C0E-B262-B96B781F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6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5E1E-AC78-4CBF-A442-F9C1FD1DD24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3EB3-8328-4C0E-B262-B96B781F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3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5E1E-AC78-4CBF-A442-F9C1FD1DD24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3EB3-8328-4C0E-B262-B96B781F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0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5E1E-AC78-4CBF-A442-F9C1FD1DD24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3EB3-8328-4C0E-B262-B96B781F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8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5E1E-AC78-4CBF-A442-F9C1FD1DD24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3EB3-8328-4C0E-B262-B96B781F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7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5E1E-AC78-4CBF-A442-F9C1FD1DD24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3EB3-8328-4C0E-B262-B96B781F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8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5E1E-AC78-4CBF-A442-F9C1FD1DD24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3EB3-8328-4C0E-B262-B96B781F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4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5E1E-AC78-4CBF-A442-F9C1FD1DD24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3EB3-8328-4C0E-B262-B96B781F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9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5E1E-AC78-4CBF-A442-F9C1FD1DD24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3EB3-8328-4C0E-B262-B96B781F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5E1E-AC78-4CBF-A442-F9C1FD1DD24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33EB3-8328-4C0E-B262-B96B781F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7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77189" y="152400"/>
            <a:ext cx="36785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Pro-Regular"/>
              </a:rPr>
              <a:t>Project Management:</a:t>
            </a:r>
          </a:p>
          <a:p>
            <a:pPr algn="ctr"/>
            <a:r>
              <a:rPr lang="en-US" dirty="0">
                <a:latin typeface="MyriadPro-Regular"/>
              </a:rPr>
              <a:t>A Systems Approach to </a:t>
            </a:r>
          </a:p>
          <a:p>
            <a:pPr algn="ctr"/>
            <a:r>
              <a:rPr lang="en-US" dirty="0">
                <a:latin typeface="MyriadPro-Regular"/>
              </a:rPr>
              <a:t>Planning, Scheduling, and Controlling</a:t>
            </a:r>
          </a:p>
          <a:p>
            <a:pPr algn="ctr"/>
            <a:r>
              <a:rPr lang="en-US" dirty="0">
                <a:latin typeface="MyriadPro-Regular"/>
              </a:rPr>
              <a:t>Thirteenth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68634" y="632460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Excerpted from Project Management 13E by Harold Kerzner. Copyright 2022 by John Wiley &amp; Sons, Inc. All rights reserved.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D6176B-781E-400B-B472-DD3835039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1600200"/>
            <a:ext cx="3409950" cy="423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06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733800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7030A0"/>
                </a:solidFill>
              </a:rPr>
              <a:t>Project management and </a:t>
            </a:r>
            <a:br>
              <a:rPr lang="en-US" sz="4800" dirty="0">
                <a:solidFill>
                  <a:srgbClr val="7030A0"/>
                </a:solidFill>
              </a:rPr>
            </a:br>
            <a:r>
              <a:rPr lang="en-US" sz="4800" dirty="0">
                <a:solidFill>
                  <a:srgbClr val="7030A0"/>
                </a:solidFill>
              </a:rPr>
              <a:t>productivity are related!</a:t>
            </a:r>
          </a:p>
        </p:txBody>
      </p:sp>
      <p:graphicFrame>
        <p:nvGraphicFramePr>
          <p:cNvPr id="6" name="Object 5"/>
          <p:cNvGraphicFramePr>
            <a:graphicFrameLocks/>
          </p:cNvGraphicFramePr>
          <p:nvPr/>
        </p:nvGraphicFramePr>
        <p:xfrm>
          <a:off x="1106488" y="968375"/>
          <a:ext cx="69230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ClipArt" r:id="rId3" imgW="6934200" imgH="3862388" progId="MS_ClipArt_Gallery.2">
                  <p:embed/>
                </p:oleObj>
              </mc:Choice>
              <mc:Fallback>
                <p:oleObj name="ClipArt" r:id="rId3" imgW="6934200" imgH="3862388" progId="MS_ClipArt_Gallery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968375"/>
                        <a:ext cx="6923087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ctr">
              <a:buFont typeface="Wingdings" pitchFamily="2" charset="2"/>
              <a:buNone/>
            </a:pPr>
            <a:r>
              <a:rPr lang="en-US" altLang="en-US" sz="4700" dirty="0"/>
              <a:t>MATURITY IN PROJECT MANAGEMENT IS LIKE A THREE-LEGGED STOOL. </a:t>
            </a:r>
          </a:p>
          <a:p>
            <a:pPr>
              <a:buFont typeface="Wingdings" pitchFamily="2" charset="2"/>
              <a:buNone/>
            </a:pPr>
            <a:endParaRPr lang="en-US" altLang="en-US" sz="4000" dirty="0"/>
          </a:p>
          <a:p>
            <a:pPr>
              <a:buFont typeface="Wingdings" pitchFamily="2" charset="2"/>
              <a:buNone/>
            </a:pPr>
            <a:r>
              <a:rPr lang="en-US" altLang="en-US" dirty="0"/>
              <a:t>THE LEGS REPRESENT THE: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  <a:p>
            <a:r>
              <a:rPr lang="en-US" altLang="en-US" dirty="0"/>
              <a:t>Project manager</a:t>
            </a:r>
          </a:p>
          <a:p>
            <a:r>
              <a:rPr lang="en-US" altLang="en-US" dirty="0"/>
              <a:t>Line manager(s)</a:t>
            </a:r>
          </a:p>
          <a:p>
            <a:r>
              <a:rPr lang="en-US" altLang="en-US" dirty="0"/>
              <a:t>Executive management (i.e., project sponsor)</a:t>
            </a:r>
          </a:p>
          <a:p>
            <a:pPr>
              <a:buFont typeface="Wingdings" pitchFamily="2" charset="2"/>
              <a:buNone/>
            </a:pPr>
            <a:endParaRPr lang="en-US" altLang="en-US" b="1" dirty="0">
              <a:solidFill>
                <a:srgbClr val="FFFF00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en-US" altLang="en-US" sz="3600" b="1" i="1" dirty="0">
                <a:solidFill>
                  <a:srgbClr val="7030A0"/>
                </a:solidFill>
              </a:rPr>
              <a:t>Maturity cannot exist without stability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604159"/>
              </p:ext>
            </p:extLst>
          </p:nvPr>
        </p:nvGraphicFramePr>
        <p:xfrm>
          <a:off x="6400800" y="1524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ClipArt" r:id="rId3" imgW="3219585" imgH="3371740" progId="MS_ClipArt_Gallery.2">
                  <p:embed/>
                </p:oleObj>
              </mc:Choice>
              <mc:Fallback>
                <p:oleObj name="ClipArt" r:id="rId3" imgW="3219585" imgH="3371740" progId="MS_ClipArt_Gallery.2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524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644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28087"/>
            <a:ext cx="7696200" cy="1104900"/>
          </a:xfrm>
        </p:spPr>
        <p:txBody>
          <a:bodyPr/>
          <a:lstStyle/>
          <a:p>
            <a:r>
              <a:rPr lang="en-US" altLang="en-US" sz="5400" dirty="0"/>
              <a:t>The Three-Legged Stool</a:t>
            </a:r>
          </a:p>
        </p:txBody>
      </p:sp>
      <p:pic>
        <p:nvPicPr>
          <p:cNvPr id="7" name="Picture 3" descr="Stool 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151" y="1167832"/>
            <a:ext cx="3368676" cy="351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022236" y="4271475"/>
            <a:ext cx="104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Arial" charset="0"/>
              </a:rPr>
              <a:t>Project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926986" y="4519125"/>
            <a:ext cx="1228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Arial" charset="0"/>
              </a:rPr>
              <a:t>Manager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337175" y="4858850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Arial" charset="0"/>
              </a:rPr>
              <a:t>Line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879975" y="5087450"/>
            <a:ext cx="173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Arial" charset="0"/>
              </a:rPr>
              <a:t>Management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909469" y="4084395"/>
            <a:ext cx="173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Arial" charset="0"/>
              </a:rPr>
              <a:t>Management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252369" y="3855795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Arial" charset="0"/>
              </a:rPr>
              <a:t>Senior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890419" y="4351095"/>
            <a:ext cx="18918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Arial" charset="0"/>
              </a:rPr>
              <a:t>(i.e., Sponsor)</a:t>
            </a:r>
          </a:p>
        </p:txBody>
      </p:sp>
    </p:spTree>
    <p:extLst>
      <p:ext uri="{BB962C8B-B14F-4D97-AF65-F5344CB8AC3E}">
        <p14:creationId xmlns:p14="http://schemas.microsoft.com/office/powerpoint/2010/main" val="403338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701" y="41967"/>
            <a:ext cx="8610600" cy="77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j-lt"/>
              </a:rPr>
              <a:t>TOP OF THE THREE-LEGGED  STOOL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1760575" y="928999"/>
            <a:ext cx="5508550" cy="43681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1979996" y="3090930"/>
            <a:ext cx="2668204" cy="87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4640299" y="3107069"/>
            <a:ext cx="2446301" cy="8553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884891" y="2466080"/>
            <a:ext cx="1919821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+mn-lt"/>
              </a:rPr>
              <a:t>ORGANIZATIONAL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+mn-lt"/>
              </a:rPr>
              <a:t>STRUCTURE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104341" y="2466080"/>
            <a:ext cx="1919821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+mn-lt"/>
              </a:rPr>
              <a:t>ORGANIZATIONAL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+mn-lt"/>
              </a:rPr>
              <a:t>BEHAVIOR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964689" y="4180580"/>
            <a:ext cx="141782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+mn-lt"/>
              </a:rPr>
              <a:t>TOOLS &amp;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+mn-lt"/>
              </a:rPr>
              <a:t>TECHNIQUES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4648199" y="896042"/>
            <a:ext cx="1" cy="2194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9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985138"/>
              </p:ext>
            </p:extLst>
          </p:nvPr>
        </p:nvGraphicFramePr>
        <p:xfrm>
          <a:off x="1121757" y="2667000"/>
          <a:ext cx="4114800" cy="282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ClipArt" r:id="rId3" imgW="4038735" imgH="3533721" progId="MS_ClipArt_Gallery.2">
                  <p:embed/>
                </p:oleObj>
              </mc:Choice>
              <mc:Fallback>
                <p:oleObj name="ClipArt" r:id="rId3" imgW="4038735" imgH="3533721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757" y="2667000"/>
                        <a:ext cx="4114800" cy="282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1260231"/>
            <a:ext cx="8686800" cy="4572000"/>
          </a:xfrm>
          <a:prstGeom prst="rect">
            <a:avLst/>
          </a:prstGeom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How important is project management training?</a:t>
            </a:r>
          </a:p>
          <a:p>
            <a:r>
              <a:rPr lang="en-US" altLang="en-US" dirty="0"/>
              <a:t>Part-time project management– </a:t>
            </a:r>
          </a:p>
          <a:p>
            <a:pPr marL="0" indent="0">
              <a:buNone/>
            </a:pPr>
            <a:r>
              <a:rPr lang="en-US" altLang="en-US" dirty="0"/>
              <a:t>						is it good or bad?</a:t>
            </a:r>
          </a:p>
          <a:p>
            <a:pPr>
              <a:buFont typeface="Wingdings" pitchFamily="2" charset="2"/>
              <a:buNone/>
            </a:pPr>
            <a:endParaRPr lang="en-US" altLang="en-US" b="1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235200" y="152400"/>
            <a:ext cx="5308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Critical Questions</a:t>
            </a:r>
          </a:p>
        </p:txBody>
      </p:sp>
    </p:spTree>
    <p:extLst>
      <p:ext uri="{BB962C8B-B14F-4D97-AF65-F5344CB8AC3E}">
        <p14:creationId xmlns:p14="http://schemas.microsoft.com/office/powerpoint/2010/main" val="3546963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6600" b="1" dirty="0">
                <a:solidFill>
                  <a:srgbClr val="7030A0"/>
                </a:solidFill>
              </a:rPr>
              <a:t>Role of the</a:t>
            </a:r>
            <a:br>
              <a:rPr lang="en-US" altLang="en-US" sz="6600" b="1" dirty="0">
                <a:solidFill>
                  <a:srgbClr val="7030A0"/>
                </a:solidFill>
              </a:rPr>
            </a:br>
            <a:r>
              <a:rPr lang="en-US" altLang="en-US" sz="6600" b="1" dirty="0">
                <a:solidFill>
                  <a:srgbClr val="7030A0"/>
                </a:solidFill>
              </a:rPr>
              <a:t> Project Manager</a:t>
            </a:r>
            <a:endParaRPr lang="en-US" sz="6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73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6600" b="1" dirty="0">
                <a:solidFill>
                  <a:srgbClr val="7030A0"/>
                </a:solidFill>
              </a:rPr>
              <a:t>Negotiating for Resources</a:t>
            </a:r>
            <a:endParaRPr lang="en-US" sz="6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75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6600" b="1" dirty="0">
                <a:solidFill>
                  <a:srgbClr val="7030A0"/>
                </a:solidFill>
              </a:rPr>
              <a:t>The Project Kickoff </a:t>
            </a:r>
            <a:br>
              <a:rPr lang="en-US" altLang="en-US" sz="6600" b="1" dirty="0">
                <a:solidFill>
                  <a:srgbClr val="7030A0"/>
                </a:solidFill>
              </a:rPr>
            </a:br>
            <a:r>
              <a:rPr lang="en-US" altLang="en-US" sz="6600" b="1" dirty="0">
                <a:solidFill>
                  <a:srgbClr val="7030A0"/>
                </a:solidFill>
              </a:rPr>
              <a:t>Meeting</a:t>
            </a:r>
          </a:p>
        </p:txBody>
      </p:sp>
    </p:spTree>
    <p:extLst>
      <p:ext uri="{BB962C8B-B14F-4D97-AF65-F5344CB8AC3E}">
        <p14:creationId xmlns:p14="http://schemas.microsoft.com/office/powerpoint/2010/main" val="1980740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6600" b="1" dirty="0">
                <a:solidFill>
                  <a:srgbClr val="7030A0"/>
                </a:solidFill>
              </a:rPr>
              <a:t>Establishing the Project’s Policies and Procedures</a:t>
            </a:r>
          </a:p>
        </p:txBody>
      </p:sp>
    </p:spTree>
    <p:extLst>
      <p:ext uri="{BB962C8B-B14F-4D97-AF65-F5344CB8AC3E}">
        <p14:creationId xmlns:p14="http://schemas.microsoft.com/office/powerpoint/2010/main" val="384786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6600" b="1" dirty="0">
                <a:solidFill>
                  <a:srgbClr val="7030A0"/>
                </a:solidFill>
              </a:rPr>
              <a:t>Laying Out the Project Workflow and Plan</a:t>
            </a:r>
            <a:br>
              <a:rPr lang="en-US" altLang="en-US" sz="6600" b="1" dirty="0">
                <a:solidFill>
                  <a:srgbClr val="FF6600"/>
                </a:solidFill>
              </a:rPr>
            </a:br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49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9044" y="2057400"/>
            <a:ext cx="38059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Chapter One</a:t>
            </a:r>
          </a:p>
          <a:p>
            <a:pPr algn="ctr"/>
            <a:r>
              <a:rPr lang="en-US" sz="5400" b="1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023343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6600" b="1" dirty="0">
                <a:solidFill>
                  <a:srgbClr val="7030A0"/>
                </a:solidFill>
              </a:rPr>
              <a:t>Establishing Performance Targets</a:t>
            </a:r>
            <a:endParaRPr lang="en-US" sz="6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92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6600" b="1" dirty="0">
                <a:solidFill>
                  <a:srgbClr val="7030A0"/>
                </a:solidFill>
              </a:rPr>
              <a:t>Obtaining Funding</a:t>
            </a:r>
            <a:endParaRPr lang="en-US" sz="6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4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6600" b="1" dirty="0">
                <a:solidFill>
                  <a:srgbClr val="7030A0"/>
                </a:solidFill>
              </a:rPr>
              <a:t>Executing the Plan</a:t>
            </a:r>
            <a:endParaRPr lang="en-US" sz="6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86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6600" b="1" dirty="0">
                <a:solidFill>
                  <a:srgbClr val="7030A0"/>
                </a:solidFill>
              </a:rPr>
              <a:t>Acting as the Conductor</a:t>
            </a:r>
            <a:endParaRPr lang="en-US" sz="6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495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6600" b="1" dirty="0">
                <a:solidFill>
                  <a:srgbClr val="7030A0"/>
                </a:solidFill>
              </a:rPr>
              <a:t>Putting Out Fires</a:t>
            </a:r>
            <a:endParaRPr lang="en-US" sz="6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92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6600" b="1" dirty="0">
                <a:solidFill>
                  <a:srgbClr val="7030A0"/>
                </a:solidFill>
              </a:rPr>
              <a:t>Counseling and Facilitation</a:t>
            </a:r>
            <a:endParaRPr lang="en-US" sz="6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40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6600" b="1" dirty="0">
                <a:solidFill>
                  <a:srgbClr val="7030A0"/>
                </a:solidFill>
              </a:rPr>
              <a:t>Encouraging the Team to Focus on Deadlines</a:t>
            </a:r>
            <a:endParaRPr lang="en-US" sz="6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86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6600" b="1" dirty="0">
                <a:solidFill>
                  <a:srgbClr val="7030A0"/>
                </a:solidFill>
              </a:rPr>
              <a:t>Monitoring Progress by “Pounding the Pavement”</a:t>
            </a:r>
            <a:endParaRPr lang="en-US" sz="6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495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6600" b="1" dirty="0">
                <a:solidFill>
                  <a:srgbClr val="7030A0"/>
                </a:solidFill>
              </a:rPr>
              <a:t>Evaluating Performance</a:t>
            </a:r>
            <a:endParaRPr lang="en-US" sz="6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92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6600" b="1" dirty="0">
                <a:solidFill>
                  <a:srgbClr val="7030A0"/>
                </a:solidFill>
              </a:rPr>
              <a:t>Develop</a:t>
            </a:r>
            <a:br>
              <a:rPr lang="en-US" altLang="en-US" sz="6600" b="1" dirty="0">
                <a:solidFill>
                  <a:srgbClr val="7030A0"/>
                </a:solidFill>
              </a:rPr>
            </a:br>
            <a:r>
              <a:rPr lang="en-US" altLang="en-US" sz="6600" b="1" dirty="0">
                <a:solidFill>
                  <a:srgbClr val="7030A0"/>
                </a:solidFill>
              </a:rPr>
              <a:t> Contingency Plans</a:t>
            </a:r>
            <a:endParaRPr lang="en-US" sz="6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4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2445279" y="1828800"/>
            <a:ext cx="3955521" cy="39555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263" y="4534"/>
            <a:ext cx="8229600" cy="1143000"/>
          </a:xfrm>
        </p:spPr>
        <p:txBody>
          <a:bodyPr/>
          <a:lstStyle/>
          <a:p>
            <a:r>
              <a:rPr lang="en-US" dirty="0"/>
              <a:t>Overview of Project Management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673350" y="1878011"/>
            <a:ext cx="3428876" cy="2889250"/>
          </a:xfrm>
          <a:prstGeom prst="triangle">
            <a:avLst>
              <a:gd name="adj" fmla="val 49995"/>
            </a:avLst>
          </a:prstGeom>
          <a:solidFill>
            <a:srgbClr val="00B0F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 rot="17940000">
            <a:off x="2954321" y="2883914"/>
            <a:ext cx="105483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 defTabSz="76200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 defTabSz="7620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 defTabSz="7620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 defTabSz="7620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Arial" charset="0"/>
              </a:rPr>
              <a:t>TIME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rot="3624290">
            <a:off x="4960540" y="3051933"/>
            <a:ext cx="98806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 defTabSz="76200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 defTabSz="7620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 defTabSz="7620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 defTabSz="7620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Arial" charset="0"/>
              </a:rPr>
              <a:t>COST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19400" y="4813035"/>
            <a:ext cx="3868735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 defTabSz="76200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 defTabSz="7620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 defTabSz="7620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 defTabSz="7620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Arial" charset="0"/>
              </a:rPr>
              <a:t>PERFORMANCE/TECHNOLOGY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569783" y="3981449"/>
            <a:ext cx="1688017" cy="369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Arial" charset="0"/>
              </a:rPr>
              <a:t>RESOURCES</a:t>
            </a: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1905000" y="2894011"/>
            <a:ext cx="257165" cy="220629"/>
          </a:xfrm>
          <a:custGeom>
            <a:avLst/>
            <a:gdLst>
              <a:gd name="T0" fmla="*/ 144768638 w 549"/>
              <a:gd name="T1" fmla="*/ 87177123 h 630"/>
              <a:gd name="T2" fmla="*/ 0 w 549"/>
              <a:gd name="T3" fmla="*/ 98602509 h 630"/>
              <a:gd name="T4" fmla="*/ 2239959 w 549"/>
              <a:gd name="T5" fmla="*/ 83577414 h 630"/>
              <a:gd name="T6" fmla="*/ 101645863 w 549"/>
              <a:gd name="T7" fmla="*/ 76221332 h 630"/>
              <a:gd name="T8" fmla="*/ 5600161 w 549"/>
              <a:gd name="T9" fmla="*/ 59161584 h 630"/>
              <a:gd name="T10" fmla="*/ 8680435 w 549"/>
              <a:gd name="T11" fmla="*/ 39284656 h 630"/>
              <a:gd name="T12" fmla="*/ 110046369 w 549"/>
              <a:gd name="T13" fmla="*/ 30676450 h 630"/>
              <a:gd name="T14" fmla="*/ 12320566 w 549"/>
              <a:gd name="T15" fmla="*/ 15025095 h 630"/>
              <a:gd name="T16" fmla="*/ 14561054 w 549"/>
              <a:gd name="T17" fmla="*/ 0 h 630"/>
              <a:gd name="T18" fmla="*/ 153729002 w 549"/>
              <a:gd name="T19" fmla="*/ 23946233 h 630"/>
              <a:gd name="T20" fmla="*/ 151209115 w 549"/>
              <a:gd name="T21" fmla="*/ 40849713 h 630"/>
              <a:gd name="T22" fmla="*/ 43122776 w 549"/>
              <a:gd name="T23" fmla="*/ 50866311 h 630"/>
              <a:gd name="T24" fmla="*/ 147568454 w 549"/>
              <a:gd name="T25" fmla="*/ 69178183 h 630"/>
              <a:gd name="T26" fmla="*/ 144768638 w 549"/>
              <a:gd name="T27" fmla="*/ 87177123 h 63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49"/>
              <a:gd name="T43" fmla="*/ 0 h 630"/>
              <a:gd name="T44" fmla="*/ 549 w 549"/>
              <a:gd name="T45" fmla="*/ 630 h 63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49" h="630">
                <a:moveTo>
                  <a:pt x="517" y="557"/>
                </a:moveTo>
                <a:lnTo>
                  <a:pt x="0" y="630"/>
                </a:lnTo>
                <a:lnTo>
                  <a:pt x="8" y="534"/>
                </a:lnTo>
                <a:lnTo>
                  <a:pt x="363" y="487"/>
                </a:lnTo>
                <a:lnTo>
                  <a:pt x="20" y="378"/>
                </a:lnTo>
                <a:lnTo>
                  <a:pt x="31" y="251"/>
                </a:lnTo>
                <a:lnTo>
                  <a:pt x="393" y="196"/>
                </a:lnTo>
                <a:lnTo>
                  <a:pt x="44" y="96"/>
                </a:lnTo>
                <a:lnTo>
                  <a:pt x="52" y="0"/>
                </a:lnTo>
                <a:lnTo>
                  <a:pt x="549" y="153"/>
                </a:lnTo>
                <a:lnTo>
                  <a:pt x="540" y="261"/>
                </a:lnTo>
                <a:lnTo>
                  <a:pt x="154" y="325"/>
                </a:lnTo>
                <a:lnTo>
                  <a:pt x="527" y="442"/>
                </a:lnTo>
                <a:lnTo>
                  <a:pt x="517" y="557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1947862" y="2819399"/>
            <a:ext cx="241708" cy="63237"/>
          </a:xfrm>
          <a:custGeom>
            <a:avLst/>
            <a:gdLst>
              <a:gd name="T0" fmla="*/ 139467814 w 517"/>
              <a:gd name="T1" fmla="*/ 28194724 h 181"/>
              <a:gd name="T2" fmla="*/ 0 w 517"/>
              <a:gd name="T3" fmla="*/ 14486713 h 181"/>
              <a:gd name="T4" fmla="*/ 5021057 w 517"/>
              <a:gd name="T5" fmla="*/ 0 h 181"/>
              <a:gd name="T6" fmla="*/ 144209483 w 517"/>
              <a:gd name="T7" fmla="*/ 13863514 h 181"/>
              <a:gd name="T8" fmla="*/ 139467814 w 517"/>
              <a:gd name="T9" fmla="*/ 28194724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7"/>
              <a:gd name="T16" fmla="*/ 0 h 181"/>
              <a:gd name="T17" fmla="*/ 517 w 517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7" h="181">
                <a:moveTo>
                  <a:pt x="500" y="181"/>
                </a:moveTo>
                <a:lnTo>
                  <a:pt x="0" y="93"/>
                </a:lnTo>
                <a:lnTo>
                  <a:pt x="18" y="0"/>
                </a:lnTo>
                <a:lnTo>
                  <a:pt x="517" y="89"/>
                </a:lnTo>
                <a:lnTo>
                  <a:pt x="500" y="181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1966912" y="2638424"/>
            <a:ext cx="258572" cy="134907"/>
          </a:xfrm>
          <a:custGeom>
            <a:avLst/>
            <a:gdLst>
              <a:gd name="T0" fmla="*/ 147872852 w 553"/>
              <a:gd name="T1" fmla="*/ 53779038 h 386"/>
              <a:gd name="T2" fmla="*/ 33759471 w 553"/>
              <a:gd name="T3" fmla="*/ 38814622 h 386"/>
              <a:gd name="T4" fmla="*/ 23715562 w 553"/>
              <a:gd name="T5" fmla="*/ 60170363 h 386"/>
              <a:gd name="T6" fmla="*/ 0 w 553"/>
              <a:gd name="T7" fmla="*/ 57052875 h 386"/>
              <a:gd name="T8" fmla="*/ 26784461 w 553"/>
              <a:gd name="T9" fmla="*/ 0 h 386"/>
              <a:gd name="T10" fmla="*/ 50778918 w 553"/>
              <a:gd name="T11" fmla="*/ 3117488 h 386"/>
              <a:gd name="T12" fmla="*/ 40735009 w 553"/>
              <a:gd name="T13" fmla="*/ 24629182 h 386"/>
              <a:gd name="T14" fmla="*/ 154290072 w 553"/>
              <a:gd name="T15" fmla="*/ 39749947 h 386"/>
              <a:gd name="T16" fmla="*/ 147872852 w 553"/>
              <a:gd name="T17" fmla="*/ 53779038 h 38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53"/>
              <a:gd name="T28" fmla="*/ 0 h 386"/>
              <a:gd name="T29" fmla="*/ 553 w 553"/>
              <a:gd name="T30" fmla="*/ 386 h 38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53" h="386">
                <a:moveTo>
                  <a:pt x="530" y="345"/>
                </a:moveTo>
                <a:lnTo>
                  <a:pt x="121" y="249"/>
                </a:lnTo>
                <a:lnTo>
                  <a:pt x="85" y="386"/>
                </a:lnTo>
                <a:lnTo>
                  <a:pt x="0" y="366"/>
                </a:lnTo>
                <a:lnTo>
                  <a:pt x="96" y="0"/>
                </a:lnTo>
                <a:lnTo>
                  <a:pt x="182" y="20"/>
                </a:lnTo>
                <a:lnTo>
                  <a:pt x="146" y="158"/>
                </a:lnTo>
                <a:lnTo>
                  <a:pt x="553" y="255"/>
                </a:lnTo>
                <a:lnTo>
                  <a:pt x="530" y="345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2038350" y="2449511"/>
            <a:ext cx="290892" cy="188307"/>
          </a:xfrm>
          <a:custGeom>
            <a:avLst/>
            <a:gdLst>
              <a:gd name="T0" fmla="*/ 133998963 w 620"/>
              <a:gd name="T1" fmla="*/ 84900423 h 533"/>
              <a:gd name="T2" fmla="*/ 0 w 620"/>
              <a:gd name="T3" fmla="*/ 57502800 h 533"/>
              <a:gd name="T4" fmla="*/ 10113299 w 620"/>
              <a:gd name="T5" fmla="*/ 43804188 h 533"/>
              <a:gd name="T6" fmla="*/ 62645108 w 620"/>
              <a:gd name="T7" fmla="*/ 54317114 h 533"/>
              <a:gd name="T8" fmla="*/ 83152617 w 620"/>
              <a:gd name="T9" fmla="*/ 24689670 h 533"/>
              <a:gd name="T10" fmla="*/ 30901188 w 620"/>
              <a:gd name="T11" fmla="*/ 14176744 h 533"/>
              <a:gd name="T12" fmla="*/ 40733577 w 620"/>
              <a:gd name="T13" fmla="*/ 0 h 533"/>
              <a:gd name="T14" fmla="*/ 174170720 w 620"/>
              <a:gd name="T15" fmla="*/ 27078735 h 533"/>
              <a:gd name="T16" fmla="*/ 164338331 w 620"/>
              <a:gd name="T17" fmla="*/ 41255479 h 533"/>
              <a:gd name="T18" fmla="*/ 106468698 w 620"/>
              <a:gd name="T19" fmla="*/ 29468200 h 533"/>
              <a:gd name="T20" fmla="*/ 85680809 w 620"/>
              <a:gd name="T21" fmla="*/ 58777155 h 533"/>
              <a:gd name="T22" fmla="*/ 143831352 w 620"/>
              <a:gd name="T23" fmla="*/ 70723679 h 533"/>
              <a:gd name="T24" fmla="*/ 133998963 w 620"/>
              <a:gd name="T25" fmla="*/ 84900423 h 5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20"/>
              <a:gd name="T40" fmla="*/ 0 h 533"/>
              <a:gd name="T41" fmla="*/ 620 w 620"/>
              <a:gd name="T42" fmla="*/ 533 h 5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20" h="533">
                <a:moveTo>
                  <a:pt x="477" y="533"/>
                </a:moveTo>
                <a:lnTo>
                  <a:pt x="0" y="361"/>
                </a:lnTo>
                <a:lnTo>
                  <a:pt x="36" y="275"/>
                </a:lnTo>
                <a:lnTo>
                  <a:pt x="223" y="341"/>
                </a:lnTo>
                <a:lnTo>
                  <a:pt x="296" y="155"/>
                </a:lnTo>
                <a:lnTo>
                  <a:pt x="110" y="89"/>
                </a:lnTo>
                <a:lnTo>
                  <a:pt x="145" y="0"/>
                </a:lnTo>
                <a:lnTo>
                  <a:pt x="620" y="170"/>
                </a:lnTo>
                <a:lnTo>
                  <a:pt x="585" y="259"/>
                </a:lnTo>
                <a:lnTo>
                  <a:pt x="379" y="185"/>
                </a:lnTo>
                <a:lnTo>
                  <a:pt x="305" y="369"/>
                </a:lnTo>
                <a:lnTo>
                  <a:pt x="512" y="444"/>
                </a:lnTo>
                <a:lnTo>
                  <a:pt x="477" y="533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2151062" y="2366961"/>
            <a:ext cx="234683" cy="103991"/>
          </a:xfrm>
          <a:custGeom>
            <a:avLst/>
            <a:gdLst>
              <a:gd name="T0" fmla="*/ 127968616 w 501"/>
              <a:gd name="T1" fmla="*/ 46622891 h 296"/>
              <a:gd name="T2" fmla="*/ 0 w 501"/>
              <a:gd name="T3" fmla="*/ 13388181 h 296"/>
              <a:gd name="T4" fmla="*/ 12320611 w 501"/>
              <a:gd name="T5" fmla="*/ 0 h 296"/>
              <a:gd name="T6" fmla="*/ 140289227 w 501"/>
              <a:gd name="T7" fmla="*/ 33391872 h 296"/>
              <a:gd name="T8" fmla="*/ 127968616 w 501"/>
              <a:gd name="T9" fmla="*/ 46622891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1"/>
              <a:gd name="T16" fmla="*/ 0 h 296"/>
              <a:gd name="T17" fmla="*/ 501 w 501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1" h="296">
                <a:moveTo>
                  <a:pt x="457" y="296"/>
                </a:moveTo>
                <a:lnTo>
                  <a:pt x="0" y="85"/>
                </a:lnTo>
                <a:lnTo>
                  <a:pt x="44" y="0"/>
                </a:lnTo>
                <a:lnTo>
                  <a:pt x="501" y="212"/>
                </a:lnTo>
                <a:lnTo>
                  <a:pt x="457" y="296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2205037" y="2187574"/>
            <a:ext cx="302135" cy="202360"/>
          </a:xfrm>
          <a:custGeom>
            <a:avLst/>
            <a:gdLst>
              <a:gd name="T0" fmla="*/ 121989282 w 646"/>
              <a:gd name="T1" fmla="*/ 90255544 h 579"/>
              <a:gd name="T2" fmla="*/ 0 w 646"/>
              <a:gd name="T3" fmla="*/ 52064341 h 579"/>
              <a:gd name="T4" fmla="*/ 14794809 w 646"/>
              <a:gd name="T5" fmla="*/ 38814622 h 579"/>
              <a:gd name="T6" fmla="*/ 123943642 w 646"/>
              <a:gd name="T7" fmla="*/ 37723343 h 579"/>
              <a:gd name="T8" fmla="*/ 44384955 w 646"/>
              <a:gd name="T9" fmla="*/ 12782254 h 579"/>
              <a:gd name="T10" fmla="*/ 58621829 w 646"/>
              <a:gd name="T11" fmla="*/ 0 h 579"/>
              <a:gd name="T12" fmla="*/ 180332142 w 646"/>
              <a:gd name="T13" fmla="*/ 38502715 h 579"/>
              <a:gd name="T14" fmla="*/ 164978869 w 646"/>
              <a:gd name="T15" fmla="*/ 52220294 h 579"/>
              <a:gd name="T16" fmla="*/ 57784397 w 646"/>
              <a:gd name="T17" fmla="*/ 53155620 h 579"/>
              <a:gd name="T18" fmla="*/ 136226155 w 646"/>
              <a:gd name="T19" fmla="*/ 77629244 h 579"/>
              <a:gd name="T20" fmla="*/ 121989282 w 646"/>
              <a:gd name="T21" fmla="*/ 90255544 h 57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46"/>
              <a:gd name="T34" fmla="*/ 0 h 579"/>
              <a:gd name="T35" fmla="*/ 646 w 646"/>
              <a:gd name="T36" fmla="*/ 579 h 57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46" h="579">
                <a:moveTo>
                  <a:pt x="437" y="579"/>
                </a:moveTo>
                <a:lnTo>
                  <a:pt x="0" y="334"/>
                </a:lnTo>
                <a:lnTo>
                  <a:pt x="53" y="249"/>
                </a:lnTo>
                <a:lnTo>
                  <a:pt x="444" y="242"/>
                </a:lnTo>
                <a:lnTo>
                  <a:pt x="159" y="82"/>
                </a:lnTo>
                <a:lnTo>
                  <a:pt x="210" y="0"/>
                </a:lnTo>
                <a:lnTo>
                  <a:pt x="646" y="247"/>
                </a:lnTo>
                <a:lnTo>
                  <a:pt x="591" y="335"/>
                </a:lnTo>
                <a:lnTo>
                  <a:pt x="207" y="341"/>
                </a:lnTo>
                <a:lnTo>
                  <a:pt x="488" y="498"/>
                </a:lnTo>
                <a:lnTo>
                  <a:pt x="437" y="579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2474912" y="1965324"/>
            <a:ext cx="258570" cy="174254"/>
          </a:xfrm>
          <a:custGeom>
            <a:avLst/>
            <a:gdLst>
              <a:gd name="T0" fmla="*/ 154290072 w 553"/>
              <a:gd name="T1" fmla="*/ 32213575 h 499"/>
              <a:gd name="T2" fmla="*/ 154011178 w 553"/>
              <a:gd name="T3" fmla="*/ 36571101 h 499"/>
              <a:gd name="T4" fmla="*/ 152337281 w 553"/>
              <a:gd name="T5" fmla="*/ 41551130 h 499"/>
              <a:gd name="T6" fmla="*/ 149267854 w 553"/>
              <a:gd name="T7" fmla="*/ 46997839 h 499"/>
              <a:gd name="T8" fmla="*/ 145082848 w 553"/>
              <a:gd name="T9" fmla="*/ 52599977 h 499"/>
              <a:gd name="T10" fmla="*/ 139781735 w 553"/>
              <a:gd name="T11" fmla="*/ 57735434 h 499"/>
              <a:gd name="T12" fmla="*/ 133643409 w 553"/>
              <a:gd name="T13" fmla="*/ 62404211 h 499"/>
              <a:gd name="T14" fmla="*/ 124994502 w 553"/>
              <a:gd name="T15" fmla="*/ 67228417 h 499"/>
              <a:gd name="T16" fmla="*/ 115229488 w 553"/>
              <a:gd name="T17" fmla="*/ 71585942 h 499"/>
              <a:gd name="T18" fmla="*/ 104627262 w 553"/>
              <a:gd name="T19" fmla="*/ 74698460 h 499"/>
              <a:gd name="T20" fmla="*/ 93466718 w 553"/>
              <a:gd name="T21" fmla="*/ 76721400 h 499"/>
              <a:gd name="T22" fmla="*/ 82027807 w 553"/>
              <a:gd name="T23" fmla="*/ 77655155 h 499"/>
              <a:gd name="T24" fmla="*/ 70588368 w 553"/>
              <a:gd name="T25" fmla="*/ 77343904 h 499"/>
              <a:gd name="T26" fmla="*/ 58870035 w 553"/>
              <a:gd name="T27" fmla="*/ 75943468 h 499"/>
              <a:gd name="T28" fmla="*/ 47710019 w 553"/>
              <a:gd name="T29" fmla="*/ 73453453 h 499"/>
              <a:gd name="T30" fmla="*/ 37107792 w 553"/>
              <a:gd name="T31" fmla="*/ 70029683 h 499"/>
              <a:gd name="T32" fmla="*/ 26784461 w 553"/>
              <a:gd name="T33" fmla="*/ 65827981 h 499"/>
              <a:gd name="T34" fmla="*/ 17577236 w 553"/>
              <a:gd name="T35" fmla="*/ 61003776 h 499"/>
              <a:gd name="T36" fmla="*/ 10323332 w 553"/>
              <a:gd name="T37" fmla="*/ 55712495 h 499"/>
              <a:gd name="T38" fmla="*/ 4463901 w 553"/>
              <a:gd name="T39" fmla="*/ 49798711 h 499"/>
              <a:gd name="T40" fmla="*/ 1395002 w 553"/>
              <a:gd name="T41" fmla="*/ 43574069 h 499"/>
              <a:gd name="T42" fmla="*/ 0 w 553"/>
              <a:gd name="T43" fmla="*/ 37349033 h 499"/>
              <a:gd name="T44" fmla="*/ 1395002 w 553"/>
              <a:gd name="T45" fmla="*/ 30968568 h 499"/>
              <a:gd name="T46" fmla="*/ 3906111 w 553"/>
              <a:gd name="T47" fmla="*/ 25521859 h 499"/>
              <a:gd name="T48" fmla="*/ 8648907 w 553"/>
              <a:gd name="T49" fmla="*/ 20542225 h 499"/>
              <a:gd name="T50" fmla="*/ 15066127 w 553"/>
              <a:gd name="T51" fmla="*/ 15562196 h 499"/>
              <a:gd name="T52" fmla="*/ 24831669 w 553"/>
              <a:gd name="T53" fmla="*/ 9804235 h 499"/>
              <a:gd name="T54" fmla="*/ 35712790 w 553"/>
              <a:gd name="T55" fmla="*/ 4980029 h 499"/>
              <a:gd name="T56" fmla="*/ 46593912 w 553"/>
              <a:gd name="T57" fmla="*/ 1711688 h 499"/>
              <a:gd name="T58" fmla="*/ 58312245 w 553"/>
              <a:gd name="T59" fmla="*/ 155429 h 499"/>
              <a:gd name="T60" fmla="*/ 69472261 w 553"/>
              <a:gd name="T61" fmla="*/ 155429 h 499"/>
              <a:gd name="T62" fmla="*/ 81190595 w 553"/>
              <a:gd name="T63" fmla="*/ 1556259 h 499"/>
              <a:gd name="T64" fmla="*/ 76168376 w 553"/>
              <a:gd name="T65" fmla="*/ 16495951 h 499"/>
              <a:gd name="T66" fmla="*/ 69472261 w 553"/>
              <a:gd name="T67" fmla="*/ 15406373 h 499"/>
              <a:gd name="T68" fmla="*/ 63055041 w 553"/>
              <a:gd name="T69" fmla="*/ 14939692 h 499"/>
              <a:gd name="T70" fmla="*/ 56917243 w 553"/>
              <a:gd name="T71" fmla="*/ 15406373 h 499"/>
              <a:gd name="T72" fmla="*/ 50221128 w 553"/>
              <a:gd name="T73" fmla="*/ 16340128 h 499"/>
              <a:gd name="T74" fmla="*/ 44361697 w 553"/>
              <a:gd name="T75" fmla="*/ 18207639 h 499"/>
              <a:gd name="T76" fmla="*/ 39060584 w 553"/>
              <a:gd name="T77" fmla="*/ 20697653 h 499"/>
              <a:gd name="T78" fmla="*/ 32643892 w 553"/>
              <a:gd name="T79" fmla="*/ 24899355 h 499"/>
              <a:gd name="T80" fmla="*/ 27900568 w 553"/>
              <a:gd name="T81" fmla="*/ 30190636 h 499"/>
              <a:gd name="T82" fmla="*/ 25947776 w 553"/>
              <a:gd name="T83" fmla="*/ 35481522 h 499"/>
              <a:gd name="T84" fmla="*/ 26784461 w 553"/>
              <a:gd name="T85" fmla="*/ 40772803 h 499"/>
              <a:gd name="T86" fmla="*/ 30690572 w 553"/>
              <a:gd name="T87" fmla="*/ 46064083 h 499"/>
              <a:gd name="T88" fmla="*/ 38223900 w 553"/>
              <a:gd name="T89" fmla="*/ 51510793 h 499"/>
              <a:gd name="T90" fmla="*/ 48546703 w 553"/>
              <a:gd name="T91" fmla="*/ 56490822 h 499"/>
              <a:gd name="T92" fmla="*/ 60265037 w 553"/>
              <a:gd name="T93" fmla="*/ 60692524 h 499"/>
              <a:gd name="T94" fmla="*/ 71983370 w 553"/>
              <a:gd name="T95" fmla="*/ 63026715 h 499"/>
              <a:gd name="T96" fmla="*/ 82864492 w 553"/>
              <a:gd name="T97" fmla="*/ 63649219 h 499"/>
              <a:gd name="T98" fmla="*/ 89281712 w 553"/>
              <a:gd name="T99" fmla="*/ 63337967 h 499"/>
              <a:gd name="T100" fmla="*/ 99046726 w 553"/>
              <a:gd name="T101" fmla="*/ 61470456 h 499"/>
              <a:gd name="T102" fmla="*/ 107417266 w 553"/>
              <a:gd name="T103" fmla="*/ 58357938 h 499"/>
              <a:gd name="T104" fmla="*/ 115229488 w 553"/>
              <a:gd name="T105" fmla="*/ 53844984 h 499"/>
              <a:gd name="T106" fmla="*/ 120251179 w 553"/>
              <a:gd name="T107" fmla="*/ 48865350 h 499"/>
              <a:gd name="T108" fmla="*/ 123320606 w 553"/>
              <a:gd name="T109" fmla="*/ 44507824 h 499"/>
              <a:gd name="T110" fmla="*/ 125552292 w 553"/>
              <a:gd name="T111" fmla="*/ 38749863 h 49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53"/>
              <a:gd name="T169" fmla="*/ 0 h 499"/>
              <a:gd name="T170" fmla="*/ 553 w 553"/>
              <a:gd name="T171" fmla="*/ 499 h 49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53" h="499">
                <a:moveTo>
                  <a:pt x="325" y="291"/>
                </a:moveTo>
                <a:lnTo>
                  <a:pt x="257" y="237"/>
                </a:lnTo>
                <a:lnTo>
                  <a:pt x="399" y="77"/>
                </a:lnTo>
                <a:lnTo>
                  <a:pt x="553" y="201"/>
                </a:lnTo>
                <a:lnTo>
                  <a:pt x="553" y="207"/>
                </a:lnTo>
                <a:lnTo>
                  <a:pt x="553" y="212"/>
                </a:lnTo>
                <a:lnTo>
                  <a:pt x="553" y="218"/>
                </a:lnTo>
                <a:lnTo>
                  <a:pt x="553" y="223"/>
                </a:lnTo>
                <a:lnTo>
                  <a:pt x="553" y="229"/>
                </a:lnTo>
                <a:lnTo>
                  <a:pt x="552" y="235"/>
                </a:lnTo>
                <a:lnTo>
                  <a:pt x="551" y="241"/>
                </a:lnTo>
                <a:lnTo>
                  <a:pt x="550" y="248"/>
                </a:lnTo>
                <a:lnTo>
                  <a:pt x="549" y="254"/>
                </a:lnTo>
                <a:lnTo>
                  <a:pt x="548" y="261"/>
                </a:lnTo>
                <a:lnTo>
                  <a:pt x="546" y="267"/>
                </a:lnTo>
                <a:lnTo>
                  <a:pt x="544" y="274"/>
                </a:lnTo>
                <a:lnTo>
                  <a:pt x="543" y="281"/>
                </a:lnTo>
                <a:lnTo>
                  <a:pt x="540" y="288"/>
                </a:lnTo>
                <a:lnTo>
                  <a:pt x="538" y="295"/>
                </a:lnTo>
                <a:lnTo>
                  <a:pt x="535" y="302"/>
                </a:lnTo>
                <a:lnTo>
                  <a:pt x="532" y="310"/>
                </a:lnTo>
                <a:lnTo>
                  <a:pt x="530" y="318"/>
                </a:lnTo>
                <a:lnTo>
                  <a:pt x="527" y="325"/>
                </a:lnTo>
                <a:lnTo>
                  <a:pt x="524" y="332"/>
                </a:lnTo>
                <a:lnTo>
                  <a:pt x="520" y="338"/>
                </a:lnTo>
                <a:lnTo>
                  <a:pt x="517" y="345"/>
                </a:lnTo>
                <a:lnTo>
                  <a:pt x="513" y="352"/>
                </a:lnTo>
                <a:lnTo>
                  <a:pt x="509" y="358"/>
                </a:lnTo>
                <a:lnTo>
                  <a:pt x="506" y="365"/>
                </a:lnTo>
                <a:lnTo>
                  <a:pt x="501" y="371"/>
                </a:lnTo>
                <a:lnTo>
                  <a:pt x="497" y="377"/>
                </a:lnTo>
                <a:lnTo>
                  <a:pt x="493" y="383"/>
                </a:lnTo>
                <a:lnTo>
                  <a:pt x="489" y="389"/>
                </a:lnTo>
                <a:lnTo>
                  <a:pt x="483" y="395"/>
                </a:lnTo>
                <a:lnTo>
                  <a:pt x="479" y="401"/>
                </a:lnTo>
                <a:lnTo>
                  <a:pt x="474" y="407"/>
                </a:lnTo>
                <a:lnTo>
                  <a:pt x="467" y="413"/>
                </a:lnTo>
                <a:lnTo>
                  <a:pt x="461" y="420"/>
                </a:lnTo>
                <a:lnTo>
                  <a:pt x="455" y="426"/>
                </a:lnTo>
                <a:lnTo>
                  <a:pt x="448" y="432"/>
                </a:lnTo>
                <a:lnTo>
                  <a:pt x="441" y="438"/>
                </a:lnTo>
                <a:lnTo>
                  <a:pt x="434" y="444"/>
                </a:lnTo>
                <a:lnTo>
                  <a:pt x="427" y="449"/>
                </a:lnTo>
                <a:lnTo>
                  <a:pt x="421" y="456"/>
                </a:lnTo>
                <a:lnTo>
                  <a:pt x="413" y="460"/>
                </a:lnTo>
                <a:lnTo>
                  <a:pt x="406" y="465"/>
                </a:lnTo>
                <a:lnTo>
                  <a:pt x="398" y="469"/>
                </a:lnTo>
                <a:lnTo>
                  <a:pt x="391" y="473"/>
                </a:lnTo>
                <a:lnTo>
                  <a:pt x="382" y="477"/>
                </a:lnTo>
                <a:lnTo>
                  <a:pt x="375" y="480"/>
                </a:lnTo>
                <a:lnTo>
                  <a:pt x="367" y="484"/>
                </a:lnTo>
                <a:lnTo>
                  <a:pt x="359" y="487"/>
                </a:lnTo>
                <a:lnTo>
                  <a:pt x="351" y="489"/>
                </a:lnTo>
                <a:lnTo>
                  <a:pt x="343" y="492"/>
                </a:lnTo>
                <a:lnTo>
                  <a:pt x="335" y="493"/>
                </a:lnTo>
                <a:lnTo>
                  <a:pt x="327" y="495"/>
                </a:lnTo>
                <a:lnTo>
                  <a:pt x="318" y="497"/>
                </a:lnTo>
                <a:lnTo>
                  <a:pt x="311" y="498"/>
                </a:lnTo>
                <a:lnTo>
                  <a:pt x="302" y="499"/>
                </a:lnTo>
                <a:lnTo>
                  <a:pt x="294" y="499"/>
                </a:lnTo>
                <a:lnTo>
                  <a:pt x="287" y="499"/>
                </a:lnTo>
                <a:lnTo>
                  <a:pt x="278" y="499"/>
                </a:lnTo>
                <a:lnTo>
                  <a:pt x="270" y="499"/>
                </a:lnTo>
                <a:lnTo>
                  <a:pt x="261" y="498"/>
                </a:lnTo>
                <a:lnTo>
                  <a:pt x="253" y="497"/>
                </a:lnTo>
                <a:lnTo>
                  <a:pt x="245" y="496"/>
                </a:lnTo>
                <a:lnTo>
                  <a:pt x="237" y="494"/>
                </a:lnTo>
                <a:lnTo>
                  <a:pt x="228" y="492"/>
                </a:lnTo>
                <a:lnTo>
                  <a:pt x="220" y="490"/>
                </a:lnTo>
                <a:lnTo>
                  <a:pt x="211" y="488"/>
                </a:lnTo>
                <a:lnTo>
                  <a:pt x="203" y="485"/>
                </a:lnTo>
                <a:lnTo>
                  <a:pt x="195" y="482"/>
                </a:lnTo>
                <a:lnTo>
                  <a:pt x="187" y="479"/>
                </a:lnTo>
                <a:lnTo>
                  <a:pt x="179" y="476"/>
                </a:lnTo>
                <a:lnTo>
                  <a:pt x="171" y="472"/>
                </a:lnTo>
                <a:lnTo>
                  <a:pt x="163" y="468"/>
                </a:lnTo>
                <a:lnTo>
                  <a:pt x="156" y="464"/>
                </a:lnTo>
                <a:lnTo>
                  <a:pt x="148" y="460"/>
                </a:lnTo>
                <a:lnTo>
                  <a:pt x="141" y="456"/>
                </a:lnTo>
                <a:lnTo>
                  <a:pt x="133" y="450"/>
                </a:lnTo>
                <a:lnTo>
                  <a:pt x="126" y="445"/>
                </a:lnTo>
                <a:lnTo>
                  <a:pt x="119" y="440"/>
                </a:lnTo>
                <a:lnTo>
                  <a:pt x="111" y="435"/>
                </a:lnTo>
                <a:lnTo>
                  <a:pt x="104" y="430"/>
                </a:lnTo>
                <a:lnTo>
                  <a:pt x="96" y="423"/>
                </a:lnTo>
                <a:lnTo>
                  <a:pt x="89" y="417"/>
                </a:lnTo>
                <a:lnTo>
                  <a:pt x="82" y="411"/>
                </a:lnTo>
                <a:lnTo>
                  <a:pt x="76" y="405"/>
                </a:lnTo>
                <a:lnTo>
                  <a:pt x="70" y="399"/>
                </a:lnTo>
                <a:lnTo>
                  <a:pt x="63" y="392"/>
                </a:lnTo>
                <a:lnTo>
                  <a:pt x="57" y="386"/>
                </a:lnTo>
                <a:lnTo>
                  <a:pt x="52" y="379"/>
                </a:lnTo>
                <a:lnTo>
                  <a:pt x="46" y="372"/>
                </a:lnTo>
                <a:lnTo>
                  <a:pt x="41" y="365"/>
                </a:lnTo>
                <a:lnTo>
                  <a:pt x="37" y="358"/>
                </a:lnTo>
                <a:lnTo>
                  <a:pt x="31" y="350"/>
                </a:lnTo>
                <a:lnTo>
                  <a:pt x="27" y="343"/>
                </a:lnTo>
                <a:lnTo>
                  <a:pt x="24" y="335"/>
                </a:lnTo>
                <a:lnTo>
                  <a:pt x="20" y="328"/>
                </a:lnTo>
                <a:lnTo>
                  <a:pt x="16" y="320"/>
                </a:lnTo>
                <a:lnTo>
                  <a:pt x="13" y="313"/>
                </a:lnTo>
                <a:lnTo>
                  <a:pt x="11" y="304"/>
                </a:lnTo>
                <a:lnTo>
                  <a:pt x="8" y="296"/>
                </a:lnTo>
                <a:lnTo>
                  <a:pt x="6" y="288"/>
                </a:lnTo>
                <a:lnTo>
                  <a:pt x="5" y="280"/>
                </a:lnTo>
                <a:lnTo>
                  <a:pt x="3" y="272"/>
                </a:lnTo>
                <a:lnTo>
                  <a:pt x="2" y="264"/>
                </a:lnTo>
                <a:lnTo>
                  <a:pt x="0" y="256"/>
                </a:lnTo>
                <a:lnTo>
                  <a:pt x="0" y="248"/>
                </a:lnTo>
                <a:lnTo>
                  <a:pt x="0" y="240"/>
                </a:lnTo>
                <a:lnTo>
                  <a:pt x="0" y="232"/>
                </a:lnTo>
                <a:lnTo>
                  <a:pt x="0" y="224"/>
                </a:lnTo>
                <a:lnTo>
                  <a:pt x="2" y="216"/>
                </a:lnTo>
                <a:lnTo>
                  <a:pt x="3" y="208"/>
                </a:lnTo>
                <a:lnTo>
                  <a:pt x="5" y="199"/>
                </a:lnTo>
                <a:lnTo>
                  <a:pt x="6" y="191"/>
                </a:lnTo>
                <a:lnTo>
                  <a:pt x="8" y="185"/>
                </a:lnTo>
                <a:lnTo>
                  <a:pt x="10" y="178"/>
                </a:lnTo>
                <a:lnTo>
                  <a:pt x="12" y="172"/>
                </a:lnTo>
                <a:lnTo>
                  <a:pt x="14" y="164"/>
                </a:lnTo>
                <a:lnTo>
                  <a:pt x="17" y="158"/>
                </a:lnTo>
                <a:lnTo>
                  <a:pt x="20" y="152"/>
                </a:lnTo>
                <a:lnTo>
                  <a:pt x="23" y="145"/>
                </a:lnTo>
                <a:lnTo>
                  <a:pt x="27" y="139"/>
                </a:lnTo>
                <a:lnTo>
                  <a:pt x="31" y="132"/>
                </a:lnTo>
                <a:lnTo>
                  <a:pt x="35" y="126"/>
                </a:lnTo>
                <a:lnTo>
                  <a:pt x="39" y="119"/>
                </a:lnTo>
                <a:lnTo>
                  <a:pt x="44" y="113"/>
                </a:lnTo>
                <a:lnTo>
                  <a:pt x="48" y="106"/>
                </a:lnTo>
                <a:lnTo>
                  <a:pt x="54" y="100"/>
                </a:lnTo>
                <a:lnTo>
                  <a:pt x="59" y="93"/>
                </a:lnTo>
                <a:lnTo>
                  <a:pt x="65" y="87"/>
                </a:lnTo>
                <a:lnTo>
                  <a:pt x="73" y="78"/>
                </a:lnTo>
                <a:lnTo>
                  <a:pt x="80" y="70"/>
                </a:lnTo>
                <a:lnTo>
                  <a:pt x="89" y="63"/>
                </a:lnTo>
                <a:lnTo>
                  <a:pt x="96" y="56"/>
                </a:lnTo>
                <a:lnTo>
                  <a:pt x="104" y="49"/>
                </a:lnTo>
                <a:lnTo>
                  <a:pt x="112" y="43"/>
                </a:lnTo>
                <a:lnTo>
                  <a:pt x="120" y="37"/>
                </a:lnTo>
                <a:lnTo>
                  <a:pt x="128" y="32"/>
                </a:lnTo>
                <a:lnTo>
                  <a:pt x="136" y="27"/>
                </a:lnTo>
                <a:lnTo>
                  <a:pt x="143" y="22"/>
                </a:lnTo>
                <a:lnTo>
                  <a:pt x="151" y="18"/>
                </a:lnTo>
                <a:lnTo>
                  <a:pt x="160" y="14"/>
                </a:lnTo>
                <a:lnTo>
                  <a:pt x="167" y="11"/>
                </a:lnTo>
                <a:lnTo>
                  <a:pt x="176" y="8"/>
                </a:lnTo>
                <a:lnTo>
                  <a:pt x="184" y="6"/>
                </a:lnTo>
                <a:lnTo>
                  <a:pt x="192" y="4"/>
                </a:lnTo>
                <a:lnTo>
                  <a:pt x="200" y="2"/>
                </a:lnTo>
                <a:lnTo>
                  <a:pt x="209" y="1"/>
                </a:lnTo>
                <a:lnTo>
                  <a:pt x="216" y="0"/>
                </a:lnTo>
                <a:lnTo>
                  <a:pt x="225" y="0"/>
                </a:lnTo>
                <a:lnTo>
                  <a:pt x="233" y="0"/>
                </a:lnTo>
                <a:lnTo>
                  <a:pt x="242" y="0"/>
                </a:lnTo>
                <a:lnTo>
                  <a:pt x="249" y="1"/>
                </a:lnTo>
                <a:lnTo>
                  <a:pt x="258" y="2"/>
                </a:lnTo>
                <a:lnTo>
                  <a:pt x="266" y="3"/>
                </a:lnTo>
                <a:lnTo>
                  <a:pt x="275" y="5"/>
                </a:lnTo>
                <a:lnTo>
                  <a:pt x="282" y="7"/>
                </a:lnTo>
                <a:lnTo>
                  <a:pt x="291" y="10"/>
                </a:lnTo>
                <a:lnTo>
                  <a:pt x="299" y="13"/>
                </a:lnTo>
                <a:lnTo>
                  <a:pt x="307" y="16"/>
                </a:lnTo>
                <a:lnTo>
                  <a:pt x="315" y="19"/>
                </a:lnTo>
                <a:lnTo>
                  <a:pt x="324" y="24"/>
                </a:lnTo>
                <a:lnTo>
                  <a:pt x="273" y="106"/>
                </a:lnTo>
                <a:lnTo>
                  <a:pt x="267" y="104"/>
                </a:lnTo>
                <a:lnTo>
                  <a:pt x="263" y="103"/>
                </a:lnTo>
                <a:lnTo>
                  <a:pt x="259" y="101"/>
                </a:lnTo>
                <a:lnTo>
                  <a:pt x="254" y="100"/>
                </a:lnTo>
                <a:lnTo>
                  <a:pt x="249" y="99"/>
                </a:lnTo>
                <a:lnTo>
                  <a:pt x="245" y="98"/>
                </a:lnTo>
                <a:lnTo>
                  <a:pt x="240" y="97"/>
                </a:lnTo>
                <a:lnTo>
                  <a:pt x="235" y="97"/>
                </a:lnTo>
                <a:lnTo>
                  <a:pt x="231" y="96"/>
                </a:lnTo>
                <a:lnTo>
                  <a:pt x="226" y="96"/>
                </a:lnTo>
                <a:lnTo>
                  <a:pt x="222" y="96"/>
                </a:lnTo>
                <a:lnTo>
                  <a:pt x="217" y="97"/>
                </a:lnTo>
                <a:lnTo>
                  <a:pt x="212" y="97"/>
                </a:lnTo>
                <a:lnTo>
                  <a:pt x="208" y="98"/>
                </a:lnTo>
                <a:lnTo>
                  <a:pt x="204" y="99"/>
                </a:lnTo>
                <a:lnTo>
                  <a:pt x="198" y="100"/>
                </a:lnTo>
                <a:lnTo>
                  <a:pt x="194" y="101"/>
                </a:lnTo>
                <a:lnTo>
                  <a:pt x="190" y="102"/>
                </a:lnTo>
                <a:lnTo>
                  <a:pt x="186" y="104"/>
                </a:lnTo>
                <a:lnTo>
                  <a:pt x="180" y="105"/>
                </a:lnTo>
                <a:lnTo>
                  <a:pt x="176" y="107"/>
                </a:lnTo>
                <a:lnTo>
                  <a:pt x="172" y="109"/>
                </a:lnTo>
                <a:lnTo>
                  <a:pt x="167" y="112"/>
                </a:lnTo>
                <a:lnTo>
                  <a:pt x="163" y="114"/>
                </a:lnTo>
                <a:lnTo>
                  <a:pt x="159" y="117"/>
                </a:lnTo>
                <a:lnTo>
                  <a:pt x="156" y="120"/>
                </a:lnTo>
                <a:lnTo>
                  <a:pt x="151" y="123"/>
                </a:lnTo>
                <a:lnTo>
                  <a:pt x="147" y="126"/>
                </a:lnTo>
                <a:lnTo>
                  <a:pt x="143" y="130"/>
                </a:lnTo>
                <a:lnTo>
                  <a:pt x="140" y="133"/>
                </a:lnTo>
                <a:lnTo>
                  <a:pt x="136" y="137"/>
                </a:lnTo>
                <a:lnTo>
                  <a:pt x="132" y="141"/>
                </a:lnTo>
                <a:lnTo>
                  <a:pt x="127" y="147"/>
                </a:lnTo>
                <a:lnTo>
                  <a:pt x="122" y="154"/>
                </a:lnTo>
                <a:lnTo>
                  <a:pt x="117" y="160"/>
                </a:lnTo>
                <a:lnTo>
                  <a:pt x="113" y="168"/>
                </a:lnTo>
                <a:lnTo>
                  <a:pt x="109" y="174"/>
                </a:lnTo>
                <a:lnTo>
                  <a:pt x="106" y="181"/>
                </a:lnTo>
                <a:lnTo>
                  <a:pt x="103" y="187"/>
                </a:lnTo>
                <a:lnTo>
                  <a:pt x="100" y="194"/>
                </a:lnTo>
                <a:lnTo>
                  <a:pt x="98" y="201"/>
                </a:lnTo>
                <a:lnTo>
                  <a:pt x="96" y="207"/>
                </a:lnTo>
                <a:lnTo>
                  <a:pt x="94" y="214"/>
                </a:lnTo>
                <a:lnTo>
                  <a:pt x="94" y="221"/>
                </a:lnTo>
                <a:lnTo>
                  <a:pt x="93" y="228"/>
                </a:lnTo>
                <a:lnTo>
                  <a:pt x="93" y="234"/>
                </a:lnTo>
                <a:lnTo>
                  <a:pt x="93" y="241"/>
                </a:lnTo>
                <a:lnTo>
                  <a:pt x="94" y="248"/>
                </a:lnTo>
                <a:lnTo>
                  <a:pt x="95" y="255"/>
                </a:lnTo>
                <a:lnTo>
                  <a:pt x="96" y="262"/>
                </a:lnTo>
                <a:lnTo>
                  <a:pt x="98" y="269"/>
                </a:lnTo>
                <a:lnTo>
                  <a:pt x="100" y="276"/>
                </a:lnTo>
                <a:lnTo>
                  <a:pt x="104" y="283"/>
                </a:lnTo>
                <a:lnTo>
                  <a:pt x="107" y="290"/>
                </a:lnTo>
                <a:lnTo>
                  <a:pt x="110" y="296"/>
                </a:lnTo>
                <a:lnTo>
                  <a:pt x="114" y="303"/>
                </a:lnTo>
                <a:lnTo>
                  <a:pt x="120" y="311"/>
                </a:lnTo>
                <a:lnTo>
                  <a:pt x="125" y="317"/>
                </a:lnTo>
                <a:lnTo>
                  <a:pt x="130" y="324"/>
                </a:lnTo>
                <a:lnTo>
                  <a:pt x="137" y="331"/>
                </a:lnTo>
                <a:lnTo>
                  <a:pt x="143" y="337"/>
                </a:lnTo>
                <a:lnTo>
                  <a:pt x="149" y="344"/>
                </a:lnTo>
                <a:lnTo>
                  <a:pt x="157" y="350"/>
                </a:lnTo>
                <a:lnTo>
                  <a:pt x="165" y="356"/>
                </a:lnTo>
                <a:lnTo>
                  <a:pt x="174" y="363"/>
                </a:lnTo>
                <a:lnTo>
                  <a:pt x="182" y="369"/>
                </a:lnTo>
                <a:lnTo>
                  <a:pt x="191" y="375"/>
                </a:lnTo>
                <a:lnTo>
                  <a:pt x="199" y="380"/>
                </a:lnTo>
                <a:lnTo>
                  <a:pt x="208" y="385"/>
                </a:lnTo>
                <a:lnTo>
                  <a:pt x="216" y="390"/>
                </a:lnTo>
                <a:lnTo>
                  <a:pt x="225" y="394"/>
                </a:lnTo>
                <a:lnTo>
                  <a:pt x="233" y="397"/>
                </a:lnTo>
                <a:lnTo>
                  <a:pt x="241" y="401"/>
                </a:lnTo>
                <a:lnTo>
                  <a:pt x="249" y="403"/>
                </a:lnTo>
                <a:lnTo>
                  <a:pt x="258" y="405"/>
                </a:lnTo>
                <a:lnTo>
                  <a:pt x="265" y="407"/>
                </a:lnTo>
                <a:lnTo>
                  <a:pt x="274" y="408"/>
                </a:lnTo>
                <a:lnTo>
                  <a:pt x="281" y="409"/>
                </a:lnTo>
                <a:lnTo>
                  <a:pt x="289" y="410"/>
                </a:lnTo>
                <a:lnTo>
                  <a:pt x="297" y="409"/>
                </a:lnTo>
                <a:lnTo>
                  <a:pt x="300" y="409"/>
                </a:lnTo>
                <a:lnTo>
                  <a:pt x="305" y="409"/>
                </a:lnTo>
                <a:lnTo>
                  <a:pt x="309" y="409"/>
                </a:lnTo>
                <a:lnTo>
                  <a:pt x="312" y="408"/>
                </a:lnTo>
                <a:lnTo>
                  <a:pt x="320" y="407"/>
                </a:lnTo>
                <a:lnTo>
                  <a:pt x="327" y="405"/>
                </a:lnTo>
                <a:lnTo>
                  <a:pt x="333" y="403"/>
                </a:lnTo>
                <a:lnTo>
                  <a:pt x="341" y="401"/>
                </a:lnTo>
                <a:lnTo>
                  <a:pt x="347" y="398"/>
                </a:lnTo>
                <a:lnTo>
                  <a:pt x="355" y="395"/>
                </a:lnTo>
                <a:lnTo>
                  <a:pt x="361" y="392"/>
                </a:lnTo>
                <a:lnTo>
                  <a:pt x="367" y="388"/>
                </a:lnTo>
                <a:lnTo>
                  <a:pt x="374" y="384"/>
                </a:lnTo>
                <a:lnTo>
                  <a:pt x="379" y="380"/>
                </a:lnTo>
                <a:lnTo>
                  <a:pt x="385" y="375"/>
                </a:lnTo>
                <a:lnTo>
                  <a:pt x="391" y="370"/>
                </a:lnTo>
                <a:lnTo>
                  <a:pt x="397" y="364"/>
                </a:lnTo>
                <a:lnTo>
                  <a:pt x="402" y="358"/>
                </a:lnTo>
                <a:lnTo>
                  <a:pt x="408" y="352"/>
                </a:lnTo>
                <a:lnTo>
                  <a:pt x="413" y="346"/>
                </a:lnTo>
                <a:lnTo>
                  <a:pt x="417" y="339"/>
                </a:lnTo>
                <a:lnTo>
                  <a:pt x="422" y="332"/>
                </a:lnTo>
                <a:lnTo>
                  <a:pt x="426" y="325"/>
                </a:lnTo>
                <a:lnTo>
                  <a:pt x="430" y="318"/>
                </a:lnTo>
                <a:lnTo>
                  <a:pt x="431" y="314"/>
                </a:lnTo>
                <a:lnTo>
                  <a:pt x="433" y="310"/>
                </a:lnTo>
                <a:lnTo>
                  <a:pt x="434" y="305"/>
                </a:lnTo>
                <a:lnTo>
                  <a:pt x="436" y="301"/>
                </a:lnTo>
                <a:lnTo>
                  <a:pt x="440" y="294"/>
                </a:lnTo>
                <a:lnTo>
                  <a:pt x="442" y="286"/>
                </a:lnTo>
                <a:lnTo>
                  <a:pt x="444" y="278"/>
                </a:lnTo>
                <a:lnTo>
                  <a:pt x="446" y="271"/>
                </a:lnTo>
                <a:lnTo>
                  <a:pt x="448" y="263"/>
                </a:lnTo>
                <a:lnTo>
                  <a:pt x="449" y="256"/>
                </a:lnTo>
                <a:lnTo>
                  <a:pt x="450" y="249"/>
                </a:lnTo>
                <a:lnTo>
                  <a:pt x="451" y="242"/>
                </a:lnTo>
                <a:lnTo>
                  <a:pt x="402" y="204"/>
                </a:lnTo>
                <a:lnTo>
                  <a:pt x="325" y="291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2689225" y="1809749"/>
            <a:ext cx="245923" cy="175659"/>
          </a:xfrm>
          <a:custGeom>
            <a:avLst/>
            <a:gdLst>
              <a:gd name="T0" fmla="*/ 15680768 w 525"/>
              <a:gd name="T1" fmla="*/ 59144565 h 499"/>
              <a:gd name="T2" fmla="*/ 7840648 w 525"/>
              <a:gd name="T3" fmla="*/ 52819237 h 499"/>
              <a:gd name="T4" fmla="*/ 2800345 w 525"/>
              <a:gd name="T5" fmla="*/ 46176966 h 499"/>
              <a:gd name="T6" fmla="*/ 279929 w 525"/>
              <a:gd name="T7" fmla="*/ 38270106 h 499"/>
              <a:gd name="T8" fmla="*/ 279929 w 525"/>
              <a:gd name="T9" fmla="*/ 33525911 h 499"/>
              <a:gd name="T10" fmla="*/ 1400172 w 525"/>
              <a:gd name="T11" fmla="*/ 28939591 h 499"/>
              <a:gd name="T12" fmla="*/ 4760375 w 525"/>
              <a:gd name="T13" fmla="*/ 23563101 h 499"/>
              <a:gd name="T14" fmla="*/ 10080607 w 525"/>
              <a:gd name="T15" fmla="*/ 18186214 h 499"/>
              <a:gd name="T16" fmla="*/ 17080940 w 525"/>
              <a:gd name="T17" fmla="*/ 13283747 h 499"/>
              <a:gd name="T18" fmla="*/ 26041303 w 525"/>
              <a:gd name="T19" fmla="*/ 8855699 h 499"/>
              <a:gd name="T20" fmla="*/ 35002195 w 525"/>
              <a:gd name="T21" fmla="*/ 5376887 h 499"/>
              <a:gd name="T22" fmla="*/ 43962558 w 525"/>
              <a:gd name="T23" fmla="*/ 2846517 h 499"/>
              <a:gd name="T24" fmla="*/ 53483308 w 525"/>
              <a:gd name="T25" fmla="*/ 1107111 h 499"/>
              <a:gd name="T26" fmla="*/ 63003528 w 525"/>
              <a:gd name="T27" fmla="*/ 158272 h 499"/>
              <a:gd name="T28" fmla="*/ 73084135 w 525"/>
              <a:gd name="T29" fmla="*/ 158272 h 499"/>
              <a:gd name="T30" fmla="*/ 83164742 w 525"/>
              <a:gd name="T31" fmla="*/ 948839 h 499"/>
              <a:gd name="T32" fmla="*/ 92965420 w 525"/>
              <a:gd name="T33" fmla="*/ 2688245 h 499"/>
              <a:gd name="T34" fmla="*/ 102766098 w 525"/>
              <a:gd name="T35" fmla="*/ 5218615 h 499"/>
              <a:gd name="T36" fmla="*/ 111726461 w 525"/>
              <a:gd name="T37" fmla="*/ 8855699 h 499"/>
              <a:gd name="T38" fmla="*/ 120967282 w 525"/>
              <a:gd name="T39" fmla="*/ 13283747 h 499"/>
              <a:gd name="T40" fmla="*/ 129087330 w 525"/>
              <a:gd name="T41" fmla="*/ 18344487 h 499"/>
              <a:gd name="T42" fmla="*/ 136087663 w 525"/>
              <a:gd name="T43" fmla="*/ 23563101 h 499"/>
              <a:gd name="T44" fmla="*/ 141408425 w 525"/>
              <a:gd name="T45" fmla="*/ 28781716 h 499"/>
              <a:gd name="T46" fmla="*/ 144488698 w 525"/>
              <a:gd name="T47" fmla="*/ 34158603 h 499"/>
              <a:gd name="T48" fmla="*/ 146728657 w 525"/>
              <a:gd name="T49" fmla="*/ 39535093 h 499"/>
              <a:gd name="T50" fmla="*/ 146728657 w 525"/>
              <a:gd name="T51" fmla="*/ 44911980 h 499"/>
              <a:gd name="T52" fmla="*/ 145328484 w 525"/>
              <a:gd name="T53" fmla="*/ 50130595 h 499"/>
              <a:gd name="T54" fmla="*/ 142248211 w 525"/>
              <a:gd name="T55" fmla="*/ 55191335 h 499"/>
              <a:gd name="T56" fmla="*/ 137487836 w 525"/>
              <a:gd name="T57" fmla="*/ 59777257 h 499"/>
              <a:gd name="T58" fmla="*/ 131607746 w 525"/>
              <a:gd name="T59" fmla="*/ 64363180 h 499"/>
              <a:gd name="T60" fmla="*/ 123767098 w 525"/>
              <a:gd name="T61" fmla="*/ 68632956 h 499"/>
              <a:gd name="T62" fmla="*/ 115086664 w 525"/>
              <a:gd name="T63" fmla="*/ 72428710 h 499"/>
              <a:gd name="T64" fmla="*/ 106126301 w 525"/>
              <a:gd name="T65" fmla="*/ 75275227 h 499"/>
              <a:gd name="T66" fmla="*/ 96605551 w 525"/>
              <a:gd name="T67" fmla="*/ 77330780 h 499"/>
              <a:gd name="T68" fmla="*/ 87085331 w 525"/>
              <a:gd name="T69" fmla="*/ 78596163 h 499"/>
              <a:gd name="T70" fmla="*/ 77284653 w 525"/>
              <a:gd name="T71" fmla="*/ 78912311 h 499"/>
              <a:gd name="T72" fmla="*/ 67483974 w 525"/>
              <a:gd name="T73" fmla="*/ 78437891 h 499"/>
              <a:gd name="T74" fmla="*/ 57683296 w 525"/>
              <a:gd name="T75" fmla="*/ 77014632 h 499"/>
              <a:gd name="T76" fmla="*/ 48162547 w 525"/>
              <a:gd name="T77" fmla="*/ 74800807 h 499"/>
              <a:gd name="T78" fmla="*/ 38922255 w 525"/>
              <a:gd name="T79" fmla="*/ 71637745 h 499"/>
              <a:gd name="T80" fmla="*/ 29681963 w 525"/>
              <a:gd name="T81" fmla="*/ 67684117 h 499"/>
              <a:gd name="T82" fmla="*/ 43962558 w 525"/>
              <a:gd name="T83" fmla="*/ 53925951 h 499"/>
              <a:gd name="T84" fmla="*/ 56283124 w 525"/>
              <a:gd name="T85" fmla="*/ 59935530 h 499"/>
              <a:gd name="T86" fmla="*/ 68884147 w 525"/>
              <a:gd name="T87" fmla="*/ 63414341 h 499"/>
              <a:gd name="T88" fmla="*/ 79524611 w 525"/>
              <a:gd name="T89" fmla="*/ 64521453 h 499"/>
              <a:gd name="T90" fmla="*/ 91285319 w 525"/>
              <a:gd name="T91" fmla="*/ 63730886 h 499"/>
              <a:gd name="T92" fmla="*/ 101925783 w 525"/>
              <a:gd name="T93" fmla="*/ 61042243 h 499"/>
              <a:gd name="T94" fmla="*/ 111446533 w 525"/>
              <a:gd name="T95" fmla="*/ 56456321 h 499"/>
              <a:gd name="T96" fmla="*/ 117607080 w 525"/>
              <a:gd name="T97" fmla="*/ 51079434 h 499"/>
              <a:gd name="T98" fmla="*/ 119847038 w 525"/>
              <a:gd name="T99" fmla="*/ 44753707 h 499"/>
              <a:gd name="T100" fmla="*/ 118446866 w 525"/>
              <a:gd name="T101" fmla="*/ 37795687 h 499"/>
              <a:gd name="T102" fmla="*/ 111726461 w 525"/>
              <a:gd name="T103" fmla="*/ 30837667 h 499"/>
              <a:gd name="T104" fmla="*/ 100806069 w 525"/>
              <a:gd name="T105" fmla="*/ 23563101 h 499"/>
              <a:gd name="T106" fmla="*/ 88205045 w 525"/>
              <a:gd name="T107" fmla="*/ 17870067 h 499"/>
              <a:gd name="T108" fmla="*/ 76164409 w 525"/>
              <a:gd name="T109" fmla="*/ 14707005 h 499"/>
              <a:gd name="T110" fmla="*/ 63843843 w 525"/>
              <a:gd name="T111" fmla="*/ 14074711 h 499"/>
              <a:gd name="T112" fmla="*/ 52642993 w 525"/>
              <a:gd name="T113" fmla="*/ 15497969 h 499"/>
              <a:gd name="T114" fmla="*/ 42002529 w 525"/>
              <a:gd name="T115" fmla="*/ 18976781 h 499"/>
              <a:gd name="T116" fmla="*/ 33042166 w 525"/>
              <a:gd name="T117" fmla="*/ 24353668 h 499"/>
              <a:gd name="T118" fmla="*/ 28281791 w 525"/>
              <a:gd name="T119" fmla="*/ 30046702 h 499"/>
              <a:gd name="T120" fmla="*/ 26881618 w 525"/>
              <a:gd name="T121" fmla="*/ 36372428 h 499"/>
              <a:gd name="T122" fmla="*/ 30241821 w 525"/>
              <a:gd name="T123" fmla="*/ 43330449 h 499"/>
              <a:gd name="T124" fmla="*/ 38362398 w 525"/>
              <a:gd name="T125" fmla="*/ 50447139 h 49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25"/>
              <a:gd name="T190" fmla="*/ 0 h 499"/>
              <a:gd name="T191" fmla="*/ 525 w 525"/>
              <a:gd name="T192" fmla="*/ 499 h 499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25" h="499">
                <a:moveTo>
                  <a:pt x="86" y="407"/>
                </a:moveTo>
                <a:lnTo>
                  <a:pt x="79" y="400"/>
                </a:lnTo>
                <a:lnTo>
                  <a:pt x="73" y="394"/>
                </a:lnTo>
                <a:lnTo>
                  <a:pt x="67" y="387"/>
                </a:lnTo>
                <a:lnTo>
                  <a:pt x="61" y="380"/>
                </a:lnTo>
                <a:lnTo>
                  <a:pt x="56" y="374"/>
                </a:lnTo>
                <a:lnTo>
                  <a:pt x="51" y="367"/>
                </a:lnTo>
                <a:lnTo>
                  <a:pt x="45" y="360"/>
                </a:lnTo>
                <a:lnTo>
                  <a:pt x="41" y="354"/>
                </a:lnTo>
                <a:lnTo>
                  <a:pt x="37" y="347"/>
                </a:lnTo>
                <a:lnTo>
                  <a:pt x="33" y="341"/>
                </a:lnTo>
                <a:lnTo>
                  <a:pt x="28" y="334"/>
                </a:lnTo>
                <a:lnTo>
                  <a:pt x="25" y="327"/>
                </a:lnTo>
                <a:lnTo>
                  <a:pt x="22" y="321"/>
                </a:lnTo>
                <a:lnTo>
                  <a:pt x="19" y="314"/>
                </a:lnTo>
                <a:lnTo>
                  <a:pt x="17" y="308"/>
                </a:lnTo>
                <a:lnTo>
                  <a:pt x="13" y="302"/>
                </a:lnTo>
                <a:lnTo>
                  <a:pt x="10" y="292"/>
                </a:lnTo>
                <a:lnTo>
                  <a:pt x="7" y="282"/>
                </a:lnTo>
                <a:lnTo>
                  <a:pt x="5" y="273"/>
                </a:lnTo>
                <a:lnTo>
                  <a:pt x="3" y="262"/>
                </a:lnTo>
                <a:lnTo>
                  <a:pt x="2" y="252"/>
                </a:lnTo>
                <a:lnTo>
                  <a:pt x="1" y="247"/>
                </a:lnTo>
                <a:lnTo>
                  <a:pt x="1" y="242"/>
                </a:lnTo>
                <a:lnTo>
                  <a:pt x="1" y="237"/>
                </a:lnTo>
                <a:lnTo>
                  <a:pt x="1" y="232"/>
                </a:lnTo>
                <a:lnTo>
                  <a:pt x="0" y="227"/>
                </a:lnTo>
                <a:lnTo>
                  <a:pt x="1" y="222"/>
                </a:lnTo>
                <a:lnTo>
                  <a:pt x="1" y="217"/>
                </a:lnTo>
                <a:lnTo>
                  <a:pt x="1" y="212"/>
                </a:lnTo>
                <a:lnTo>
                  <a:pt x="1" y="207"/>
                </a:lnTo>
                <a:lnTo>
                  <a:pt x="2" y="202"/>
                </a:lnTo>
                <a:lnTo>
                  <a:pt x="2" y="197"/>
                </a:lnTo>
                <a:lnTo>
                  <a:pt x="3" y="193"/>
                </a:lnTo>
                <a:lnTo>
                  <a:pt x="4" y="188"/>
                </a:lnTo>
                <a:lnTo>
                  <a:pt x="5" y="183"/>
                </a:lnTo>
                <a:lnTo>
                  <a:pt x="6" y="179"/>
                </a:lnTo>
                <a:lnTo>
                  <a:pt x="7" y="174"/>
                </a:lnTo>
                <a:lnTo>
                  <a:pt x="8" y="170"/>
                </a:lnTo>
                <a:lnTo>
                  <a:pt x="10" y="165"/>
                </a:lnTo>
                <a:lnTo>
                  <a:pt x="13" y="157"/>
                </a:lnTo>
                <a:lnTo>
                  <a:pt x="17" y="149"/>
                </a:lnTo>
                <a:lnTo>
                  <a:pt x="20" y="143"/>
                </a:lnTo>
                <a:lnTo>
                  <a:pt x="22" y="138"/>
                </a:lnTo>
                <a:lnTo>
                  <a:pt x="25" y="132"/>
                </a:lnTo>
                <a:lnTo>
                  <a:pt x="28" y="126"/>
                </a:lnTo>
                <a:lnTo>
                  <a:pt x="33" y="121"/>
                </a:lnTo>
                <a:lnTo>
                  <a:pt x="36" y="115"/>
                </a:lnTo>
                <a:lnTo>
                  <a:pt x="40" y="110"/>
                </a:lnTo>
                <a:lnTo>
                  <a:pt x="43" y="105"/>
                </a:lnTo>
                <a:lnTo>
                  <a:pt x="47" y="100"/>
                </a:lnTo>
                <a:lnTo>
                  <a:pt x="53" y="95"/>
                </a:lnTo>
                <a:lnTo>
                  <a:pt x="57" y="90"/>
                </a:lnTo>
                <a:lnTo>
                  <a:pt x="61" y="84"/>
                </a:lnTo>
                <a:lnTo>
                  <a:pt x="67" y="80"/>
                </a:lnTo>
                <a:lnTo>
                  <a:pt x="72" y="74"/>
                </a:lnTo>
                <a:lnTo>
                  <a:pt x="77" y="70"/>
                </a:lnTo>
                <a:lnTo>
                  <a:pt x="83" y="65"/>
                </a:lnTo>
                <a:lnTo>
                  <a:pt x="88" y="60"/>
                </a:lnTo>
                <a:lnTo>
                  <a:pt x="93" y="56"/>
                </a:lnTo>
                <a:lnTo>
                  <a:pt x="99" y="52"/>
                </a:lnTo>
                <a:lnTo>
                  <a:pt x="104" y="48"/>
                </a:lnTo>
                <a:lnTo>
                  <a:pt x="108" y="45"/>
                </a:lnTo>
                <a:lnTo>
                  <a:pt x="114" y="41"/>
                </a:lnTo>
                <a:lnTo>
                  <a:pt x="119" y="38"/>
                </a:lnTo>
                <a:lnTo>
                  <a:pt x="125" y="34"/>
                </a:lnTo>
                <a:lnTo>
                  <a:pt x="130" y="31"/>
                </a:lnTo>
                <a:lnTo>
                  <a:pt x="136" y="28"/>
                </a:lnTo>
                <a:lnTo>
                  <a:pt x="141" y="25"/>
                </a:lnTo>
                <a:lnTo>
                  <a:pt x="146" y="23"/>
                </a:lnTo>
                <a:lnTo>
                  <a:pt x="152" y="20"/>
                </a:lnTo>
                <a:lnTo>
                  <a:pt x="157" y="18"/>
                </a:lnTo>
                <a:lnTo>
                  <a:pt x="162" y="16"/>
                </a:lnTo>
                <a:lnTo>
                  <a:pt x="169" y="14"/>
                </a:lnTo>
                <a:lnTo>
                  <a:pt x="174" y="12"/>
                </a:lnTo>
                <a:lnTo>
                  <a:pt x="179" y="10"/>
                </a:lnTo>
                <a:lnTo>
                  <a:pt x="185" y="8"/>
                </a:lnTo>
                <a:lnTo>
                  <a:pt x="191" y="7"/>
                </a:lnTo>
                <a:lnTo>
                  <a:pt x="196" y="5"/>
                </a:lnTo>
                <a:lnTo>
                  <a:pt x="202" y="4"/>
                </a:lnTo>
                <a:lnTo>
                  <a:pt x="208" y="3"/>
                </a:lnTo>
                <a:lnTo>
                  <a:pt x="213" y="2"/>
                </a:lnTo>
                <a:lnTo>
                  <a:pt x="220" y="2"/>
                </a:lnTo>
                <a:lnTo>
                  <a:pt x="225" y="1"/>
                </a:lnTo>
                <a:lnTo>
                  <a:pt x="231" y="1"/>
                </a:lnTo>
                <a:lnTo>
                  <a:pt x="238" y="0"/>
                </a:lnTo>
                <a:lnTo>
                  <a:pt x="243" y="0"/>
                </a:lnTo>
                <a:lnTo>
                  <a:pt x="250" y="0"/>
                </a:lnTo>
                <a:lnTo>
                  <a:pt x="255" y="0"/>
                </a:lnTo>
                <a:lnTo>
                  <a:pt x="261" y="1"/>
                </a:lnTo>
                <a:lnTo>
                  <a:pt x="268" y="1"/>
                </a:lnTo>
                <a:lnTo>
                  <a:pt x="273" y="2"/>
                </a:lnTo>
                <a:lnTo>
                  <a:pt x="279" y="3"/>
                </a:lnTo>
                <a:lnTo>
                  <a:pt x="286" y="4"/>
                </a:lnTo>
                <a:lnTo>
                  <a:pt x="291" y="5"/>
                </a:lnTo>
                <a:lnTo>
                  <a:pt x="297" y="6"/>
                </a:lnTo>
                <a:lnTo>
                  <a:pt x="303" y="7"/>
                </a:lnTo>
                <a:lnTo>
                  <a:pt x="309" y="9"/>
                </a:lnTo>
                <a:lnTo>
                  <a:pt x="314" y="11"/>
                </a:lnTo>
                <a:lnTo>
                  <a:pt x="321" y="13"/>
                </a:lnTo>
                <a:lnTo>
                  <a:pt x="326" y="15"/>
                </a:lnTo>
                <a:lnTo>
                  <a:pt x="332" y="17"/>
                </a:lnTo>
                <a:lnTo>
                  <a:pt x="338" y="19"/>
                </a:lnTo>
                <a:lnTo>
                  <a:pt x="344" y="22"/>
                </a:lnTo>
                <a:lnTo>
                  <a:pt x="349" y="24"/>
                </a:lnTo>
                <a:lnTo>
                  <a:pt x="355" y="27"/>
                </a:lnTo>
                <a:lnTo>
                  <a:pt x="361" y="30"/>
                </a:lnTo>
                <a:lnTo>
                  <a:pt x="367" y="33"/>
                </a:lnTo>
                <a:lnTo>
                  <a:pt x="372" y="37"/>
                </a:lnTo>
                <a:lnTo>
                  <a:pt x="377" y="40"/>
                </a:lnTo>
                <a:lnTo>
                  <a:pt x="384" y="44"/>
                </a:lnTo>
                <a:lnTo>
                  <a:pt x="389" y="48"/>
                </a:lnTo>
                <a:lnTo>
                  <a:pt x="394" y="52"/>
                </a:lnTo>
                <a:lnTo>
                  <a:pt x="399" y="56"/>
                </a:lnTo>
                <a:lnTo>
                  <a:pt x="405" y="60"/>
                </a:lnTo>
                <a:lnTo>
                  <a:pt x="410" y="64"/>
                </a:lnTo>
                <a:lnTo>
                  <a:pt x="416" y="69"/>
                </a:lnTo>
                <a:lnTo>
                  <a:pt x="422" y="74"/>
                </a:lnTo>
                <a:lnTo>
                  <a:pt x="427" y="79"/>
                </a:lnTo>
                <a:lnTo>
                  <a:pt x="432" y="84"/>
                </a:lnTo>
                <a:lnTo>
                  <a:pt x="437" y="89"/>
                </a:lnTo>
                <a:lnTo>
                  <a:pt x="442" y="94"/>
                </a:lnTo>
                <a:lnTo>
                  <a:pt x="447" y="99"/>
                </a:lnTo>
                <a:lnTo>
                  <a:pt x="452" y="105"/>
                </a:lnTo>
                <a:lnTo>
                  <a:pt x="457" y="110"/>
                </a:lnTo>
                <a:lnTo>
                  <a:pt x="461" y="116"/>
                </a:lnTo>
                <a:lnTo>
                  <a:pt x="465" y="121"/>
                </a:lnTo>
                <a:lnTo>
                  <a:pt x="470" y="127"/>
                </a:lnTo>
                <a:lnTo>
                  <a:pt x="474" y="133"/>
                </a:lnTo>
                <a:lnTo>
                  <a:pt x="478" y="138"/>
                </a:lnTo>
                <a:lnTo>
                  <a:pt x="482" y="144"/>
                </a:lnTo>
                <a:lnTo>
                  <a:pt x="486" y="149"/>
                </a:lnTo>
                <a:lnTo>
                  <a:pt x="490" y="155"/>
                </a:lnTo>
                <a:lnTo>
                  <a:pt x="493" y="160"/>
                </a:lnTo>
                <a:lnTo>
                  <a:pt x="496" y="166"/>
                </a:lnTo>
                <a:lnTo>
                  <a:pt x="498" y="171"/>
                </a:lnTo>
                <a:lnTo>
                  <a:pt x="502" y="177"/>
                </a:lnTo>
                <a:lnTo>
                  <a:pt x="505" y="182"/>
                </a:lnTo>
                <a:lnTo>
                  <a:pt x="507" y="188"/>
                </a:lnTo>
                <a:lnTo>
                  <a:pt x="509" y="194"/>
                </a:lnTo>
                <a:lnTo>
                  <a:pt x="511" y="199"/>
                </a:lnTo>
                <a:lnTo>
                  <a:pt x="513" y="205"/>
                </a:lnTo>
                <a:lnTo>
                  <a:pt x="515" y="210"/>
                </a:lnTo>
                <a:lnTo>
                  <a:pt x="516" y="216"/>
                </a:lnTo>
                <a:lnTo>
                  <a:pt x="519" y="221"/>
                </a:lnTo>
                <a:lnTo>
                  <a:pt x="520" y="227"/>
                </a:lnTo>
                <a:lnTo>
                  <a:pt x="521" y="233"/>
                </a:lnTo>
                <a:lnTo>
                  <a:pt x="522" y="238"/>
                </a:lnTo>
                <a:lnTo>
                  <a:pt x="523" y="244"/>
                </a:lnTo>
                <a:lnTo>
                  <a:pt x="524" y="250"/>
                </a:lnTo>
                <a:lnTo>
                  <a:pt x="524" y="255"/>
                </a:lnTo>
                <a:lnTo>
                  <a:pt x="524" y="261"/>
                </a:lnTo>
                <a:lnTo>
                  <a:pt x="525" y="266"/>
                </a:lnTo>
                <a:lnTo>
                  <a:pt x="525" y="273"/>
                </a:lnTo>
                <a:lnTo>
                  <a:pt x="524" y="279"/>
                </a:lnTo>
                <a:lnTo>
                  <a:pt x="524" y="284"/>
                </a:lnTo>
                <a:lnTo>
                  <a:pt x="524" y="290"/>
                </a:lnTo>
                <a:lnTo>
                  <a:pt x="523" y="295"/>
                </a:lnTo>
                <a:lnTo>
                  <a:pt x="522" y="301"/>
                </a:lnTo>
                <a:lnTo>
                  <a:pt x="521" y="306"/>
                </a:lnTo>
                <a:lnTo>
                  <a:pt x="520" y="312"/>
                </a:lnTo>
                <a:lnTo>
                  <a:pt x="519" y="317"/>
                </a:lnTo>
                <a:lnTo>
                  <a:pt x="518" y="323"/>
                </a:lnTo>
                <a:lnTo>
                  <a:pt x="515" y="328"/>
                </a:lnTo>
                <a:lnTo>
                  <a:pt x="514" y="333"/>
                </a:lnTo>
                <a:lnTo>
                  <a:pt x="512" y="338"/>
                </a:lnTo>
                <a:lnTo>
                  <a:pt x="510" y="343"/>
                </a:lnTo>
                <a:lnTo>
                  <a:pt x="508" y="349"/>
                </a:lnTo>
                <a:lnTo>
                  <a:pt x="506" y="354"/>
                </a:lnTo>
                <a:lnTo>
                  <a:pt x="503" y="359"/>
                </a:lnTo>
                <a:lnTo>
                  <a:pt x="500" y="364"/>
                </a:lnTo>
                <a:lnTo>
                  <a:pt x="497" y="369"/>
                </a:lnTo>
                <a:lnTo>
                  <a:pt x="494" y="374"/>
                </a:lnTo>
                <a:lnTo>
                  <a:pt x="491" y="378"/>
                </a:lnTo>
                <a:lnTo>
                  <a:pt x="488" y="383"/>
                </a:lnTo>
                <a:lnTo>
                  <a:pt x="485" y="388"/>
                </a:lnTo>
                <a:lnTo>
                  <a:pt x="481" y="393"/>
                </a:lnTo>
                <a:lnTo>
                  <a:pt x="477" y="398"/>
                </a:lnTo>
                <a:lnTo>
                  <a:pt x="474" y="402"/>
                </a:lnTo>
                <a:lnTo>
                  <a:pt x="470" y="407"/>
                </a:lnTo>
                <a:lnTo>
                  <a:pt x="465" y="412"/>
                </a:lnTo>
                <a:lnTo>
                  <a:pt x="461" y="417"/>
                </a:lnTo>
                <a:lnTo>
                  <a:pt x="456" y="422"/>
                </a:lnTo>
                <a:lnTo>
                  <a:pt x="452" y="426"/>
                </a:lnTo>
                <a:lnTo>
                  <a:pt x="446" y="430"/>
                </a:lnTo>
                <a:lnTo>
                  <a:pt x="442" y="434"/>
                </a:lnTo>
                <a:lnTo>
                  <a:pt x="437" y="438"/>
                </a:lnTo>
                <a:lnTo>
                  <a:pt x="432" y="443"/>
                </a:lnTo>
                <a:lnTo>
                  <a:pt x="427" y="447"/>
                </a:lnTo>
                <a:lnTo>
                  <a:pt x="422" y="450"/>
                </a:lnTo>
                <a:lnTo>
                  <a:pt x="416" y="454"/>
                </a:lnTo>
                <a:lnTo>
                  <a:pt x="411" y="458"/>
                </a:lnTo>
                <a:lnTo>
                  <a:pt x="406" y="461"/>
                </a:lnTo>
                <a:lnTo>
                  <a:pt x="401" y="465"/>
                </a:lnTo>
                <a:lnTo>
                  <a:pt x="395" y="468"/>
                </a:lnTo>
                <a:lnTo>
                  <a:pt x="390" y="471"/>
                </a:lnTo>
                <a:lnTo>
                  <a:pt x="385" y="474"/>
                </a:lnTo>
                <a:lnTo>
                  <a:pt x="379" y="476"/>
                </a:lnTo>
                <a:lnTo>
                  <a:pt x="374" y="479"/>
                </a:lnTo>
                <a:lnTo>
                  <a:pt x="368" y="481"/>
                </a:lnTo>
                <a:lnTo>
                  <a:pt x="362" y="484"/>
                </a:lnTo>
                <a:lnTo>
                  <a:pt x="357" y="486"/>
                </a:lnTo>
                <a:lnTo>
                  <a:pt x="352" y="488"/>
                </a:lnTo>
                <a:lnTo>
                  <a:pt x="345" y="489"/>
                </a:lnTo>
                <a:lnTo>
                  <a:pt x="340" y="491"/>
                </a:lnTo>
                <a:lnTo>
                  <a:pt x="335" y="493"/>
                </a:lnTo>
                <a:lnTo>
                  <a:pt x="329" y="494"/>
                </a:lnTo>
                <a:lnTo>
                  <a:pt x="323" y="495"/>
                </a:lnTo>
                <a:lnTo>
                  <a:pt x="318" y="496"/>
                </a:lnTo>
                <a:lnTo>
                  <a:pt x="311" y="497"/>
                </a:lnTo>
                <a:lnTo>
                  <a:pt x="306" y="498"/>
                </a:lnTo>
                <a:lnTo>
                  <a:pt x="300" y="498"/>
                </a:lnTo>
                <a:lnTo>
                  <a:pt x="294" y="499"/>
                </a:lnTo>
                <a:lnTo>
                  <a:pt x="288" y="499"/>
                </a:lnTo>
                <a:lnTo>
                  <a:pt x="283" y="499"/>
                </a:lnTo>
                <a:lnTo>
                  <a:pt x="276" y="499"/>
                </a:lnTo>
                <a:lnTo>
                  <a:pt x="271" y="499"/>
                </a:lnTo>
                <a:lnTo>
                  <a:pt x="264" y="499"/>
                </a:lnTo>
                <a:lnTo>
                  <a:pt x="258" y="498"/>
                </a:lnTo>
                <a:lnTo>
                  <a:pt x="253" y="498"/>
                </a:lnTo>
                <a:lnTo>
                  <a:pt x="246" y="497"/>
                </a:lnTo>
                <a:lnTo>
                  <a:pt x="241" y="496"/>
                </a:lnTo>
                <a:lnTo>
                  <a:pt x="235" y="495"/>
                </a:lnTo>
                <a:lnTo>
                  <a:pt x="229" y="493"/>
                </a:lnTo>
                <a:lnTo>
                  <a:pt x="223" y="492"/>
                </a:lnTo>
                <a:lnTo>
                  <a:pt x="217" y="491"/>
                </a:lnTo>
                <a:lnTo>
                  <a:pt x="211" y="489"/>
                </a:lnTo>
                <a:lnTo>
                  <a:pt x="206" y="487"/>
                </a:lnTo>
                <a:lnTo>
                  <a:pt x="200" y="485"/>
                </a:lnTo>
                <a:lnTo>
                  <a:pt x="194" y="483"/>
                </a:lnTo>
                <a:lnTo>
                  <a:pt x="189" y="481"/>
                </a:lnTo>
                <a:lnTo>
                  <a:pt x="183" y="478"/>
                </a:lnTo>
                <a:lnTo>
                  <a:pt x="177" y="475"/>
                </a:lnTo>
                <a:lnTo>
                  <a:pt x="172" y="473"/>
                </a:lnTo>
                <a:lnTo>
                  <a:pt x="166" y="470"/>
                </a:lnTo>
                <a:lnTo>
                  <a:pt x="160" y="466"/>
                </a:lnTo>
                <a:lnTo>
                  <a:pt x="155" y="463"/>
                </a:lnTo>
                <a:lnTo>
                  <a:pt x="150" y="460"/>
                </a:lnTo>
                <a:lnTo>
                  <a:pt x="144" y="456"/>
                </a:lnTo>
                <a:lnTo>
                  <a:pt x="139" y="453"/>
                </a:lnTo>
                <a:lnTo>
                  <a:pt x="134" y="449"/>
                </a:lnTo>
                <a:lnTo>
                  <a:pt x="127" y="445"/>
                </a:lnTo>
                <a:lnTo>
                  <a:pt x="122" y="441"/>
                </a:lnTo>
                <a:lnTo>
                  <a:pt x="117" y="436"/>
                </a:lnTo>
                <a:lnTo>
                  <a:pt x="111" y="432"/>
                </a:lnTo>
                <a:lnTo>
                  <a:pt x="106" y="428"/>
                </a:lnTo>
                <a:lnTo>
                  <a:pt x="101" y="423"/>
                </a:lnTo>
                <a:lnTo>
                  <a:pt x="96" y="418"/>
                </a:lnTo>
                <a:lnTo>
                  <a:pt x="91" y="412"/>
                </a:lnTo>
                <a:lnTo>
                  <a:pt x="86" y="407"/>
                </a:lnTo>
                <a:close/>
                <a:moveTo>
                  <a:pt x="157" y="341"/>
                </a:moveTo>
                <a:lnTo>
                  <a:pt x="163" y="349"/>
                </a:lnTo>
                <a:lnTo>
                  <a:pt x="171" y="356"/>
                </a:lnTo>
                <a:lnTo>
                  <a:pt x="179" y="362"/>
                </a:lnTo>
                <a:lnTo>
                  <a:pt x="186" y="368"/>
                </a:lnTo>
                <a:lnTo>
                  <a:pt x="194" y="374"/>
                </a:lnTo>
                <a:lnTo>
                  <a:pt x="201" y="379"/>
                </a:lnTo>
                <a:lnTo>
                  <a:pt x="208" y="384"/>
                </a:lnTo>
                <a:lnTo>
                  <a:pt x="217" y="388"/>
                </a:lnTo>
                <a:lnTo>
                  <a:pt x="223" y="392"/>
                </a:lnTo>
                <a:lnTo>
                  <a:pt x="231" y="396"/>
                </a:lnTo>
                <a:lnTo>
                  <a:pt x="239" y="399"/>
                </a:lnTo>
                <a:lnTo>
                  <a:pt x="246" y="401"/>
                </a:lnTo>
                <a:lnTo>
                  <a:pt x="254" y="403"/>
                </a:lnTo>
                <a:lnTo>
                  <a:pt x="261" y="405"/>
                </a:lnTo>
                <a:lnTo>
                  <a:pt x="269" y="406"/>
                </a:lnTo>
                <a:lnTo>
                  <a:pt x="276" y="407"/>
                </a:lnTo>
                <a:lnTo>
                  <a:pt x="279" y="408"/>
                </a:lnTo>
                <a:lnTo>
                  <a:pt x="284" y="408"/>
                </a:lnTo>
                <a:lnTo>
                  <a:pt x="291" y="408"/>
                </a:lnTo>
                <a:lnTo>
                  <a:pt x="298" y="408"/>
                </a:lnTo>
                <a:lnTo>
                  <a:pt x="306" y="407"/>
                </a:lnTo>
                <a:lnTo>
                  <a:pt x="312" y="406"/>
                </a:lnTo>
                <a:lnTo>
                  <a:pt x="320" y="405"/>
                </a:lnTo>
                <a:lnTo>
                  <a:pt x="326" y="403"/>
                </a:lnTo>
                <a:lnTo>
                  <a:pt x="334" y="401"/>
                </a:lnTo>
                <a:lnTo>
                  <a:pt x="340" y="399"/>
                </a:lnTo>
                <a:lnTo>
                  <a:pt x="346" y="396"/>
                </a:lnTo>
                <a:lnTo>
                  <a:pt x="353" y="393"/>
                </a:lnTo>
                <a:lnTo>
                  <a:pt x="359" y="390"/>
                </a:lnTo>
                <a:lnTo>
                  <a:pt x="364" y="386"/>
                </a:lnTo>
                <a:lnTo>
                  <a:pt x="371" y="382"/>
                </a:lnTo>
                <a:lnTo>
                  <a:pt x="377" y="378"/>
                </a:lnTo>
                <a:lnTo>
                  <a:pt x="382" y="373"/>
                </a:lnTo>
                <a:lnTo>
                  <a:pt x="388" y="368"/>
                </a:lnTo>
                <a:lnTo>
                  <a:pt x="393" y="363"/>
                </a:lnTo>
                <a:lnTo>
                  <a:pt x="398" y="357"/>
                </a:lnTo>
                <a:lnTo>
                  <a:pt x="403" y="352"/>
                </a:lnTo>
                <a:lnTo>
                  <a:pt x="407" y="346"/>
                </a:lnTo>
                <a:lnTo>
                  <a:pt x="411" y="340"/>
                </a:lnTo>
                <a:lnTo>
                  <a:pt x="414" y="335"/>
                </a:lnTo>
                <a:lnTo>
                  <a:pt x="418" y="329"/>
                </a:lnTo>
                <a:lnTo>
                  <a:pt x="420" y="323"/>
                </a:lnTo>
                <a:lnTo>
                  <a:pt x="423" y="316"/>
                </a:lnTo>
                <a:lnTo>
                  <a:pt x="424" y="310"/>
                </a:lnTo>
                <a:lnTo>
                  <a:pt x="426" y="303"/>
                </a:lnTo>
                <a:lnTo>
                  <a:pt x="427" y="297"/>
                </a:lnTo>
                <a:lnTo>
                  <a:pt x="428" y="290"/>
                </a:lnTo>
                <a:lnTo>
                  <a:pt x="428" y="283"/>
                </a:lnTo>
                <a:lnTo>
                  <a:pt x="429" y="276"/>
                </a:lnTo>
                <a:lnTo>
                  <a:pt x="428" y="268"/>
                </a:lnTo>
                <a:lnTo>
                  <a:pt x="427" y="261"/>
                </a:lnTo>
                <a:lnTo>
                  <a:pt x="426" y="254"/>
                </a:lnTo>
                <a:lnTo>
                  <a:pt x="425" y="247"/>
                </a:lnTo>
                <a:lnTo>
                  <a:pt x="423" y="239"/>
                </a:lnTo>
                <a:lnTo>
                  <a:pt x="420" y="232"/>
                </a:lnTo>
                <a:lnTo>
                  <a:pt x="416" y="225"/>
                </a:lnTo>
                <a:lnTo>
                  <a:pt x="413" y="217"/>
                </a:lnTo>
                <a:lnTo>
                  <a:pt x="409" y="210"/>
                </a:lnTo>
                <a:lnTo>
                  <a:pt x="405" y="202"/>
                </a:lnTo>
                <a:lnTo>
                  <a:pt x="399" y="195"/>
                </a:lnTo>
                <a:lnTo>
                  <a:pt x="394" y="187"/>
                </a:lnTo>
                <a:lnTo>
                  <a:pt x="388" y="180"/>
                </a:lnTo>
                <a:lnTo>
                  <a:pt x="381" y="172"/>
                </a:lnTo>
                <a:lnTo>
                  <a:pt x="375" y="164"/>
                </a:lnTo>
                <a:lnTo>
                  <a:pt x="368" y="157"/>
                </a:lnTo>
                <a:lnTo>
                  <a:pt x="360" y="149"/>
                </a:lnTo>
                <a:lnTo>
                  <a:pt x="353" y="142"/>
                </a:lnTo>
                <a:lnTo>
                  <a:pt x="345" y="136"/>
                </a:lnTo>
                <a:lnTo>
                  <a:pt x="338" y="130"/>
                </a:lnTo>
                <a:lnTo>
                  <a:pt x="330" y="123"/>
                </a:lnTo>
                <a:lnTo>
                  <a:pt x="323" y="118"/>
                </a:lnTo>
                <a:lnTo>
                  <a:pt x="315" y="113"/>
                </a:lnTo>
                <a:lnTo>
                  <a:pt x="308" y="109"/>
                </a:lnTo>
                <a:lnTo>
                  <a:pt x="301" y="105"/>
                </a:lnTo>
                <a:lnTo>
                  <a:pt x="294" y="101"/>
                </a:lnTo>
                <a:lnTo>
                  <a:pt x="287" y="98"/>
                </a:lnTo>
                <a:lnTo>
                  <a:pt x="279" y="95"/>
                </a:lnTo>
                <a:lnTo>
                  <a:pt x="272" y="93"/>
                </a:lnTo>
                <a:lnTo>
                  <a:pt x="264" y="92"/>
                </a:lnTo>
                <a:lnTo>
                  <a:pt x="257" y="90"/>
                </a:lnTo>
                <a:lnTo>
                  <a:pt x="250" y="89"/>
                </a:lnTo>
                <a:lnTo>
                  <a:pt x="242" y="89"/>
                </a:lnTo>
                <a:lnTo>
                  <a:pt x="236" y="89"/>
                </a:lnTo>
                <a:lnTo>
                  <a:pt x="228" y="89"/>
                </a:lnTo>
                <a:lnTo>
                  <a:pt x="221" y="90"/>
                </a:lnTo>
                <a:lnTo>
                  <a:pt x="214" y="91"/>
                </a:lnTo>
                <a:lnTo>
                  <a:pt x="207" y="92"/>
                </a:lnTo>
                <a:lnTo>
                  <a:pt x="201" y="94"/>
                </a:lnTo>
                <a:lnTo>
                  <a:pt x="194" y="96"/>
                </a:lnTo>
                <a:lnTo>
                  <a:pt x="188" y="98"/>
                </a:lnTo>
                <a:lnTo>
                  <a:pt x="180" y="101"/>
                </a:lnTo>
                <a:lnTo>
                  <a:pt x="174" y="104"/>
                </a:lnTo>
                <a:lnTo>
                  <a:pt x="168" y="108"/>
                </a:lnTo>
                <a:lnTo>
                  <a:pt x="161" y="111"/>
                </a:lnTo>
                <a:lnTo>
                  <a:pt x="156" y="116"/>
                </a:lnTo>
                <a:lnTo>
                  <a:pt x="150" y="120"/>
                </a:lnTo>
                <a:lnTo>
                  <a:pt x="143" y="125"/>
                </a:lnTo>
                <a:lnTo>
                  <a:pt x="138" y="132"/>
                </a:lnTo>
                <a:lnTo>
                  <a:pt x="133" y="137"/>
                </a:lnTo>
                <a:lnTo>
                  <a:pt x="127" y="142"/>
                </a:lnTo>
                <a:lnTo>
                  <a:pt x="123" y="148"/>
                </a:lnTo>
                <a:lnTo>
                  <a:pt x="118" y="154"/>
                </a:lnTo>
                <a:lnTo>
                  <a:pt x="114" y="159"/>
                </a:lnTo>
                <a:lnTo>
                  <a:pt x="111" y="165"/>
                </a:lnTo>
                <a:lnTo>
                  <a:pt x="108" y="171"/>
                </a:lnTo>
                <a:lnTo>
                  <a:pt x="105" y="177"/>
                </a:lnTo>
                <a:lnTo>
                  <a:pt x="103" y="184"/>
                </a:lnTo>
                <a:lnTo>
                  <a:pt x="101" y="190"/>
                </a:lnTo>
                <a:lnTo>
                  <a:pt x="99" y="196"/>
                </a:lnTo>
                <a:lnTo>
                  <a:pt x="97" y="203"/>
                </a:lnTo>
                <a:lnTo>
                  <a:pt x="96" y="210"/>
                </a:lnTo>
                <a:lnTo>
                  <a:pt x="96" y="216"/>
                </a:lnTo>
                <a:lnTo>
                  <a:pt x="96" y="223"/>
                </a:lnTo>
                <a:lnTo>
                  <a:pt x="96" y="230"/>
                </a:lnTo>
                <a:lnTo>
                  <a:pt x="97" y="237"/>
                </a:lnTo>
                <a:lnTo>
                  <a:pt x="99" y="244"/>
                </a:lnTo>
                <a:lnTo>
                  <a:pt x="100" y="252"/>
                </a:lnTo>
                <a:lnTo>
                  <a:pt x="103" y="259"/>
                </a:lnTo>
                <a:lnTo>
                  <a:pt x="105" y="266"/>
                </a:lnTo>
                <a:lnTo>
                  <a:pt x="108" y="274"/>
                </a:lnTo>
                <a:lnTo>
                  <a:pt x="111" y="282"/>
                </a:lnTo>
                <a:lnTo>
                  <a:pt x="116" y="289"/>
                </a:lnTo>
                <a:lnTo>
                  <a:pt x="120" y="296"/>
                </a:lnTo>
                <a:lnTo>
                  <a:pt x="125" y="304"/>
                </a:lnTo>
                <a:lnTo>
                  <a:pt x="130" y="311"/>
                </a:lnTo>
                <a:lnTo>
                  <a:pt x="137" y="319"/>
                </a:lnTo>
                <a:lnTo>
                  <a:pt x="142" y="326"/>
                </a:lnTo>
                <a:lnTo>
                  <a:pt x="150" y="334"/>
                </a:lnTo>
                <a:lnTo>
                  <a:pt x="157" y="341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2932112" y="1673224"/>
            <a:ext cx="243113" cy="175659"/>
          </a:xfrm>
          <a:custGeom>
            <a:avLst/>
            <a:gdLst>
              <a:gd name="T0" fmla="*/ 10400721 w 518"/>
              <a:gd name="T1" fmla="*/ 54472337 h 503"/>
              <a:gd name="T2" fmla="*/ 4497595 w 518"/>
              <a:gd name="T3" fmla="*/ 47624485 h 503"/>
              <a:gd name="T4" fmla="*/ 843531 w 518"/>
              <a:gd name="T5" fmla="*/ 40776634 h 503"/>
              <a:gd name="T6" fmla="*/ 281000 w 518"/>
              <a:gd name="T7" fmla="*/ 32994589 h 503"/>
              <a:gd name="T8" fmla="*/ 1405532 w 518"/>
              <a:gd name="T9" fmla="*/ 28325600 h 503"/>
              <a:gd name="T10" fmla="*/ 3654064 w 518"/>
              <a:gd name="T11" fmla="*/ 23967876 h 503"/>
              <a:gd name="T12" fmla="*/ 8433189 w 518"/>
              <a:gd name="T13" fmla="*/ 18831790 h 503"/>
              <a:gd name="T14" fmla="*/ 14898316 w 518"/>
              <a:gd name="T15" fmla="*/ 14162800 h 503"/>
              <a:gd name="T16" fmla="*/ 23331505 w 518"/>
              <a:gd name="T17" fmla="*/ 9960512 h 503"/>
              <a:gd name="T18" fmla="*/ 33169696 w 518"/>
              <a:gd name="T19" fmla="*/ 5914054 h 503"/>
              <a:gd name="T20" fmla="*/ 42727417 w 518"/>
              <a:gd name="T21" fmla="*/ 3268490 h 503"/>
              <a:gd name="T22" fmla="*/ 52565607 w 518"/>
              <a:gd name="T23" fmla="*/ 1245064 h 503"/>
              <a:gd name="T24" fmla="*/ 62123328 w 518"/>
              <a:gd name="T25" fmla="*/ 155830 h 503"/>
              <a:gd name="T26" fmla="*/ 72243049 w 518"/>
              <a:gd name="T27" fmla="*/ 0 h 503"/>
              <a:gd name="T28" fmla="*/ 82362240 w 518"/>
              <a:gd name="T29" fmla="*/ 622532 h 503"/>
              <a:gd name="T30" fmla="*/ 92200960 w 518"/>
              <a:gd name="T31" fmla="*/ 2178862 h 503"/>
              <a:gd name="T32" fmla="*/ 101477150 w 518"/>
              <a:gd name="T33" fmla="*/ 4513554 h 503"/>
              <a:gd name="T34" fmla="*/ 110191340 w 518"/>
              <a:gd name="T35" fmla="*/ 7781650 h 503"/>
              <a:gd name="T36" fmla="*/ 118343529 w 518"/>
              <a:gd name="T37" fmla="*/ 11983938 h 503"/>
              <a:gd name="T38" fmla="*/ 126214187 w 518"/>
              <a:gd name="T39" fmla="*/ 16808758 h 503"/>
              <a:gd name="T40" fmla="*/ 133522845 w 518"/>
              <a:gd name="T41" fmla="*/ 22411546 h 503"/>
              <a:gd name="T42" fmla="*/ 139144972 w 518"/>
              <a:gd name="T43" fmla="*/ 27858898 h 503"/>
              <a:gd name="T44" fmla="*/ 142799035 w 518"/>
              <a:gd name="T45" fmla="*/ 33461686 h 503"/>
              <a:gd name="T46" fmla="*/ 145048098 w 518"/>
              <a:gd name="T47" fmla="*/ 38909038 h 503"/>
              <a:gd name="T48" fmla="*/ 145610099 w 518"/>
              <a:gd name="T49" fmla="*/ 44200560 h 503"/>
              <a:gd name="T50" fmla="*/ 144485567 w 518"/>
              <a:gd name="T51" fmla="*/ 49492081 h 503"/>
              <a:gd name="T52" fmla="*/ 141674504 w 518"/>
              <a:gd name="T53" fmla="*/ 54628168 h 503"/>
              <a:gd name="T54" fmla="*/ 137457910 w 518"/>
              <a:gd name="T55" fmla="*/ 59141722 h 503"/>
              <a:gd name="T56" fmla="*/ 131554783 w 518"/>
              <a:gd name="T57" fmla="*/ 63499445 h 503"/>
              <a:gd name="T58" fmla="*/ 124246655 w 518"/>
              <a:gd name="T59" fmla="*/ 67545903 h 503"/>
              <a:gd name="T60" fmla="*/ 115813466 w 518"/>
              <a:gd name="T61" fmla="*/ 70969829 h 503"/>
              <a:gd name="T62" fmla="*/ 106255746 w 518"/>
              <a:gd name="T63" fmla="*/ 74238319 h 503"/>
              <a:gd name="T64" fmla="*/ 96698555 w 518"/>
              <a:gd name="T65" fmla="*/ 76417181 h 503"/>
              <a:gd name="T66" fmla="*/ 86578834 w 518"/>
              <a:gd name="T67" fmla="*/ 77817681 h 503"/>
              <a:gd name="T68" fmla="*/ 76740644 w 518"/>
              <a:gd name="T69" fmla="*/ 78284777 h 503"/>
              <a:gd name="T70" fmla="*/ 66901923 w 518"/>
              <a:gd name="T71" fmla="*/ 77973511 h 503"/>
              <a:gd name="T72" fmla="*/ 57063202 w 518"/>
              <a:gd name="T73" fmla="*/ 76728447 h 503"/>
              <a:gd name="T74" fmla="*/ 47787012 w 518"/>
              <a:gd name="T75" fmla="*/ 74705021 h 503"/>
              <a:gd name="T76" fmla="*/ 38791822 w 518"/>
              <a:gd name="T77" fmla="*/ 71748191 h 503"/>
              <a:gd name="T78" fmla="*/ 30640163 w 518"/>
              <a:gd name="T79" fmla="*/ 68168435 h 503"/>
              <a:gd name="T80" fmla="*/ 22487974 w 518"/>
              <a:gd name="T81" fmla="*/ 63654881 h 503"/>
              <a:gd name="T82" fmla="*/ 39916353 w 518"/>
              <a:gd name="T83" fmla="*/ 51204242 h 503"/>
              <a:gd name="T84" fmla="*/ 50879075 w 518"/>
              <a:gd name="T85" fmla="*/ 58052093 h 503"/>
              <a:gd name="T86" fmla="*/ 62404328 w 518"/>
              <a:gd name="T87" fmla="*/ 62254382 h 503"/>
              <a:gd name="T88" fmla="*/ 72524049 w 518"/>
              <a:gd name="T89" fmla="*/ 64121977 h 503"/>
              <a:gd name="T90" fmla="*/ 84611302 w 518"/>
              <a:gd name="T91" fmla="*/ 64121977 h 503"/>
              <a:gd name="T92" fmla="*/ 95855024 w 518"/>
              <a:gd name="T93" fmla="*/ 62254382 h 503"/>
              <a:gd name="T94" fmla="*/ 106537276 w 518"/>
              <a:gd name="T95" fmla="*/ 58363359 h 503"/>
              <a:gd name="T96" fmla="*/ 113564404 w 518"/>
              <a:gd name="T97" fmla="*/ 53538539 h 503"/>
              <a:gd name="T98" fmla="*/ 117499998 w 518"/>
              <a:gd name="T99" fmla="*/ 47469050 h 503"/>
              <a:gd name="T100" fmla="*/ 117499998 w 518"/>
              <a:gd name="T101" fmla="*/ 40776634 h 503"/>
              <a:gd name="T102" fmla="*/ 113283403 w 518"/>
              <a:gd name="T103" fmla="*/ 33461686 h 503"/>
              <a:gd name="T104" fmla="*/ 104007213 w 518"/>
              <a:gd name="T105" fmla="*/ 25524206 h 503"/>
              <a:gd name="T106" fmla="*/ 93044491 w 518"/>
              <a:gd name="T107" fmla="*/ 19143056 h 503"/>
              <a:gd name="T108" fmla="*/ 81519239 w 518"/>
              <a:gd name="T109" fmla="*/ 15252428 h 503"/>
              <a:gd name="T110" fmla="*/ 69712986 w 518"/>
              <a:gd name="T111" fmla="*/ 13851534 h 503"/>
              <a:gd name="T112" fmla="*/ 57625733 w 518"/>
              <a:gd name="T113" fmla="*/ 14474066 h 503"/>
              <a:gd name="T114" fmla="*/ 46381480 w 518"/>
              <a:gd name="T115" fmla="*/ 17120024 h 503"/>
              <a:gd name="T116" fmla="*/ 36543290 w 518"/>
              <a:gd name="T117" fmla="*/ 21477748 h 503"/>
              <a:gd name="T118" fmla="*/ 29796632 w 518"/>
              <a:gd name="T119" fmla="*/ 26769270 h 503"/>
              <a:gd name="T120" fmla="*/ 27266570 w 518"/>
              <a:gd name="T121" fmla="*/ 32994589 h 503"/>
              <a:gd name="T122" fmla="*/ 28953101 w 518"/>
              <a:gd name="T123" fmla="*/ 39842836 h 503"/>
              <a:gd name="T124" fmla="*/ 35137758 w 518"/>
              <a:gd name="T125" fmla="*/ 47313220 h 50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18"/>
              <a:gd name="T190" fmla="*/ 0 h 503"/>
              <a:gd name="T191" fmla="*/ 518 w 518"/>
              <a:gd name="T192" fmla="*/ 503 h 50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18" h="503">
                <a:moveTo>
                  <a:pt x="62" y="386"/>
                </a:moveTo>
                <a:lnTo>
                  <a:pt x="56" y="379"/>
                </a:lnTo>
                <a:lnTo>
                  <a:pt x="51" y="371"/>
                </a:lnTo>
                <a:lnTo>
                  <a:pt x="46" y="364"/>
                </a:lnTo>
                <a:lnTo>
                  <a:pt x="42" y="357"/>
                </a:lnTo>
                <a:lnTo>
                  <a:pt x="37" y="350"/>
                </a:lnTo>
                <a:lnTo>
                  <a:pt x="33" y="342"/>
                </a:lnTo>
                <a:lnTo>
                  <a:pt x="29" y="335"/>
                </a:lnTo>
                <a:lnTo>
                  <a:pt x="26" y="327"/>
                </a:lnTo>
                <a:lnTo>
                  <a:pt x="22" y="320"/>
                </a:lnTo>
                <a:lnTo>
                  <a:pt x="19" y="313"/>
                </a:lnTo>
                <a:lnTo>
                  <a:pt x="16" y="306"/>
                </a:lnTo>
                <a:lnTo>
                  <a:pt x="14" y="299"/>
                </a:lnTo>
                <a:lnTo>
                  <a:pt x="11" y="292"/>
                </a:lnTo>
                <a:lnTo>
                  <a:pt x="9" y="285"/>
                </a:lnTo>
                <a:lnTo>
                  <a:pt x="8" y="279"/>
                </a:lnTo>
                <a:lnTo>
                  <a:pt x="5" y="272"/>
                </a:lnTo>
                <a:lnTo>
                  <a:pt x="3" y="262"/>
                </a:lnTo>
                <a:lnTo>
                  <a:pt x="2" y="252"/>
                </a:lnTo>
                <a:lnTo>
                  <a:pt x="1" y="242"/>
                </a:lnTo>
                <a:lnTo>
                  <a:pt x="0" y="232"/>
                </a:lnTo>
                <a:lnTo>
                  <a:pt x="0" y="222"/>
                </a:lnTo>
                <a:lnTo>
                  <a:pt x="0" y="217"/>
                </a:lnTo>
                <a:lnTo>
                  <a:pt x="1" y="212"/>
                </a:lnTo>
                <a:lnTo>
                  <a:pt x="1" y="207"/>
                </a:lnTo>
                <a:lnTo>
                  <a:pt x="2" y="202"/>
                </a:lnTo>
                <a:lnTo>
                  <a:pt x="2" y="197"/>
                </a:lnTo>
                <a:lnTo>
                  <a:pt x="3" y="192"/>
                </a:lnTo>
                <a:lnTo>
                  <a:pt x="4" y="186"/>
                </a:lnTo>
                <a:lnTo>
                  <a:pt x="5" y="182"/>
                </a:lnTo>
                <a:lnTo>
                  <a:pt x="6" y="177"/>
                </a:lnTo>
                <a:lnTo>
                  <a:pt x="8" y="172"/>
                </a:lnTo>
                <a:lnTo>
                  <a:pt x="9" y="167"/>
                </a:lnTo>
                <a:lnTo>
                  <a:pt x="10" y="163"/>
                </a:lnTo>
                <a:lnTo>
                  <a:pt x="12" y="158"/>
                </a:lnTo>
                <a:lnTo>
                  <a:pt x="13" y="154"/>
                </a:lnTo>
                <a:lnTo>
                  <a:pt x="15" y="149"/>
                </a:lnTo>
                <a:lnTo>
                  <a:pt x="16" y="145"/>
                </a:lnTo>
                <a:lnTo>
                  <a:pt x="18" y="141"/>
                </a:lnTo>
                <a:lnTo>
                  <a:pt x="20" y="136"/>
                </a:lnTo>
                <a:lnTo>
                  <a:pt x="25" y="128"/>
                </a:lnTo>
                <a:lnTo>
                  <a:pt x="30" y="121"/>
                </a:lnTo>
                <a:lnTo>
                  <a:pt x="33" y="115"/>
                </a:lnTo>
                <a:lnTo>
                  <a:pt x="36" y="111"/>
                </a:lnTo>
                <a:lnTo>
                  <a:pt x="40" y="105"/>
                </a:lnTo>
                <a:lnTo>
                  <a:pt x="45" y="101"/>
                </a:lnTo>
                <a:lnTo>
                  <a:pt x="49" y="96"/>
                </a:lnTo>
                <a:lnTo>
                  <a:pt x="53" y="91"/>
                </a:lnTo>
                <a:lnTo>
                  <a:pt x="58" y="86"/>
                </a:lnTo>
                <a:lnTo>
                  <a:pt x="63" y="82"/>
                </a:lnTo>
                <a:lnTo>
                  <a:pt x="67" y="77"/>
                </a:lnTo>
                <a:lnTo>
                  <a:pt x="72" y="72"/>
                </a:lnTo>
                <a:lnTo>
                  <a:pt x="78" y="68"/>
                </a:lnTo>
                <a:lnTo>
                  <a:pt x="83" y="64"/>
                </a:lnTo>
                <a:lnTo>
                  <a:pt x="88" y="59"/>
                </a:lnTo>
                <a:lnTo>
                  <a:pt x="95" y="55"/>
                </a:lnTo>
                <a:lnTo>
                  <a:pt x="100" y="51"/>
                </a:lnTo>
                <a:lnTo>
                  <a:pt x="106" y="47"/>
                </a:lnTo>
                <a:lnTo>
                  <a:pt x="113" y="42"/>
                </a:lnTo>
                <a:lnTo>
                  <a:pt x="118" y="38"/>
                </a:lnTo>
                <a:lnTo>
                  <a:pt x="123" y="35"/>
                </a:lnTo>
                <a:lnTo>
                  <a:pt x="130" y="32"/>
                </a:lnTo>
                <a:lnTo>
                  <a:pt x="135" y="29"/>
                </a:lnTo>
                <a:lnTo>
                  <a:pt x="142" y="26"/>
                </a:lnTo>
                <a:lnTo>
                  <a:pt x="147" y="23"/>
                </a:lnTo>
                <a:lnTo>
                  <a:pt x="152" y="21"/>
                </a:lnTo>
                <a:lnTo>
                  <a:pt x="159" y="18"/>
                </a:lnTo>
                <a:lnTo>
                  <a:pt x="164" y="16"/>
                </a:lnTo>
                <a:lnTo>
                  <a:pt x="169" y="14"/>
                </a:lnTo>
                <a:lnTo>
                  <a:pt x="176" y="12"/>
                </a:lnTo>
                <a:lnTo>
                  <a:pt x="181" y="10"/>
                </a:lnTo>
                <a:lnTo>
                  <a:pt x="187" y="8"/>
                </a:lnTo>
                <a:lnTo>
                  <a:pt x="193" y="7"/>
                </a:lnTo>
                <a:lnTo>
                  <a:pt x="199" y="5"/>
                </a:lnTo>
                <a:lnTo>
                  <a:pt x="204" y="4"/>
                </a:lnTo>
                <a:lnTo>
                  <a:pt x="211" y="3"/>
                </a:lnTo>
                <a:lnTo>
                  <a:pt x="216" y="2"/>
                </a:lnTo>
                <a:lnTo>
                  <a:pt x="221" y="1"/>
                </a:lnTo>
                <a:lnTo>
                  <a:pt x="228" y="1"/>
                </a:lnTo>
                <a:lnTo>
                  <a:pt x="233" y="0"/>
                </a:lnTo>
                <a:lnTo>
                  <a:pt x="239" y="0"/>
                </a:lnTo>
                <a:lnTo>
                  <a:pt x="246" y="0"/>
                </a:lnTo>
                <a:lnTo>
                  <a:pt x="251" y="0"/>
                </a:lnTo>
                <a:lnTo>
                  <a:pt x="257" y="0"/>
                </a:lnTo>
                <a:lnTo>
                  <a:pt x="263" y="0"/>
                </a:lnTo>
                <a:lnTo>
                  <a:pt x="269" y="1"/>
                </a:lnTo>
                <a:lnTo>
                  <a:pt x="274" y="2"/>
                </a:lnTo>
                <a:lnTo>
                  <a:pt x="281" y="2"/>
                </a:lnTo>
                <a:lnTo>
                  <a:pt x="286" y="3"/>
                </a:lnTo>
                <a:lnTo>
                  <a:pt x="293" y="4"/>
                </a:lnTo>
                <a:lnTo>
                  <a:pt x="299" y="5"/>
                </a:lnTo>
                <a:lnTo>
                  <a:pt x="304" y="7"/>
                </a:lnTo>
                <a:lnTo>
                  <a:pt x="311" y="8"/>
                </a:lnTo>
                <a:lnTo>
                  <a:pt x="316" y="10"/>
                </a:lnTo>
                <a:lnTo>
                  <a:pt x="322" y="12"/>
                </a:lnTo>
                <a:lnTo>
                  <a:pt x="328" y="14"/>
                </a:lnTo>
                <a:lnTo>
                  <a:pt x="333" y="16"/>
                </a:lnTo>
                <a:lnTo>
                  <a:pt x="338" y="18"/>
                </a:lnTo>
                <a:lnTo>
                  <a:pt x="345" y="21"/>
                </a:lnTo>
                <a:lnTo>
                  <a:pt x="350" y="23"/>
                </a:lnTo>
                <a:lnTo>
                  <a:pt x="355" y="26"/>
                </a:lnTo>
                <a:lnTo>
                  <a:pt x="361" y="29"/>
                </a:lnTo>
                <a:lnTo>
                  <a:pt x="366" y="32"/>
                </a:lnTo>
                <a:lnTo>
                  <a:pt x="371" y="35"/>
                </a:lnTo>
                <a:lnTo>
                  <a:pt x="377" y="38"/>
                </a:lnTo>
                <a:lnTo>
                  <a:pt x="382" y="42"/>
                </a:lnTo>
                <a:lnTo>
                  <a:pt x="387" y="47"/>
                </a:lnTo>
                <a:lnTo>
                  <a:pt x="392" y="50"/>
                </a:lnTo>
                <a:lnTo>
                  <a:pt x="398" y="54"/>
                </a:lnTo>
                <a:lnTo>
                  <a:pt x="402" y="59"/>
                </a:lnTo>
                <a:lnTo>
                  <a:pt x="406" y="63"/>
                </a:lnTo>
                <a:lnTo>
                  <a:pt x="412" y="67"/>
                </a:lnTo>
                <a:lnTo>
                  <a:pt x="416" y="72"/>
                </a:lnTo>
                <a:lnTo>
                  <a:pt x="421" y="77"/>
                </a:lnTo>
                <a:lnTo>
                  <a:pt x="425" y="82"/>
                </a:lnTo>
                <a:lnTo>
                  <a:pt x="431" y="87"/>
                </a:lnTo>
                <a:lnTo>
                  <a:pt x="435" y="92"/>
                </a:lnTo>
                <a:lnTo>
                  <a:pt x="440" y="97"/>
                </a:lnTo>
                <a:lnTo>
                  <a:pt x="445" y="103"/>
                </a:lnTo>
                <a:lnTo>
                  <a:pt x="449" y="108"/>
                </a:lnTo>
                <a:lnTo>
                  <a:pt x="454" y="114"/>
                </a:lnTo>
                <a:lnTo>
                  <a:pt x="458" y="120"/>
                </a:lnTo>
                <a:lnTo>
                  <a:pt x="463" y="126"/>
                </a:lnTo>
                <a:lnTo>
                  <a:pt x="467" y="132"/>
                </a:lnTo>
                <a:lnTo>
                  <a:pt x="471" y="138"/>
                </a:lnTo>
                <a:lnTo>
                  <a:pt x="475" y="144"/>
                </a:lnTo>
                <a:lnTo>
                  <a:pt x="479" y="150"/>
                </a:lnTo>
                <a:lnTo>
                  <a:pt x="482" y="156"/>
                </a:lnTo>
                <a:lnTo>
                  <a:pt x="485" y="162"/>
                </a:lnTo>
                <a:lnTo>
                  <a:pt x="489" y="168"/>
                </a:lnTo>
                <a:lnTo>
                  <a:pt x="491" y="174"/>
                </a:lnTo>
                <a:lnTo>
                  <a:pt x="495" y="179"/>
                </a:lnTo>
                <a:lnTo>
                  <a:pt x="498" y="185"/>
                </a:lnTo>
                <a:lnTo>
                  <a:pt x="500" y="192"/>
                </a:lnTo>
                <a:lnTo>
                  <a:pt x="502" y="198"/>
                </a:lnTo>
                <a:lnTo>
                  <a:pt x="504" y="204"/>
                </a:lnTo>
                <a:lnTo>
                  <a:pt x="506" y="210"/>
                </a:lnTo>
                <a:lnTo>
                  <a:pt x="508" y="215"/>
                </a:lnTo>
                <a:lnTo>
                  <a:pt x="511" y="221"/>
                </a:lnTo>
                <a:lnTo>
                  <a:pt x="512" y="227"/>
                </a:lnTo>
                <a:lnTo>
                  <a:pt x="513" y="233"/>
                </a:lnTo>
                <a:lnTo>
                  <a:pt x="515" y="239"/>
                </a:lnTo>
                <a:lnTo>
                  <a:pt x="516" y="244"/>
                </a:lnTo>
                <a:lnTo>
                  <a:pt x="516" y="250"/>
                </a:lnTo>
                <a:lnTo>
                  <a:pt x="517" y="256"/>
                </a:lnTo>
                <a:lnTo>
                  <a:pt x="518" y="261"/>
                </a:lnTo>
                <a:lnTo>
                  <a:pt x="518" y="267"/>
                </a:lnTo>
                <a:lnTo>
                  <a:pt x="518" y="273"/>
                </a:lnTo>
                <a:lnTo>
                  <a:pt x="518" y="278"/>
                </a:lnTo>
                <a:lnTo>
                  <a:pt x="518" y="284"/>
                </a:lnTo>
                <a:lnTo>
                  <a:pt x="518" y="290"/>
                </a:lnTo>
                <a:lnTo>
                  <a:pt x="517" y="296"/>
                </a:lnTo>
                <a:lnTo>
                  <a:pt x="517" y="301"/>
                </a:lnTo>
                <a:lnTo>
                  <a:pt x="516" y="307"/>
                </a:lnTo>
                <a:lnTo>
                  <a:pt x="515" y="312"/>
                </a:lnTo>
                <a:lnTo>
                  <a:pt x="514" y="318"/>
                </a:lnTo>
                <a:lnTo>
                  <a:pt x="513" y="323"/>
                </a:lnTo>
                <a:lnTo>
                  <a:pt x="512" y="329"/>
                </a:lnTo>
                <a:lnTo>
                  <a:pt x="509" y="335"/>
                </a:lnTo>
                <a:lnTo>
                  <a:pt x="507" y="340"/>
                </a:lnTo>
                <a:lnTo>
                  <a:pt x="506" y="346"/>
                </a:lnTo>
                <a:lnTo>
                  <a:pt x="504" y="351"/>
                </a:lnTo>
                <a:lnTo>
                  <a:pt x="502" y="356"/>
                </a:lnTo>
                <a:lnTo>
                  <a:pt x="500" y="361"/>
                </a:lnTo>
                <a:lnTo>
                  <a:pt x="497" y="366"/>
                </a:lnTo>
                <a:lnTo>
                  <a:pt x="495" y="371"/>
                </a:lnTo>
                <a:lnTo>
                  <a:pt x="491" y="376"/>
                </a:lnTo>
                <a:lnTo>
                  <a:pt x="489" y="380"/>
                </a:lnTo>
                <a:lnTo>
                  <a:pt x="486" y="385"/>
                </a:lnTo>
                <a:lnTo>
                  <a:pt x="483" y="390"/>
                </a:lnTo>
                <a:lnTo>
                  <a:pt x="480" y="394"/>
                </a:lnTo>
                <a:lnTo>
                  <a:pt x="475" y="399"/>
                </a:lnTo>
                <a:lnTo>
                  <a:pt x="472" y="404"/>
                </a:lnTo>
                <a:lnTo>
                  <a:pt x="468" y="408"/>
                </a:lnTo>
                <a:lnTo>
                  <a:pt x="465" y="413"/>
                </a:lnTo>
                <a:lnTo>
                  <a:pt x="461" y="417"/>
                </a:lnTo>
                <a:lnTo>
                  <a:pt x="456" y="421"/>
                </a:lnTo>
                <a:lnTo>
                  <a:pt x="452" y="425"/>
                </a:lnTo>
                <a:lnTo>
                  <a:pt x="447" y="430"/>
                </a:lnTo>
                <a:lnTo>
                  <a:pt x="442" y="434"/>
                </a:lnTo>
                <a:lnTo>
                  <a:pt x="438" y="438"/>
                </a:lnTo>
                <a:lnTo>
                  <a:pt x="433" y="442"/>
                </a:lnTo>
                <a:lnTo>
                  <a:pt x="428" y="446"/>
                </a:lnTo>
                <a:lnTo>
                  <a:pt x="422" y="449"/>
                </a:lnTo>
                <a:lnTo>
                  <a:pt x="417" y="452"/>
                </a:lnTo>
                <a:lnTo>
                  <a:pt x="412" y="456"/>
                </a:lnTo>
                <a:lnTo>
                  <a:pt x="405" y="460"/>
                </a:lnTo>
                <a:lnTo>
                  <a:pt x="401" y="463"/>
                </a:lnTo>
                <a:lnTo>
                  <a:pt x="396" y="467"/>
                </a:lnTo>
                <a:lnTo>
                  <a:pt x="389" y="470"/>
                </a:lnTo>
                <a:lnTo>
                  <a:pt x="384" y="474"/>
                </a:lnTo>
                <a:lnTo>
                  <a:pt x="378" y="477"/>
                </a:lnTo>
                <a:lnTo>
                  <a:pt x="372" y="480"/>
                </a:lnTo>
                <a:lnTo>
                  <a:pt x="366" y="482"/>
                </a:lnTo>
                <a:lnTo>
                  <a:pt x="361" y="485"/>
                </a:lnTo>
                <a:lnTo>
                  <a:pt x="355" y="487"/>
                </a:lnTo>
                <a:lnTo>
                  <a:pt x="349" y="489"/>
                </a:lnTo>
                <a:lnTo>
                  <a:pt x="344" y="491"/>
                </a:lnTo>
                <a:lnTo>
                  <a:pt x="337" y="493"/>
                </a:lnTo>
                <a:lnTo>
                  <a:pt x="332" y="495"/>
                </a:lnTo>
                <a:lnTo>
                  <a:pt x="325" y="496"/>
                </a:lnTo>
                <a:lnTo>
                  <a:pt x="320" y="498"/>
                </a:lnTo>
                <a:lnTo>
                  <a:pt x="314" y="499"/>
                </a:lnTo>
                <a:lnTo>
                  <a:pt x="308" y="500"/>
                </a:lnTo>
                <a:lnTo>
                  <a:pt x="303" y="501"/>
                </a:lnTo>
                <a:lnTo>
                  <a:pt x="297" y="502"/>
                </a:lnTo>
                <a:lnTo>
                  <a:pt x="291" y="502"/>
                </a:lnTo>
                <a:lnTo>
                  <a:pt x="285" y="503"/>
                </a:lnTo>
                <a:lnTo>
                  <a:pt x="280" y="503"/>
                </a:lnTo>
                <a:lnTo>
                  <a:pt x="273" y="503"/>
                </a:lnTo>
                <a:lnTo>
                  <a:pt x="268" y="503"/>
                </a:lnTo>
                <a:lnTo>
                  <a:pt x="262" y="503"/>
                </a:lnTo>
                <a:lnTo>
                  <a:pt x="256" y="503"/>
                </a:lnTo>
                <a:lnTo>
                  <a:pt x="250" y="503"/>
                </a:lnTo>
                <a:lnTo>
                  <a:pt x="245" y="502"/>
                </a:lnTo>
                <a:lnTo>
                  <a:pt x="238" y="501"/>
                </a:lnTo>
                <a:lnTo>
                  <a:pt x="233" y="500"/>
                </a:lnTo>
                <a:lnTo>
                  <a:pt x="227" y="499"/>
                </a:lnTo>
                <a:lnTo>
                  <a:pt x="220" y="498"/>
                </a:lnTo>
                <a:lnTo>
                  <a:pt x="215" y="497"/>
                </a:lnTo>
                <a:lnTo>
                  <a:pt x="210" y="495"/>
                </a:lnTo>
                <a:lnTo>
                  <a:pt x="203" y="493"/>
                </a:lnTo>
                <a:lnTo>
                  <a:pt x="198" y="492"/>
                </a:lnTo>
                <a:lnTo>
                  <a:pt x="193" y="490"/>
                </a:lnTo>
                <a:lnTo>
                  <a:pt x="186" y="488"/>
                </a:lnTo>
                <a:lnTo>
                  <a:pt x="181" y="485"/>
                </a:lnTo>
                <a:lnTo>
                  <a:pt x="176" y="483"/>
                </a:lnTo>
                <a:lnTo>
                  <a:pt x="170" y="480"/>
                </a:lnTo>
                <a:lnTo>
                  <a:pt x="165" y="478"/>
                </a:lnTo>
                <a:lnTo>
                  <a:pt x="160" y="475"/>
                </a:lnTo>
                <a:lnTo>
                  <a:pt x="154" y="471"/>
                </a:lnTo>
                <a:lnTo>
                  <a:pt x="149" y="468"/>
                </a:lnTo>
                <a:lnTo>
                  <a:pt x="144" y="464"/>
                </a:lnTo>
                <a:lnTo>
                  <a:pt x="138" y="461"/>
                </a:lnTo>
                <a:lnTo>
                  <a:pt x="133" y="457"/>
                </a:lnTo>
                <a:lnTo>
                  <a:pt x="128" y="454"/>
                </a:lnTo>
                <a:lnTo>
                  <a:pt x="123" y="450"/>
                </a:lnTo>
                <a:lnTo>
                  <a:pt x="118" y="447"/>
                </a:lnTo>
                <a:lnTo>
                  <a:pt x="113" y="442"/>
                </a:lnTo>
                <a:lnTo>
                  <a:pt x="109" y="438"/>
                </a:lnTo>
                <a:lnTo>
                  <a:pt x="103" y="434"/>
                </a:lnTo>
                <a:lnTo>
                  <a:pt x="99" y="429"/>
                </a:lnTo>
                <a:lnTo>
                  <a:pt x="94" y="424"/>
                </a:lnTo>
                <a:lnTo>
                  <a:pt x="89" y="419"/>
                </a:lnTo>
                <a:lnTo>
                  <a:pt x="84" y="414"/>
                </a:lnTo>
                <a:lnTo>
                  <a:pt x="80" y="409"/>
                </a:lnTo>
                <a:lnTo>
                  <a:pt x="76" y="403"/>
                </a:lnTo>
                <a:lnTo>
                  <a:pt x="71" y="398"/>
                </a:lnTo>
                <a:lnTo>
                  <a:pt x="66" y="392"/>
                </a:lnTo>
                <a:lnTo>
                  <a:pt x="62" y="386"/>
                </a:lnTo>
                <a:close/>
                <a:moveTo>
                  <a:pt x="142" y="329"/>
                </a:moveTo>
                <a:lnTo>
                  <a:pt x="148" y="338"/>
                </a:lnTo>
                <a:lnTo>
                  <a:pt x="154" y="346"/>
                </a:lnTo>
                <a:lnTo>
                  <a:pt x="161" y="353"/>
                </a:lnTo>
                <a:lnTo>
                  <a:pt x="167" y="360"/>
                </a:lnTo>
                <a:lnTo>
                  <a:pt x="173" y="367"/>
                </a:lnTo>
                <a:lnTo>
                  <a:pt x="181" y="373"/>
                </a:lnTo>
                <a:lnTo>
                  <a:pt x="187" y="379"/>
                </a:lnTo>
                <a:lnTo>
                  <a:pt x="194" y="384"/>
                </a:lnTo>
                <a:lnTo>
                  <a:pt x="201" y="389"/>
                </a:lnTo>
                <a:lnTo>
                  <a:pt x="207" y="393"/>
                </a:lnTo>
                <a:lnTo>
                  <a:pt x="215" y="397"/>
                </a:lnTo>
                <a:lnTo>
                  <a:pt x="222" y="400"/>
                </a:lnTo>
                <a:lnTo>
                  <a:pt x="229" y="403"/>
                </a:lnTo>
                <a:lnTo>
                  <a:pt x="236" y="406"/>
                </a:lnTo>
                <a:lnTo>
                  <a:pt x="244" y="408"/>
                </a:lnTo>
                <a:lnTo>
                  <a:pt x="251" y="410"/>
                </a:lnTo>
                <a:lnTo>
                  <a:pt x="254" y="411"/>
                </a:lnTo>
                <a:lnTo>
                  <a:pt x="258" y="412"/>
                </a:lnTo>
                <a:lnTo>
                  <a:pt x="266" y="413"/>
                </a:lnTo>
                <a:lnTo>
                  <a:pt x="272" y="413"/>
                </a:lnTo>
                <a:lnTo>
                  <a:pt x="280" y="414"/>
                </a:lnTo>
                <a:lnTo>
                  <a:pt x="287" y="414"/>
                </a:lnTo>
                <a:lnTo>
                  <a:pt x="295" y="413"/>
                </a:lnTo>
                <a:lnTo>
                  <a:pt x="301" y="412"/>
                </a:lnTo>
                <a:lnTo>
                  <a:pt x="308" y="411"/>
                </a:lnTo>
                <a:lnTo>
                  <a:pt x="315" y="410"/>
                </a:lnTo>
                <a:lnTo>
                  <a:pt x="322" y="408"/>
                </a:lnTo>
                <a:lnTo>
                  <a:pt x="329" y="405"/>
                </a:lnTo>
                <a:lnTo>
                  <a:pt x="335" y="403"/>
                </a:lnTo>
                <a:lnTo>
                  <a:pt x="341" y="400"/>
                </a:lnTo>
                <a:lnTo>
                  <a:pt x="349" y="397"/>
                </a:lnTo>
                <a:lnTo>
                  <a:pt x="355" y="393"/>
                </a:lnTo>
                <a:lnTo>
                  <a:pt x="362" y="389"/>
                </a:lnTo>
                <a:lnTo>
                  <a:pt x="368" y="385"/>
                </a:lnTo>
                <a:lnTo>
                  <a:pt x="373" y="380"/>
                </a:lnTo>
                <a:lnTo>
                  <a:pt x="379" y="375"/>
                </a:lnTo>
                <a:lnTo>
                  <a:pt x="384" y="371"/>
                </a:lnTo>
                <a:lnTo>
                  <a:pt x="389" y="366"/>
                </a:lnTo>
                <a:lnTo>
                  <a:pt x="394" y="360"/>
                </a:lnTo>
                <a:lnTo>
                  <a:pt x="398" y="355"/>
                </a:lnTo>
                <a:lnTo>
                  <a:pt x="402" y="349"/>
                </a:lnTo>
                <a:lnTo>
                  <a:pt x="404" y="344"/>
                </a:lnTo>
                <a:lnTo>
                  <a:pt x="407" y="338"/>
                </a:lnTo>
                <a:lnTo>
                  <a:pt x="411" y="332"/>
                </a:lnTo>
                <a:lnTo>
                  <a:pt x="413" y="325"/>
                </a:lnTo>
                <a:lnTo>
                  <a:pt x="415" y="318"/>
                </a:lnTo>
                <a:lnTo>
                  <a:pt x="417" y="312"/>
                </a:lnTo>
                <a:lnTo>
                  <a:pt x="418" y="305"/>
                </a:lnTo>
                <a:lnTo>
                  <a:pt x="419" y="298"/>
                </a:lnTo>
                <a:lnTo>
                  <a:pt x="420" y="291"/>
                </a:lnTo>
                <a:lnTo>
                  <a:pt x="420" y="284"/>
                </a:lnTo>
                <a:lnTo>
                  <a:pt x="420" y="276"/>
                </a:lnTo>
                <a:lnTo>
                  <a:pt x="419" y="269"/>
                </a:lnTo>
                <a:lnTo>
                  <a:pt x="418" y="262"/>
                </a:lnTo>
                <a:lnTo>
                  <a:pt x="417" y="254"/>
                </a:lnTo>
                <a:lnTo>
                  <a:pt x="415" y="246"/>
                </a:lnTo>
                <a:lnTo>
                  <a:pt x="412" y="239"/>
                </a:lnTo>
                <a:lnTo>
                  <a:pt x="409" y="231"/>
                </a:lnTo>
                <a:lnTo>
                  <a:pt x="405" y="223"/>
                </a:lnTo>
                <a:lnTo>
                  <a:pt x="403" y="215"/>
                </a:lnTo>
                <a:lnTo>
                  <a:pt x="399" y="207"/>
                </a:lnTo>
                <a:lnTo>
                  <a:pt x="394" y="198"/>
                </a:lnTo>
                <a:lnTo>
                  <a:pt x="388" y="190"/>
                </a:lnTo>
                <a:lnTo>
                  <a:pt x="383" y="180"/>
                </a:lnTo>
                <a:lnTo>
                  <a:pt x="377" y="172"/>
                </a:lnTo>
                <a:lnTo>
                  <a:pt x="370" y="164"/>
                </a:lnTo>
                <a:lnTo>
                  <a:pt x="364" y="156"/>
                </a:lnTo>
                <a:lnTo>
                  <a:pt x="357" y="148"/>
                </a:lnTo>
                <a:lnTo>
                  <a:pt x="351" y="141"/>
                </a:lnTo>
                <a:lnTo>
                  <a:pt x="345" y="135"/>
                </a:lnTo>
                <a:lnTo>
                  <a:pt x="337" y="129"/>
                </a:lnTo>
                <a:lnTo>
                  <a:pt x="331" y="123"/>
                </a:lnTo>
                <a:lnTo>
                  <a:pt x="324" y="118"/>
                </a:lnTo>
                <a:lnTo>
                  <a:pt x="318" y="113"/>
                </a:lnTo>
                <a:lnTo>
                  <a:pt x="311" y="109"/>
                </a:lnTo>
                <a:lnTo>
                  <a:pt x="304" y="105"/>
                </a:lnTo>
                <a:lnTo>
                  <a:pt x="297" y="101"/>
                </a:lnTo>
                <a:lnTo>
                  <a:pt x="290" y="98"/>
                </a:lnTo>
                <a:lnTo>
                  <a:pt x="283" y="96"/>
                </a:lnTo>
                <a:lnTo>
                  <a:pt x="276" y="93"/>
                </a:lnTo>
                <a:lnTo>
                  <a:pt x="269" y="92"/>
                </a:lnTo>
                <a:lnTo>
                  <a:pt x="262" y="90"/>
                </a:lnTo>
                <a:lnTo>
                  <a:pt x="254" y="89"/>
                </a:lnTo>
                <a:lnTo>
                  <a:pt x="248" y="89"/>
                </a:lnTo>
                <a:lnTo>
                  <a:pt x="240" y="88"/>
                </a:lnTo>
                <a:lnTo>
                  <a:pt x="233" y="88"/>
                </a:lnTo>
                <a:lnTo>
                  <a:pt x="227" y="89"/>
                </a:lnTo>
                <a:lnTo>
                  <a:pt x="219" y="90"/>
                </a:lnTo>
                <a:lnTo>
                  <a:pt x="213" y="91"/>
                </a:lnTo>
                <a:lnTo>
                  <a:pt x="205" y="93"/>
                </a:lnTo>
                <a:lnTo>
                  <a:pt x="199" y="95"/>
                </a:lnTo>
                <a:lnTo>
                  <a:pt x="193" y="97"/>
                </a:lnTo>
                <a:lnTo>
                  <a:pt x="185" y="100"/>
                </a:lnTo>
                <a:lnTo>
                  <a:pt x="179" y="103"/>
                </a:lnTo>
                <a:lnTo>
                  <a:pt x="171" y="106"/>
                </a:lnTo>
                <a:lnTo>
                  <a:pt x="165" y="110"/>
                </a:lnTo>
                <a:lnTo>
                  <a:pt x="159" y="114"/>
                </a:lnTo>
                <a:lnTo>
                  <a:pt x="152" y="119"/>
                </a:lnTo>
                <a:lnTo>
                  <a:pt x="146" y="123"/>
                </a:lnTo>
                <a:lnTo>
                  <a:pt x="140" y="128"/>
                </a:lnTo>
                <a:lnTo>
                  <a:pt x="135" y="133"/>
                </a:lnTo>
                <a:lnTo>
                  <a:pt x="130" y="138"/>
                </a:lnTo>
                <a:lnTo>
                  <a:pt x="125" y="143"/>
                </a:lnTo>
                <a:lnTo>
                  <a:pt x="120" y="149"/>
                </a:lnTo>
                <a:lnTo>
                  <a:pt x="117" y="154"/>
                </a:lnTo>
                <a:lnTo>
                  <a:pt x="113" y="160"/>
                </a:lnTo>
                <a:lnTo>
                  <a:pt x="110" y="166"/>
                </a:lnTo>
                <a:lnTo>
                  <a:pt x="106" y="172"/>
                </a:lnTo>
                <a:lnTo>
                  <a:pt x="104" y="178"/>
                </a:lnTo>
                <a:lnTo>
                  <a:pt x="102" y="184"/>
                </a:lnTo>
                <a:lnTo>
                  <a:pt x="100" y="192"/>
                </a:lnTo>
                <a:lnTo>
                  <a:pt x="99" y="199"/>
                </a:lnTo>
                <a:lnTo>
                  <a:pt x="98" y="206"/>
                </a:lnTo>
                <a:lnTo>
                  <a:pt x="97" y="212"/>
                </a:lnTo>
                <a:lnTo>
                  <a:pt x="97" y="220"/>
                </a:lnTo>
                <a:lnTo>
                  <a:pt x="97" y="227"/>
                </a:lnTo>
                <a:lnTo>
                  <a:pt x="98" y="234"/>
                </a:lnTo>
                <a:lnTo>
                  <a:pt x="99" y="241"/>
                </a:lnTo>
                <a:lnTo>
                  <a:pt x="101" y="249"/>
                </a:lnTo>
                <a:lnTo>
                  <a:pt x="103" y="256"/>
                </a:lnTo>
                <a:lnTo>
                  <a:pt x="105" y="264"/>
                </a:lnTo>
                <a:lnTo>
                  <a:pt x="109" y="272"/>
                </a:lnTo>
                <a:lnTo>
                  <a:pt x="112" y="280"/>
                </a:lnTo>
                <a:lnTo>
                  <a:pt x="116" y="288"/>
                </a:lnTo>
                <a:lnTo>
                  <a:pt x="120" y="296"/>
                </a:lnTo>
                <a:lnTo>
                  <a:pt x="125" y="304"/>
                </a:lnTo>
                <a:lnTo>
                  <a:pt x="130" y="312"/>
                </a:lnTo>
                <a:lnTo>
                  <a:pt x="135" y="321"/>
                </a:lnTo>
                <a:lnTo>
                  <a:pt x="142" y="329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3168651" y="1565274"/>
            <a:ext cx="248734" cy="192523"/>
          </a:xfrm>
          <a:custGeom>
            <a:avLst/>
            <a:gdLst>
              <a:gd name="T0" fmla="*/ 50492624 w 532"/>
              <a:gd name="T1" fmla="*/ 4777531 h 545"/>
              <a:gd name="T2" fmla="*/ 57745469 w 532"/>
              <a:gd name="T3" fmla="*/ 2866439 h 545"/>
              <a:gd name="T4" fmla="*/ 63882817 w 532"/>
              <a:gd name="T5" fmla="*/ 1592643 h 545"/>
              <a:gd name="T6" fmla="*/ 73646587 w 532"/>
              <a:gd name="T7" fmla="*/ 318449 h 545"/>
              <a:gd name="T8" fmla="*/ 80062809 w 532"/>
              <a:gd name="T9" fmla="*/ 0 h 545"/>
              <a:gd name="T10" fmla="*/ 86200157 w 532"/>
              <a:gd name="T11" fmla="*/ 159224 h 545"/>
              <a:gd name="T12" fmla="*/ 92337504 w 532"/>
              <a:gd name="T13" fmla="*/ 796122 h 545"/>
              <a:gd name="T14" fmla="*/ 98474324 w 532"/>
              <a:gd name="T15" fmla="*/ 1911092 h 545"/>
              <a:gd name="T16" fmla="*/ 104332797 w 532"/>
              <a:gd name="T17" fmla="*/ 3344112 h 545"/>
              <a:gd name="T18" fmla="*/ 109911868 w 532"/>
              <a:gd name="T19" fmla="*/ 5414429 h 545"/>
              <a:gd name="T20" fmla="*/ 115212593 w 532"/>
              <a:gd name="T21" fmla="*/ 7643970 h 545"/>
              <a:gd name="T22" fmla="*/ 120233915 w 532"/>
              <a:gd name="T23" fmla="*/ 10191960 h 545"/>
              <a:gd name="T24" fmla="*/ 125255237 w 532"/>
              <a:gd name="T25" fmla="*/ 13376847 h 545"/>
              <a:gd name="T26" fmla="*/ 129997685 w 532"/>
              <a:gd name="T27" fmla="*/ 16880184 h 545"/>
              <a:gd name="T28" fmla="*/ 134740133 w 532"/>
              <a:gd name="T29" fmla="*/ 21020817 h 545"/>
              <a:gd name="T30" fmla="*/ 139203178 w 532"/>
              <a:gd name="T31" fmla="*/ 25638724 h 545"/>
              <a:gd name="T32" fmla="*/ 142550726 w 532"/>
              <a:gd name="T33" fmla="*/ 29779358 h 545"/>
              <a:gd name="T34" fmla="*/ 145340526 w 532"/>
              <a:gd name="T35" fmla="*/ 33760367 h 545"/>
              <a:gd name="T36" fmla="*/ 147014300 w 532"/>
              <a:gd name="T37" fmla="*/ 37582552 h 545"/>
              <a:gd name="T38" fmla="*/ 148130325 w 532"/>
              <a:gd name="T39" fmla="*/ 41404337 h 545"/>
              <a:gd name="T40" fmla="*/ 148409200 w 532"/>
              <a:gd name="T41" fmla="*/ 45544970 h 545"/>
              <a:gd name="T42" fmla="*/ 148130325 w 532"/>
              <a:gd name="T43" fmla="*/ 49525980 h 545"/>
              <a:gd name="T44" fmla="*/ 147014300 w 532"/>
              <a:gd name="T45" fmla="*/ 53348164 h 545"/>
              <a:gd name="T46" fmla="*/ 145061651 w 532"/>
              <a:gd name="T47" fmla="*/ 56692276 h 545"/>
              <a:gd name="T48" fmla="*/ 142830129 w 532"/>
              <a:gd name="T49" fmla="*/ 59399491 h 545"/>
              <a:gd name="T50" fmla="*/ 140040329 w 532"/>
              <a:gd name="T51" fmla="*/ 61947481 h 545"/>
              <a:gd name="T52" fmla="*/ 136134504 w 532"/>
              <a:gd name="T53" fmla="*/ 64495471 h 545"/>
              <a:gd name="T54" fmla="*/ 130834308 w 532"/>
              <a:gd name="T55" fmla="*/ 67361909 h 545"/>
              <a:gd name="T56" fmla="*/ 126370734 w 532"/>
              <a:gd name="T57" fmla="*/ 69113378 h 545"/>
              <a:gd name="T58" fmla="*/ 121070538 w 532"/>
              <a:gd name="T59" fmla="*/ 71024470 h 545"/>
              <a:gd name="T60" fmla="*/ 114654316 w 532"/>
              <a:gd name="T61" fmla="*/ 73094787 h 545"/>
              <a:gd name="T62" fmla="*/ 0 w 532"/>
              <a:gd name="T63" fmla="*/ 18313603 h 545"/>
              <a:gd name="T64" fmla="*/ 99869223 w 532"/>
              <a:gd name="T65" fmla="*/ 62265930 h 545"/>
              <a:gd name="T66" fmla="*/ 108517496 w 532"/>
              <a:gd name="T67" fmla="*/ 59558715 h 545"/>
              <a:gd name="T68" fmla="*/ 114096567 w 532"/>
              <a:gd name="T69" fmla="*/ 57329174 h 545"/>
              <a:gd name="T70" fmla="*/ 118280738 w 532"/>
              <a:gd name="T71" fmla="*/ 54621960 h 545"/>
              <a:gd name="T72" fmla="*/ 121349412 w 532"/>
              <a:gd name="T73" fmla="*/ 51437072 h 545"/>
              <a:gd name="T74" fmla="*/ 122186563 w 532"/>
              <a:gd name="T75" fmla="*/ 47933736 h 545"/>
              <a:gd name="T76" fmla="*/ 122186563 w 532"/>
              <a:gd name="T77" fmla="*/ 45704195 h 545"/>
              <a:gd name="T78" fmla="*/ 121349412 w 532"/>
              <a:gd name="T79" fmla="*/ 42360083 h 545"/>
              <a:gd name="T80" fmla="*/ 119675638 w 532"/>
              <a:gd name="T81" fmla="*/ 39493644 h 545"/>
              <a:gd name="T82" fmla="*/ 117722990 w 532"/>
              <a:gd name="T83" fmla="*/ 36149133 h 545"/>
              <a:gd name="T84" fmla="*/ 114654316 w 532"/>
              <a:gd name="T85" fmla="*/ 32645796 h 545"/>
              <a:gd name="T86" fmla="*/ 111306768 w 532"/>
              <a:gd name="T87" fmla="*/ 28824011 h 545"/>
              <a:gd name="T88" fmla="*/ 107959220 w 532"/>
              <a:gd name="T89" fmla="*/ 25320276 h 545"/>
              <a:gd name="T90" fmla="*/ 104332797 w 532"/>
              <a:gd name="T91" fmla="*/ 22453837 h 545"/>
              <a:gd name="T92" fmla="*/ 100985249 w 532"/>
              <a:gd name="T93" fmla="*/ 20224296 h 545"/>
              <a:gd name="T94" fmla="*/ 97916575 w 532"/>
              <a:gd name="T95" fmla="*/ 18472827 h 545"/>
              <a:gd name="T96" fmla="*/ 90942605 w 532"/>
              <a:gd name="T97" fmla="*/ 15924837 h 545"/>
              <a:gd name="T98" fmla="*/ 84805257 w 532"/>
              <a:gd name="T99" fmla="*/ 14809867 h 545"/>
              <a:gd name="T100" fmla="*/ 80341683 w 532"/>
              <a:gd name="T101" fmla="*/ 14491418 h 545"/>
              <a:gd name="T102" fmla="*/ 72251687 w 532"/>
              <a:gd name="T103" fmla="*/ 14809867 h 545"/>
              <a:gd name="T104" fmla="*/ 64161691 w 532"/>
              <a:gd name="T105" fmla="*/ 16243286 h 545"/>
              <a:gd name="T106" fmla="*/ 51887524 w 532"/>
              <a:gd name="T107" fmla="*/ 19268949 h 54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532"/>
              <a:gd name="T163" fmla="*/ 0 h 545"/>
              <a:gd name="T164" fmla="*/ 532 w 532"/>
              <a:gd name="T165" fmla="*/ 545 h 545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532" h="545">
                <a:moveTo>
                  <a:pt x="0" y="115"/>
                </a:moveTo>
                <a:lnTo>
                  <a:pt x="168" y="36"/>
                </a:lnTo>
                <a:lnTo>
                  <a:pt x="174" y="33"/>
                </a:lnTo>
                <a:lnTo>
                  <a:pt x="181" y="30"/>
                </a:lnTo>
                <a:lnTo>
                  <a:pt x="188" y="26"/>
                </a:lnTo>
                <a:lnTo>
                  <a:pt x="194" y="23"/>
                </a:lnTo>
                <a:lnTo>
                  <a:pt x="201" y="21"/>
                </a:lnTo>
                <a:lnTo>
                  <a:pt x="207" y="18"/>
                </a:lnTo>
                <a:lnTo>
                  <a:pt x="212" y="16"/>
                </a:lnTo>
                <a:lnTo>
                  <a:pt x="219" y="14"/>
                </a:lnTo>
                <a:lnTo>
                  <a:pt x="224" y="12"/>
                </a:lnTo>
                <a:lnTo>
                  <a:pt x="229" y="10"/>
                </a:lnTo>
                <a:lnTo>
                  <a:pt x="240" y="7"/>
                </a:lnTo>
                <a:lnTo>
                  <a:pt x="250" y="4"/>
                </a:lnTo>
                <a:lnTo>
                  <a:pt x="258" y="3"/>
                </a:lnTo>
                <a:lnTo>
                  <a:pt x="264" y="2"/>
                </a:lnTo>
                <a:lnTo>
                  <a:pt x="270" y="1"/>
                </a:lnTo>
                <a:lnTo>
                  <a:pt x="275" y="1"/>
                </a:lnTo>
                <a:lnTo>
                  <a:pt x="281" y="0"/>
                </a:lnTo>
                <a:lnTo>
                  <a:pt x="287" y="0"/>
                </a:lnTo>
                <a:lnTo>
                  <a:pt x="292" y="0"/>
                </a:lnTo>
                <a:lnTo>
                  <a:pt x="298" y="0"/>
                </a:lnTo>
                <a:lnTo>
                  <a:pt x="304" y="1"/>
                </a:lnTo>
                <a:lnTo>
                  <a:pt x="309" y="1"/>
                </a:lnTo>
                <a:lnTo>
                  <a:pt x="314" y="2"/>
                </a:lnTo>
                <a:lnTo>
                  <a:pt x="321" y="3"/>
                </a:lnTo>
                <a:lnTo>
                  <a:pt x="326" y="4"/>
                </a:lnTo>
                <a:lnTo>
                  <a:pt x="331" y="5"/>
                </a:lnTo>
                <a:lnTo>
                  <a:pt x="337" y="7"/>
                </a:lnTo>
                <a:lnTo>
                  <a:pt x="342" y="8"/>
                </a:lnTo>
                <a:lnTo>
                  <a:pt x="347" y="10"/>
                </a:lnTo>
                <a:lnTo>
                  <a:pt x="353" y="12"/>
                </a:lnTo>
                <a:lnTo>
                  <a:pt x="358" y="14"/>
                </a:lnTo>
                <a:lnTo>
                  <a:pt x="363" y="16"/>
                </a:lnTo>
                <a:lnTo>
                  <a:pt x="369" y="19"/>
                </a:lnTo>
                <a:lnTo>
                  <a:pt x="374" y="21"/>
                </a:lnTo>
                <a:lnTo>
                  <a:pt x="379" y="24"/>
                </a:lnTo>
                <a:lnTo>
                  <a:pt x="385" y="28"/>
                </a:lnTo>
                <a:lnTo>
                  <a:pt x="390" y="31"/>
                </a:lnTo>
                <a:lnTo>
                  <a:pt x="394" y="34"/>
                </a:lnTo>
                <a:lnTo>
                  <a:pt x="399" y="37"/>
                </a:lnTo>
                <a:lnTo>
                  <a:pt x="405" y="40"/>
                </a:lnTo>
                <a:lnTo>
                  <a:pt x="409" y="44"/>
                </a:lnTo>
                <a:lnTo>
                  <a:pt x="413" y="48"/>
                </a:lnTo>
                <a:lnTo>
                  <a:pt x="418" y="52"/>
                </a:lnTo>
                <a:lnTo>
                  <a:pt x="422" y="56"/>
                </a:lnTo>
                <a:lnTo>
                  <a:pt x="427" y="60"/>
                </a:lnTo>
                <a:lnTo>
                  <a:pt x="431" y="64"/>
                </a:lnTo>
                <a:lnTo>
                  <a:pt x="436" y="69"/>
                </a:lnTo>
                <a:lnTo>
                  <a:pt x="441" y="74"/>
                </a:lnTo>
                <a:lnTo>
                  <a:pt x="445" y="79"/>
                </a:lnTo>
                <a:lnTo>
                  <a:pt x="449" y="84"/>
                </a:lnTo>
                <a:lnTo>
                  <a:pt x="454" y="89"/>
                </a:lnTo>
                <a:lnTo>
                  <a:pt x="458" y="95"/>
                </a:lnTo>
                <a:lnTo>
                  <a:pt x="462" y="100"/>
                </a:lnTo>
                <a:lnTo>
                  <a:pt x="466" y="106"/>
                </a:lnTo>
                <a:lnTo>
                  <a:pt x="471" y="113"/>
                </a:lnTo>
                <a:lnTo>
                  <a:pt x="475" y="119"/>
                </a:lnTo>
                <a:lnTo>
                  <a:pt x="479" y="126"/>
                </a:lnTo>
                <a:lnTo>
                  <a:pt x="483" y="132"/>
                </a:lnTo>
                <a:lnTo>
                  <a:pt x="488" y="139"/>
                </a:lnTo>
                <a:lnTo>
                  <a:pt x="492" y="147"/>
                </a:lnTo>
                <a:lnTo>
                  <a:pt x="496" y="154"/>
                </a:lnTo>
                <a:lnTo>
                  <a:pt x="499" y="161"/>
                </a:lnTo>
                <a:lnTo>
                  <a:pt x="503" y="167"/>
                </a:lnTo>
                <a:lnTo>
                  <a:pt x="506" y="174"/>
                </a:lnTo>
                <a:lnTo>
                  <a:pt x="508" y="181"/>
                </a:lnTo>
                <a:lnTo>
                  <a:pt x="511" y="187"/>
                </a:lnTo>
                <a:lnTo>
                  <a:pt x="514" y="193"/>
                </a:lnTo>
                <a:lnTo>
                  <a:pt x="516" y="200"/>
                </a:lnTo>
                <a:lnTo>
                  <a:pt x="519" y="206"/>
                </a:lnTo>
                <a:lnTo>
                  <a:pt x="521" y="212"/>
                </a:lnTo>
                <a:lnTo>
                  <a:pt x="523" y="218"/>
                </a:lnTo>
                <a:lnTo>
                  <a:pt x="524" y="224"/>
                </a:lnTo>
                <a:lnTo>
                  <a:pt x="526" y="230"/>
                </a:lnTo>
                <a:lnTo>
                  <a:pt x="527" y="236"/>
                </a:lnTo>
                <a:lnTo>
                  <a:pt x="528" y="241"/>
                </a:lnTo>
                <a:lnTo>
                  <a:pt x="529" y="247"/>
                </a:lnTo>
                <a:lnTo>
                  <a:pt x="530" y="253"/>
                </a:lnTo>
                <a:lnTo>
                  <a:pt x="531" y="260"/>
                </a:lnTo>
                <a:lnTo>
                  <a:pt x="532" y="266"/>
                </a:lnTo>
                <a:lnTo>
                  <a:pt x="532" y="273"/>
                </a:lnTo>
                <a:lnTo>
                  <a:pt x="532" y="279"/>
                </a:lnTo>
                <a:lnTo>
                  <a:pt x="532" y="286"/>
                </a:lnTo>
                <a:lnTo>
                  <a:pt x="532" y="292"/>
                </a:lnTo>
                <a:lnTo>
                  <a:pt x="532" y="299"/>
                </a:lnTo>
                <a:lnTo>
                  <a:pt x="532" y="305"/>
                </a:lnTo>
                <a:lnTo>
                  <a:pt x="531" y="311"/>
                </a:lnTo>
                <a:lnTo>
                  <a:pt x="530" y="318"/>
                </a:lnTo>
                <a:lnTo>
                  <a:pt x="529" y="324"/>
                </a:lnTo>
                <a:lnTo>
                  <a:pt x="528" y="330"/>
                </a:lnTo>
                <a:lnTo>
                  <a:pt x="527" y="335"/>
                </a:lnTo>
                <a:lnTo>
                  <a:pt x="525" y="341"/>
                </a:lnTo>
                <a:lnTo>
                  <a:pt x="524" y="347"/>
                </a:lnTo>
                <a:lnTo>
                  <a:pt x="522" y="352"/>
                </a:lnTo>
                <a:lnTo>
                  <a:pt x="520" y="356"/>
                </a:lnTo>
                <a:lnTo>
                  <a:pt x="519" y="361"/>
                </a:lnTo>
                <a:lnTo>
                  <a:pt x="516" y="365"/>
                </a:lnTo>
                <a:lnTo>
                  <a:pt x="514" y="369"/>
                </a:lnTo>
                <a:lnTo>
                  <a:pt x="512" y="373"/>
                </a:lnTo>
                <a:lnTo>
                  <a:pt x="510" y="377"/>
                </a:lnTo>
                <a:lnTo>
                  <a:pt x="507" y="381"/>
                </a:lnTo>
                <a:lnTo>
                  <a:pt x="504" y="385"/>
                </a:lnTo>
                <a:lnTo>
                  <a:pt x="502" y="389"/>
                </a:lnTo>
                <a:lnTo>
                  <a:pt x="498" y="393"/>
                </a:lnTo>
                <a:lnTo>
                  <a:pt x="495" y="397"/>
                </a:lnTo>
                <a:lnTo>
                  <a:pt x="491" y="401"/>
                </a:lnTo>
                <a:lnTo>
                  <a:pt x="488" y="405"/>
                </a:lnTo>
                <a:lnTo>
                  <a:pt x="483" y="409"/>
                </a:lnTo>
                <a:lnTo>
                  <a:pt x="479" y="413"/>
                </a:lnTo>
                <a:lnTo>
                  <a:pt x="476" y="417"/>
                </a:lnTo>
                <a:lnTo>
                  <a:pt x="469" y="423"/>
                </a:lnTo>
                <a:lnTo>
                  <a:pt x="465" y="425"/>
                </a:lnTo>
                <a:lnTo>
                  <a:pt x="461" y="428"/>
                </a:lnTo>
                <a:lnTo>
                  <a:pt x="457" y="431"/>
                </a:lnTo>
                <a:lnTo>
                  <a:pt x="453" y="434"/>
                </a:lnTo>
                <a:lnTo>
                  <a:pt x="448" y="437"/>
                </a:lnTo>
                <a:lnTo>
                  <a:pt x="443" y="440"/>
                </a:lnTo>
                <a:lnTo>
                  <a:pt x="439" y="443"/>
                </a:lnTo>
                <a:lnTo>
                  <a:pt x="434" y="446"/>
                </a:lnTo>
                <a:lnTo>
                  <a:pt x="428" y="449"/>
                </a:lnTo>
                <a:lnTo>
                  <a:pt x="423" y="452"/>
                </a:lnTo>
                <a:lnTo>
                  <a:pt x="418" y="455"/>
                </a:lnTo>
                <a:lnTo>
                  <a:pt x="411" y="459"/>
                </a:lnTo>
                <a:lnTo>
                  <a:pt x="406" y="461"/>
                </a:lnTo>
                <a:lnTo>
                  <a:pt x="401" y="464"/>
                </a:lnTo>
                <a:lnTo>
                  <a:pt x="227" y="545"/>
                </a:lnTo>
                <a:lnTo>
                  <a:pt x="0" y="115"/>
                </a:lnTo>
                <a:close/>
                <a:moveTo>
                  <a:pt x="128" y="148"/>
                </a:moveTo>
                <a:lnTo>
                  <a:pt x="277" y="429"/>
                </a:lnTo>
                <a:lnTo>
                  <a:pt x="348" y="395"/>
                </a:lnTo>
                <a:lnTo>
                  <a:pt x="358" y="391"/>
                </a:lnTo>
                <a:lnTo>
                  <a:pt x="367" y="386"/>
                </a:lnTo>
                <a:lnTo>
                  <a:pt x="375" y="382"/>
                </a:lnTo>
                <a:lnTo>
                  <a:pt x="382" y="378"/>
                </a:lnTo>
                <a:lnTo>
                  <a:pt x="389" y="374"/>
                </a:lnTo>
                <a:lnTo>
                  <a:pt x="395" y="371"/>
                </a:lnTo>
                <a:lnTo>
                  <a:pt x="399" y="367"/>
                </a:lnTo>
                <a:lnTo>
                  <a:pt x="405" y="364"/>
                </a:lnTo>
                <a:lnTo>
                  <a:pt x="409" y="360"/>
                </a:lnTo>
                <a:lnTo>
                  <a:pt x="412" y="356"/>
                </a:lnTo>
                <a:lnTo>
                  <a:pt x="417" y="352"/>
                </a:lnTo>
                <a:lnTo>
                  <a:pt x="421" y="347"/>
                </a:lnTo>
                <a:lnTo>
                  <a:pt x="424" y="343"/>
                </a:lnTo>
                <a:lnTo>
                  <a:pt x="427" y="338"/>
                </a:lnTo>
                <a:lnTo>
                  <a:pt x="430" y="333"/>
                </a:lnTo>
                <a:lnTo>
                  <a:pt x="432" y="328"/>
                </a:lnTo>
                <a:lnTo>
                  <a:pt x="435" y="323"/>
                </a:lnTo>
                <a:lnTo>
                  <a:pt x="436" y="318"/>
                </a:lnTo>
                <a:lnTo>
                  <a:pt x="437" y="311"/>
                </a:lnTo>
                <a:lnTo>
                  <a:pt x="438" y="304"/>
                </a:lnTo>
                <a:lnTo>
                  <a:pt x="438" y="301"/>
                </a:lnTo>
                <a:lnTo>
                  <a:pt x="438" y="298"/>
                </a:lnTo>
                <a:lnTo>
                  <a:pt x="438" y="294"/>
                </a:lnTo>
                <a:lnTo>
                  <a:pt x="438" y="290"/>
                </a:lnTo>
                <a:lnTo>
                  <a:pt x="438" y="287"/>
                </a:lnTo>
                <a:lnTo>
                  <a:pt x="437" y="283"/>
                </a:lnTo>
                <a:lnTo>
                  <a:pt x="437" y="279"/>
                </a:lnTo>
                <a:lnTo>
                  <a:pt x="436" y="275"/>
                </a:lnTo>
                <a:lnTo>
                  <a:pt x="435" y="266"/>
                </a:lnTo>
                <a:lnTo>
                  <a:pt x="434" y="262"/>
                </a:lnTo>
                <a:lnTo>
                  <a:pt x="432" y="257"/>
                </a:lnTo>
                <a:lnTo>
                  <a:pt x="430" y="253"/>
                </a:lnTo>
                <a:lnTo>
                  <a:pt x="429" y="248"/>
                </a:lnTo>
                <a:lnTo>
                  <a:pt x="427" y="243"/>
                </a:lnTo>
                <a:lnTo>
                  <a:pt x="425" y="238"/>
                </a:lnTo>
                <a:lnTo>
                  <a:pt x="423" y="233"/>
                </a:lnTo>
                <a:lnTo>
                  <a:pt x="422" y="227"/>
                </a:lnTo>
                <a:lnTo>
                  <a:pt x="419" y="222"/>
                </a:lnTo>
                <a:lnTo>
                  <a:pt x="417" y="216"/>
                </a:lnTo>
                <a:lnTo>
                  <a:pt x="413" y="211"/>
                </a:lnTo>
                <a:lnTo>
                  <a:pt x="411" y="205"/>
                </a:lnTo>
                <a:lnTo>
                  <a:pt x="409" y="199"/>
                </a:lnTo>
                <a:lnTo>
                  <a:pt x="406" y="193"/>
                </a:lnTo>
                <a:lnTo>
                  <a:pt x="403" y="187"/>
                </a:lnTo>
                <a:lnTo>
                  <a:pt x="399" y="181"/>
                </a:lnTo>
                <a:lnTo>
                  <a:pt x="396" y="176"/>
                </a:lnTo>
                <a:lnTo>
                  <a:pt x="393" y="169"/>
                </a:lnTo>
                <a:lnTo>
                  <a:pt x="390" y="164"/>
                </a:lnTo>
                <a:lnTo>
                  <a:pt x="387" y="159"/>
                </a:lnTo>
                <a:lnTo>
                  <a:pt x="384" y="154"/>
                </a:lnTo>
                <a:lnTo>
                  <a:pt x="380" y="150"/>
                </a:lnTo>
                <a:lnTo>
                  <a:pt x="377" y="146"/>
                </a:lnTo>
                <a:lnTo>
                  <a:pt x="374" y="141"/>
                </a:lnTo>
                <a:lnTo>
                  <a:pt x="371" y="138"/>
                </a:lnTo>
                <a:lnTo>
                  <a:pt x="368" y="134"/>
                </a:lnTo>
                <a:lnTo>
                  <a:pt x="365" y="131"/>
                </a:lnTo>
                <a:lnTo>
                  <a:pt x="362" y="127"/>
                </a:lnTo>
                <a:lnTo>
                  <a:pt x="359" y="124"/>
                </a:lnTo>
                <a:lnTo>
                  <a:pt x="356" y="122"/>
                </a:lnTo>
                <a:lnTo>
                  <a:pt x="353" y="119"/>
                </a:lnTo>
                <a:lnTo>
                  <a:pt x="351" y="116"/>
                </a:lnTo>
                <a:lnTo>
                  <a:pt x="344" y="112"/>
                </a:lnTo>
                <a:lnTo>
                  <a:pt x="338" y="108"/>
                </a:lnTo>
                <a:lnTo>
                  <a:pt x="332" y="104"/>
                </a:lnTo>
                <a:lnTo>
                  <a:pt x="326" y="100"/>
                </a:lnTo>
                <a:lnTo>
                  <a:pt x="320" y="98"/>
                </a:lnTo>
                <a:lnTo>
                  <a:pt x="313" y="95"/>
                </a:lnTo>
                <a:lnTo>
                  <a:pt x="307" y="94"/>
                </a:lnTo>
                <a:lnTo>
                  <a:pt x="304" y="93"/>
                </a:lnTo>
                <a:lnTo>
                  <a:pt x="301" y="92"/>
                </a:lnTo>
                <a:lnTo>
                  <a:pt x="297" y="92"/>
                </a:lnTo>
                <a:lnTo>
                  <a:pt x="294" y="91"/>
                </a:lnTo>
                <a:lnTo>
                  <a:pt x="288" y="91"/>
                </a:lnTo>
                <a:lnTo>
                  <a:pt x="280" y="91"/>
                </a:lnTo>
                <a:lnTo>
                  <a:pt x="274" y="91"/>
                </a:lnTo>
                <a:lnTo>
                  <a:pt x="267" y="92"/>
                </a:lnTo>
                <a:lnTo>
                  <a:pt x="259" y="93"/>
                </a:lnTo>
                <a:lnTo>
                  <a:pt x="253" y="94"/>
                </a:lnTo>
                <a:lnTo>
                  <a:pt x="246" y="96"/>
                </a:lnTo>
                <a:lnTo>
                  <a:pt x="239" y="98"/>
                </a:lnTo>
                <a:lnTo>
                  <a:pt x="230" y="102"/>
                </a:lnTo>
                <a:lnTo>
                  <a:pt x="221" y="105"/>
                </a:lnTo>
                <a:lnTo>
                  <a:pt x="210" y="110"/>
                </a:lnTo>
                <a:lnTo>
                  <a:pt x="199" y="115"/>
                </a:lnTo>
                <a:lnTo>
                  <a:pt x="186" y="121"/>
                </a:lnTo>
                <a:lnTo>
                  <a:pt x="172" y="127"/>
                </a:lnTo>
                <a:lnTo>
                  <a:pt x="128" y="148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3568700" y="1452562"/>
            <a:ext cx="217818" cy="172850"/>
          </a:xfrm>
          <a:custGeom>
            <a:avLst/>
            <a:gdLst>
              <a:gd name="T0" fmla="*/ 129927615 w 465"/>
              <a:gd name="T1" fmla="*/ 48590051 h 494"/>
              <a:gd name="T2" fmla="*/ 127127271 w 465"/>
              <a:gd name="T3" fmla="*/ 56870546 h 494"/>
              <a:gd name="T4" fmla="*/ 120686796 w 465"/>
              <a:gd name="T5" fmla="*/ 63588938 h 494"/>
              <a:gd name="T6" fmla="*/ 110886650 w 465"/>
              <a:gd name="T7" fmla="*/ 69057092 h 494"/>
              <a:gd name="T8" fmla="*/ 98565558 w 465"/>
              <a:gd name="T9" fmla="*/ 73275405 h 494"/>
              <a:gd name="T10" fmla="*/ 85124752 w 465"/>
              <a:gd name="T11" fmla="*/ 75775483 h 494"/>
              <a:gd name="T12" fmla="*/ 75324605 w 465"/>
              <a:gd name="T13" fmla="*/ 76868798 h 494"/>
              <a:gd name="T14" fmla="*/ 65803858 w 465"/>
              <a:gd name="T15" fmla="*/ 77181456 h 494"/>
              <a:gd name="T16" fmla="*/ 56283111 w 465"/>
              <a:gd name="T17" fmla="*/ 76556535 h 494"/>
              <a:gd name="T18" fmla="*/ 47322750 w 465"/>
              <a:gd name="T19" fmla="*/ 75462825 h 494"/>
              <a:gd name="T20" fmla="*/ 38362389 w 465"/>
              <a:gd name="T21" fmla="*/ 73275405 h 494"/>
              <a:gd name="T22" fmla="*/ 29961885 w 465"/>
              <a:gd name="T23" fmla="*/ 70306933 h 494"/>
              <a:gd name="T24" fmla="*/ 22961553 w 465"/>
              <a:gd name="T25" fmla="*/ 66713541 h 494"/>
              <a:gd name="T26" fmla="*/ 16241150 w 465"/>
              <a:gd name="T27" fmla="*/ 62495228 h 494"/>
              <a:gd name="T28" fmla="*/ 10920390 w 465"/>
              <a:gd name="T29" fmla="*/ 57495467 h 494"/>
              <a:gd name="T30" fmla="*/ 6160546 w 465"/>
              <a:gd name="T31" fmla="*/ 51870786 h 494"/>
              <a:gd name="T32" fmla="*/ 2519887 w 465"/>
              <a:gd name="T33" fmla="*/ 45465053 h 494"/>
              <a:gd name="T34" fmla="*/ 559857 w 465"/>
              <a:gd name="T35" fmla="*/ 39215846 h 494"/>
              <a:gd name="T36" fmla="*/ 0 w 465"/>
              <a:gd name="T37" fmla="*/ 33435034 h 494"/>
              <a:gd name="T38" fmla="*/ 839786 w 465"/>
              <a:gd name="T39" fmla="*/ 27810353 h 494"/>
              <a:gd name="T40" fmla="*/ 3080273 w 465"/>
              <a:gd name="T41" fmla="*/ 22654461 h 494"/>
              <a:gd name="T42" fmla="*/ 7000332 w 465"/>
              <a:gd name="T43" fmla="*/ 17811227 h 494"/>
              <a:gd name="T44" fmla="*/ 12320562 w 465"/>
              <a:gd name="T45" fmla="*/ 13592518 h 494"/>
              <a:gd name="T46" fmla="*/ 19040965 w 465"/>
              <a:gd name="T47" fmla="*/ 9842994 h 494"/>
              <a:gd name="T48" fmla="*/ 26321755 w 465"/>
              <a:gd name="T49" fmla="*/ 6718391 h 494"/>
              <a:gd name="T50" fmla="*/ 35282116 w 465"/>
              <a:gd name="T51" fmla="*/ 3906051 h 494"/>
              <a:gd name="T52" fmla="*/ 45082792 w 465"/>
              <a:gd name="T53" fmla="*/ 1874762 h 494"/>
              <a:gd name="T54" fmla="*/ 54323081 w 465"/>
              <a:gd name="T55" fmla="*/ 624921 h 494"/>
              <a:gd name="T56" fmla="*/ 63003514 w 465"/>
              <a:gd name="T57" fmla="*/ 156131 h 494"/>
              <a:gd name="T58" fmla="*/ 71683946 w 465"/>
              <a:gd name="T59" fmla="*/ 312658 h 494"/>
              <a:gd name="T60" fmla="*/ 79804521 w 465"/>
              <a:gd name="T61" fmla="*/ 1093710 h 494"/>
              <a:gd name="T62" fmla="*/ 87365239 w 465"/>
              <a:gd name="T63" fmla="*/ 2499683 h 494"/>
              <a:gd name="T64" fmla="*/ 95765743 w 465"/>
              <a:gd name="T65" fmla="*/ 5312023 h 494"/>
              <a:gd name="T66" fmla="*/ 104166247 w 465"/>
              <a:gd name="T67" fmla="*/ 9374205 h 494"/>
              <a:gd name="T68" fmla="*/ 111726435 w 465"/>
              <a:gd name="T69" fmla="*/ 14686228 h 494"/>
              <a:gd name="T70" fmla="*/ 82884794 w 465"/>
              <a:gd name="T71" fmla="*/ 18592279 h 494"/>
              <a:gd name="T72" fmla="*/ 77284635 w 465"/>
              <a:gd name="T73" fmla="*/ 16092596 h 494"/>
              <a:gd name="T74" fmla="*/ 70564232 w 465"/>
              <a:gd name="T75" fmla="*/ 14530097 h 494"/>
              <a:gd name="T76" fmla="*/ 63003514 w 465"/>
              <a:gd name="T77" fmla="*/ 13749045 h 494"/>
              <a:gd name="T78" fmla="*/ 54882938 w 465"/>
              <a:gd name="T79" fmla="*/ 14061308 h 494"/>
              <a:gd name="T80" fmla="*/ 45362720 w 465"/>
              <a:gd name="T81" fmla="*/ 15779938 h 494"/>
              <a:gd name="T82" fmla="*/ 36402359 w 465"/>
              <a:gd name="T83" fmla="*/ 19061068 h 494"/>
              <a:gd name="T84" fmla="*/ 30241814 w 465"/>
              <a:gd name="T85" fmla="*/ 23592039 h 494"/>
              <a:gd name="T86" fmla="*/ 26881612 w 465"/>
              <a:gd name="T87" fmla="*/ 29528983 h 494"/>
              <a:gd name="T88" fmla="*/ 27721398 w 465"/>
              <a:gd name="T89" fmla="*/ 37028426 h 494"/>
              <a:gd name="T90" fmla="*/ 32201843 w 465"/>
              <a:gd name="T91" fmla="*/ 45933842 h 494"/>
              <a:gd name="T92" fmla="*/ 38922246 w 465"/>
              <a:gd name="T93" fmla="*/ 54214337 h 494"/>
              <a:gd name="T94" fmla="*/ 47322750 w 465"/>
              <a:gd name="T95" fmla="*/ 59839018 h 494"/>
              <a:gd name="T96" fmla="*/ 56843497 w 465"/>
              <a:gd name="T97" fmla="*/ 62964017 h 494"/>
              <a:gd name="T98" fmla="*/ 66924102 w 465"/>
              <a:gd name="T99" fmla="*/ 64057332 h 494"/>
              <a:gd name="T100" fmla="*/ 77844492 w 465"/>
              <a:gd name="T101" fmla="*/ 63432411 h 494"/>
              <a:gd name="T102" fmla="*/ 85965067 w 465"/>
              <a:gd name="T103" fmla="*/ 61557649 h 494"/>
              <a:gd name="T104" fmla="*/ 92405541 w 465"/>
              <a:gd name="T105" fmla="*/ 59057966 h 494"/>
              <a:gd name="T106" fmla="*/ 97165386 w 465"/>
              <a:gd name="T107" fmla="*/ 55464574 h 494"/>
              <a:gd name="T108" fmla="*/ 100245659 w 465"/>
              <a:gd name="T109" fmla="*/ 50933603 h 494"/>
              <a:gd name="T110" fmla="*/ 101085974 w 465"/>
              <a:gd name="T111" fmla="*/ 45308921 h 49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465"/>
              <a:gd name="T169" fmla="*/ 0 h 494"/>
              <a:gd name="T170" fmla="*/ 465 w 465"/>
              <a:gd name="T171" fmla="*/ 494 h 494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465" h="494">
                <a:moveTo>
                  <a:pt x="361" y="271"/>
                </a:moveTo>
                <a:lnTo>
                  <a:pt x="465" y="272"/>
                </a:lnTo>
                <a:lnTo>
                  <a:pt x="465" y="282"/>
                </a:lnTo>
                <a:lnTo>
                  <a:pt x="465" y="292"/>
                </a:lnTo>
                <a:lnTo>
                  <a:pt x="465" y="302"/>
                </a:lnTo>
                <a:lnTo>
                  <a:pt x="464" y="311"/>
                </a:lnTo>
                <a:lnTo>
                  <a:pt x="463" y="321"/>
                </a:lnTo>
                <a:lnTo>
                  <a:pt x="462" y="330"/>
                </a:lnTo>
                <a:lnTo>
                  <a:pt x="461" y="339"/>
                </a:lnTo>
                <a:lnTo>
                  <a:pt x="459" y="347"/>
                </a:lnTo>
                <a:lnTo>
                  <a:pt x="457" y="356"/>
                </a:lnTo>
                <a:lnTo>
                  <a:pt x="454" y="364"/>
                </a:lnTo>
                <a:lnTo>
                  <a:pt x="451" y="371"/>
                </a:lnTo>
                <a:lnTo>
                  <a:pt x="447" y="379"/>
                </a:lnTo>
                <a:lnTo>
                  <a:pt x="444" y="386"/>
                </a:lnTo>
                <a:lnTo>
                  <a:pt x="440" y="393"/>
                </a:lnTo>
                <a:lnTo>
                  <a:pt x="436" y="400"/>
                </a:lnTo>
                <a:lnTo>
                  <a:pt x="431" y="407"/>
                </a:lnTo>
                <a:lnTo>
                  <a:pt x="426" y="413"/>
                </a:lnTo>
                <a:lnTo>
                  <a:pt x="421" y="419"/>
                </a:lnTo>
                <a:lnTo>
                  <a:pt x="415" y="425"/>
                </a:lnTo>
                <a:lnTo>
                  <a:pt x="409" y="431"/>
                </a:lnTo>
                <a:lnTo>
                  <a:pt x="403" y="436"/>
                </a:lnTo>
                <a:lnTo>
                  <a:pt x="396" y="442"/>
                </a:lnTo>
                <a:lnTo>
                  <a:pt x="390" y="447"/>
                </a:lnTo>
                <a:lnTo>
                  <a:pt x="382" y="451"/>
                </a:lnTo>
                <a:lnTo>
                  <a:pt x="375" y="456"/>
                </a:lnTo>
                <a:lnTo>
                  <a:pt x="368" y="461"/>
                </a:lnTo>
                <a:lnTo>
                  <a:pt x="359" y="465"/>
                </a:lnTo>
                <a:lnTo>
                  <a:pt x="352" y="469"/>
                </a:lnTo>
                <a:lnTo>
                  <a:pt x="342" y="473"/>
                </a:lnTo>
                <a:lnTo>
                  <a:pt x="334" y="477"/>
                </a:lnTo>
                <a:lnTo>
                  <a:pt x="324" y="480"/>
                </a:lnTo>
                <a:lnTo>
                  <a:pt x="314" y="483"/>
                </a:lnTo>
                <a:lnTo>
                  <a:pt x="309" y="485"/>
                </a:lnTo>
                <a:lnTo>
                  <a:pt x="304" y="485"/>
                </a:lnTo>
                <a:lnTo>
                  <a:pt x="297" y="487"/>
                </a:lnTo>
                <a:lnTo>
                  <a:pt x="292" y="488"/>
                </a:lnTo>
                <a:lnTo>
                  <a:pt x="286" y="489"/>
                </a:lnTo>
                <a:lnTo>
                  <a:pt x="280" y="490"/>
                </a:lnTo>
                <a:lnTo>
                  <a:pt x="274" y="491"/>
                </a:lnTo>
                <a:lnTo>
                  <a:pt x="269" y="492"/>
                </a:lnTo>
                <a:lnTo>
                  <a:pt x="262" y="492"/>
                </a:lnTo>
                <a:lnTo>
                  <a:pt x="257" y="493"/>
                </a:lnTo>
                <a:lnTo>
                  <a:pt x="252" y="493"/>
                </a:lnTo>
                <a:lnTo>
                  <a:pt x="245" y="494"/>
                </a:lnTo>
                <a:lnTo>
                  <a:pt x="240" y="494"/>
                </a:lnTo>
                <a:lnTo>
                  <a:pt x="235" y="494"/>
                </a:lnTo>
                <a:lnTo>
                  <a:pt x="228" y="493"/>
                </a:lnTo>
                <a:lnTo>
                  <a:pt x="223" y="493"/>
                </a:lnTo>
                <a:lnTo>
                  <a:pt x="218" y="492"/>
                </a:lnTo>
                <a:lnTo>
                  <a:pt x="212" y="492"/>
                </a:lnTo>
                <a:lnTo>
                  <a:pt x="206" y="491"/>
                </a:lnTo>
                <a:lnTo>
                  <a:pt x="201" y="490"/>
                </a:lnTo>
                <a:lnTo>
                  <a:pt x="195" y="489"/>
                </a:lnTo>
                <a:lnTo>
                  <a:pt x="190" y="488"/>
                </a:lnTo>
                <a:lnTo>
                  <a:pt x="185" y="486"/>
                </a:lnTo>
                <a:lnTo>
                  <a:pt x="179" y="485"/>
                </a:lnTo>
                <a:lnTo>
                  <a:pt x="174" y="484"/>
                </a:lnTo>
                <a:lnTo>
                  <a:pt x="169" y="483"/>
                </a:lnTo>
                <a:lnTo>
                  <a:pt x="162" y="481"/>
                </a:lnTo>
                <a:lnTo>
                  <a:pt x="158" y="479"/>
                </a:lnTo>
                <a:lnTo>
                  <a:pt x="153" y="477"/>
                </a:lnTo>
                <a:lnTo>
                  <a:pt x="147" y="474"/>
                </a:lnTo>
                <a:lnTo>
                  <a:pt x="142" y="472"/>
                </a:lnTo>
                <a:lnTo>
                  <a:pt x="137" y="469"/>
                </a:lnTo>
                <a:lnTo>
                  <a:pt x="132" y="467"/>
                </a:lnTo>
                <a:lnTo>
                  <a:pt x="126" y="464"/>
                </a:lnTo>
                <a:lnTo>
                  <a:pt x="122" y="461"/>
                </a:lnTo>
                <a:lnTo>
                  <a:pt x="117" y="458"/>
                </a:lnTo>
                <a:lnTo>
                  <a:pt x="112" y="453"/>
                </a:lnTo>
                <a:lnTo>
                  <a:pt x="107" y="450"/>
                </a:lnTo>
                <a:lnTo>
                  <a:pt x="103" y="447"/>
                </a:lnTo>
                <a:lnTo>
                  <a:pt x="99" y="443"/>
                </a:lnTo>
                <a:lnTo>
                  <a:pt x="94" y="439"/>
                </a:lnTo>
                <a:lnTo>
                  <a:pt x="90" y="435"/>
                </a:lnTo>
                <a:lnTo>
                  <a:pt x="86" y="431"/>
                </a:lnTo>
                <a:lnTo>
                  <a:pt x="82" y="427"/>
                </a:lnTo>
                <a:lnTo>
                  <a:pt x="77" y="423"/>
                </a:lnTo>
                <a:lnTo>
                  <a:pt x="73" y="419"/>
                </a:lnTo>
                <a:lnTo>
                  <a:pt x="70" y="414"/>
                </a:lnTo>
                <a:lnTo>
                  <a:pt x="66" y="410"/>
                </a:lnTo>
                <a:lnTo>
                  <a:pt x="61" y="405"/>
                </a:lnTo>
                <a:lnTo>
                  <a:pt x="58" y="400"/>
                </a:lnTo>
                <a:lnTo>
                  <a:pt x="55" y="395"/>
                </a:lnTo>
                <a:lnTo>
                  <a:pt x="52" y="390"/>
                </a:lnTo>
                <a:lnTo>
                  <a:pt x="49" y="385"/>
                </a:lnTo>
                <a:lnTo>
                  <a:pt x="44" y="380"/>
                </a:lnTo>
                <a:lnTo>
                  <a:pt x="42" y="374"/>
                </a:lnTo>
                <a:lnTo>
                  <a:pt x="39" y="368"/>
                </a:lnTo>
                <a:lnTo>
                  <a:pt x="36" y="363"/>
                </a:lnTo>
                <a:lnTo>
                  <a:pt x="33" y="357"/>
                </a:lnTo>
                <a:lnTo>
                  <a:pt x="31" y="351"/>
                </a:lnTo>
                <a:lnTo>
                  <a:pt x="27" y="345"/>
                </a:lnTo>
                <a:lnTo>
                  <a:pt x="25" y="339"/>
                </a:lnTo>
                <a:lnTo>
                  <a:pt x="22" y="332"/>
                </a:lnTo>
                <a:lnTo>
                  <a:pt x="20" y="326"/>
                </a:lnTo>
                <a:lnTo>
                  <a:pt x="18" y="319"/>
                </a:lnTo>
                <a:lnTo>
                  <a:pt x="16" y="311"/>
                </a:lnTo>
                <a:lnTo>
                  <a:pt x="13" y="304"/>
                </a:lnTo>
                <a:lnTo>
                  <a:pt x="11" y="297"/>
                </a:lnTo>
                <a:lnTo>
                  <a:pt x="9" y="291"/>
                </a:lnTo>
                <a:lnTo>
                  <a:pt x="8" y="284"/>
                </a:lnTo>
                <a:lnTo>
                  <a:pt x="6" y="277"/>
                </a:lnTo>
                <a:lnTo>
                  <a:pt x="5" y="270"/>
                </a:lnTo>
                <a:lnTo>
                  <a:pt x="4" y="264"/>
                </a:lnTo>
                <a:lnTo>
                  <a:pt x="3" y="257"/>
                </a:lnTo>
                <a:lnTo>
                  <a:pt x="2" y="251"/>
                </a:lnTo>
                <a:lnTo>
                  <a:pt x="1" y="245"/>
                </a:lnTo>
                <a:lnTo>
                  <a:pt x="0" y="238"/>
                </a:lnTo>
                <a:lnTo>
                  <a:pt x="0" y="232"/>
                </a:lnTo>
                <a:lnTo>
                  <a:pt x="0" y="226"/>
                </a:lnTo>
                <a:lnTo>
                  <a:pt x="0" y="220"/>
                </a:lnTo>
                <a:lnTo>
                  <a:pt x="0" y="214"/>
                </a:lnTo>
                <a:lnTo>
                  <a:pt x="0" y="208"/>
                </a:lnTo>
                <a:lnTo>
                  <a:pt x="0" y="202"/>
                </a:lnTo>
                <a:lnTo>
                  <a:pt x="1" y="196"/>
                </a:lnTo>
                <a:lnTo>
                  <a:pt x="1" y="190"/>
                </a:lnTo>
                <a:lnTo>
                  <a:pt x="2" y="184"/>
                </a:lnTo>
                <a:lnTo>
                  <a:pt x="3" y="178"/>
                </a:lnTo>
                <a:lnTo>
                  <a:pt x="4" y="173"/>
                </a:lnTo>
                <a:lnTo>
                  <a:pt x="5" y="166"/>
                </a:lnTo>
                <a:lnTo>
                  <a:pt x="6" y="161"/>
                </a:lnTo>
                <a:lnTo>
                  <a:pt x="8" y="155"/>
                </a:lnTo>
                <a:lnTo>
                  <a:pt x="9" y="150"/>
                </a:lnTo>
                <a:lnTo>
                  <a:pt x="11" y="145"/>
                </a:lnTo>
                <a:lnTo>
                  <a:pt x="13" y="139"/>
                </a:lnTo>
                <a:lnTo>
                  <a:pt x="16" y="134"/>
                </a:lnTo>
                <a:lnTo>
                  <a:pt x="18" y="129"/>
                </a:lnTo>
                <a:lnTo>
                  <a:pt x="20" y="124"/>
                </a:lnTo>
                <a:lnTo>
                  <a:pt x="23" y="119"/>
                </a:lnTo>
                <a:lnTo>
                  <a:pt x="25" y="114"/>
                </a:lnTo>
                <a:lnTo>
                  <a:pt x="28" y="109"/>
                </a:lnTo>
                <a:lnTo>
                  <a:pt x="32" y="104"/>
                </a:lnTo>
                <a:lnTo>
                  <a:pt x="35" y="100"/>
                </a:lnTo>
                <a:lnTo>
                  <a:pt x="38" y="95"/>
                </a:lnTo>
                <a:lnTo>
                  <a:pt x="41" y="91"/>
                </a:lnTo>
                <a:lnTo>
                  <a:pt x="44" y="87"/>
                </a:lnTo>
                <a:lnTo>
                  <a:pt x="48" y="82"/>
                </a:lnTo>
                <a:lnTo>
                  <a:pt x="52" y="78"/>
                </a:lnTo>
                <a:lnTo>
                  <a:pt x="55" y="74"/>
                </a:lnTo>
                <a:lnTo>
                  <a:pt x="59" y="70"/>
                </a:lnTo>
                <a:lnTo>
                  <a:pt x="63" y="67"/>
                </a:lnTo>
                <a:lnTo>
                  <a:pt x="68" y="63"/>
                </a:lnTo>
                <a:lnTo>
                  <a:pt x="72" y="59"/>
                </a:lnTo>
                <a:lnTo>
                  <a:pt x="76" y="56"/>
                </a:lnTo>
                <a:lnTo>
                  <a:pt x="80" y="52"/>
                </a:lnTo>
                <a:lnTo>
                  <a:pt x="85" y="49"/>
                </a:lnTo>
                <a:lnTo>
                  <a:pt x="90" y="46"/>
                </a:lnTo>
                <a:lnTo>
                  <a:pt x="94" y="43"/>
                </a:lnTo>
                <a:lnTo>
                  <a:pt x="100" y="40"/>
                </a:lnTo>
                <a:lnTo>
                  <a:pt x="105" y="37"/>
                </a:lnTo>
                <a:lnTo>
                  <a:pt x="109" y="34"/>
                </a:lnTo>
                <a:lnTo>
                  <a:pt x="115" y="31"/>
                </a:lnTo>
                <a:lnTo>
                  <a:pt x="121" y="29"/>
                </a:lnTo>
                <a:lnTo>
                  <a:pt x="126" y="25"/>
                </a:lnTo>
                <a:lnTo>
                  <a:pt x="132" y="22"/>
                </a:lnTo>
                <a:lnTo>
                  <a:pt x="137" y="20"/>
                </a:lnTo>
                <a:lnTo>
                  <a:pt x="143" y="18"/>
                </a:lnTo>
                <a:lnTo>
                  <a:pt x="150" y="16"/>
                </a:lnTo>
                <a:lnTo>
                  <a:pt x="155" y="14"/>
                </a:lnTo>
                <a:lnTo>
                  <a:pt x="161" y="12"/>
                </a:lnTo>
                <a:lnTo>
                  <a:pt x="168" y="10"/>
                </a:lnTo>
                <a:lnTo>
                  <a:pt x="173" y="9"/>
                </a:lnTo>
                <a:lnTo>
                  <a:pt x="178" y="7"/>
                </a:lnTo>
                <a:lnTo>
                  <a:pt x="184" y="6"/>
                </a:lnTo>
                <a:lnTo>
                  <a:pt x="189" y="5"/>
                </a:lnTo>
                <a:lnTo>
                  <a:pt x="194" y="4"/>
                </a:lnTo>
                <a:lnTo>
                  <a:pt x="200" y="3"/>
                </a:lnTo>
                <a:lnTo>
                  <a:pt x="205" y="2"/>
                </a:lnTo>
                <a:lnTo>
                  <a:pt x="210" y="2"/>
                </a:lnTo>
                <a:lnTo>
                  <a:pt x="216" y="1"/>
                </a:lnTo>
                <a:lnTo>
                  <a:pt x="220" y="1"/>
                </a:lnTo>
                <a:lnTo>
                  <a:pt x="225" y="1"/>
                </a:lnTo>
                <a:lnTo>
                  <a:pt x="230" y="0"/>
                </a:lnTo>
                <a:lnTo>
                  <a:pt x="236" y="0"/>
                </a:lnTo>
                <a:lnTo>
                  <a:pt x="241" y="0"/>
                </a:lnTo>
                <a:lnTo>
                  <a:pt x="245" y="1"/>
                </a:lnTo>
                <a:lnTo>
                  <a:pt x="251" y="1"/>
                </a:lnTo>
                <a:lnTo>
                  <a:pt x="256" y="2"/>
                </a:lnTo>
                <a:lnTo>
                  <a:pt x="260" y="2"/>
                </a:lnTo>
                <a:lnTo>
                  <a:pt x="266" y="3"/>
                </a:lnTo>
                <a:lnTo>
                  <a:pt x="271" y="3"/>
                </a:lnTo>
                <a:lnTo>
                  <a:pt x="275" y="4"/>
                </a:lnTo>
                <a:lnTo>
                  <a:pt x="280" y="6"/>
                </a:lnTo>
                <a:lnTo>
                  <a:pt x="285" y="7"/>
                </a:lnTo>
                <a:lnTo>
                  <a:pt x="290" y="8"/>
                </a:lnTo>
                <a:lnTo>
                  <a:pt x="294" y="9"/>
                </a:lnTo>
                <a:lnTo>
                  <a:pt x="298" y="11"/>
                </a:lnTo>
                <a:lnTo>
                  <a:pt x="304" y="13"/>
                </a:lnTo>
                <a:lnTo>
                  <a:pt x="307" y="14"/>
                </a:lnTo>
                <a:lnTo>
                  <a:pt x="312" y="16"/>
                </a:lnTo>
                <a:lnTo>
                  <a:pt x="317" y="18"/>
                </a:lnTo>
                <a:lnTo>
                  <a:pt x="321" y="20"/>
                </a:lnTo>
                <a:lnTo>
                  <a:pt x="326" y="23"/>
                </a:lnTo>
                <a:lnTo>
                  <a:pt x="331" y="26"/>
                </a:lnTo>
                <a:lnTo>
                  <a:pt x="337" y="30"/>
                </a:lnTo>
                <a:lnTo>
                  <a:pt x="342" y="34"/>
                </a:lnTo>
                <a:lnTo>
                  <a:pt x="347" y="37"/>
                </a:lnTo>
                <a:lnTo>
                  <a:pt x="353" y="41"/>
                </a:lnTo>
                <a:lnTo>
                  <a:pt x="357" y="46"/>
                </a:lnTo>
                <a:lnTo>
                  <a:pt x="362" y="50"/>
                </a:lnTo>
                <a:lnTo>
                  <a:pt x="367" y="55"/>
                </a:lnTo>
                <a:lnTo>
                  <a:pt x="372" y="60"/>
                </a:lnTo>
                <a:lnTo>
                  <a:pt x="376" y="65"/>
                </a:lnTo>
                <a:lnTo>
                  <a:pt x="381" y="70"/>
                </a:lnTo>
                <a:lnTo>
                  <a:pt x="386" y="76"/>
                </a:lnTo>
                <a:lnTo>
                  <a:pt x="391" y="82"/>
                </a:lnTo>
                <a:lnTo>
                  <a:pt x="395" y="88"/>
                </a:lnTo>
                <a:lnTo>
                  <a:pt x="399" y="94"/>
                </a:lnTo>
                <a:lnTo>
                  <a:pt x="310" y="137"/>
                </a:lnTo>
                <a:lnTo>
                  <a:pt x="307" y="133"/>
                </a:lnTo>
                <a:lnTo>
                  <a:pt x="306" y="130"/>
                </a:lnTo>
                <a:lnTo>
                  <a:pt x="303" y="126"/>
                </a:lnTo>
                <a:lnTo>
                  <a:pt x="300" y="123"/>
                </a:lnTo>
                <a:lnTo>
                  <a:pt x="296" y="119"/>
                </a:lnTo>
                <a:lnTo>
                  <a:pt x="293" y="116"/>
                </a:lnTo>
                <a:lnTo>
                  <a:pt x="290" y="113"/>
                </a:lnTo>
                <a:lnTo>
                  <a:pt x="287" y="111"/>
                </a:lnTo>
                <a:lnTo>
                  <a:pt x="284" y="108"/>
                </a:lnTo>
                <a:lnTo>
                  <a:pt x="279" y="105"/>
                </a:lnTo>
                <a:lnTo>
                  <a:pt x="276" y="103"/>
                </a:lnTo>
                <a:lnTo>
                  <a:pt x="272" y="101"/>
                </a:lnTo>
                <a:lnTo>
                  <a:pt x="269" y="99"/>
                </a:lnTo>
                <a:lnTo>
                  <a:pt x="264" y="97"/>
                </a:lnTo>
                <a:lnTo>
                  <a:pt x="260" y="95"/>
                </a:lnTo>
                <a:lnTo>
                  <a:pt x="256" y="94"/>
                </a:lnTo>
                <a:lnTo>
                  <a:pt x="252" y="93"/>
                </a:lnTo>
                <a:lnTo>
                  <a:pt x="247" y="91"/>
                </a:lnTo>
                <a:lnTo>
                  <a:pt x="243" y="90"/>
                </a:lnTo>
                <a:lnTo>
                  <a:pt x="239" y="90"/>
                </a:lnTo>
                <a:lnTo>
                  <a:pt x="234" y="89"/>
                </a:lnTo>
                <a:lnTo>
                  <a:pt x="229" y="88"/>
                </a:lnTo>
                <a:lnTo>
                  <a:pt x="225" y="88"/>
                </a:lnTo>
                <a:lnTo>
                  <a:pt x="220" y="88"/>
                </a:lnTo>
                <a:lnTo>
                  <a:pt x="216" y="88"/>
                </a:lnTo>
                <a:lnTo>
                  <a:pt x="211" y="89"/>
                </a:lnTo>
                <a:lnTo>
                  <a:pt x="206" y="89"/>
                </a:lnTo>
                <a:lnTo>
                  <a:pt x="202" y="90"/>
                </a:lnTo>
                <a:lnTo>
                  <a:pt x="196" y="90"/>
                </a:lnTo>
                <a:lnTo>
                  <a:pt x="192" y="92"/>
                </a:lnTo>
                <a:lnTo>
                  <a:pt x="187" y="93"/>
                </a:lnTo>
                <a:lnTo>
                  <a:pt x="183" y="94"/>
                </a:lnTo>
                <a:lnTo>
                  <a:pt x="175" y="96"/>
                </a:lnTo>
                <a:lnTo>
                  <a:pt x="169" y="99"/>
                </a:lnTo>
                <a:lnTo>
                  <a:pt x="162" y="101"/>
                </a:lnTo>
                <a:lnTo>
                  <a:pt x="157" y="104"/>
                </a:lnTo>
                <a:lnTo>
                  <a:pt x="151" y="107"/>
                </a:lnTo>
                <a:lnTo>
                  <a:pt x="145" y="111"/>
                </a:lnTo>
                <a:lnTo>
                  <a:pt x="140" y="114"/>
                </a:lnTo>
                <a:lnTo>
                  <a:pt x="136" y="118"/>
                </a:lnTo>
                <a:lnTo>
                  <a:pt x="130" y="122"/>
                </a:lnTo>
                <a:lnTo>
                  <a:pt x="126" y="126"/>
                </a:lnTo>
                <a:lnTo>
                  <a:pt x="122" y="131"/>
                </a:lnTo>
                <a:lnTo>
                  <a:pt x="119" y="135"/>
                </a:lnTo>
                <a:lnTo>
                  <a:pt x="115" y="140"/>
                </a:lnTo>
                <a:lnTo>
                  <a:pt x="111" y="145"/>
                </a:lnTo>
                <a:lnTo>
                  <a:pt x="108" y="151"/>
                </a:lnTo>
                <a:lnTo>
                  <a:pt x="105" y="156"/>
                </a:lnTo>
                <a:lnTo>
                  <a:pt x="103" y="162"/>
                </a:lnTo>
                <a:lnTo>
                  <a:pt x="101" y="168"/>
                </a:lnTo>
                <a:lnTo>
                  <a:pt x="99" y="176"/>
                </a:lnTo>
                <a:lnTo>
                  <a:pt x="97" y="182"/>
                </a:lnTo>
                <a:lnTo>
                  <a:pt x="96" y="189"/>
                </a:lnTo>
                <a:lnTo>
                  <a:pt x="95" y="197"/>
                </a:lnTo>
                <a:lnTo>
                  <a:pt x="95" y="204"/>
                </a:lnTo>
                <a:lnTo>
                  <a:pt x="95" y="212"/>
                </a:lnTo>
                <a:lnTo>
                  <a:pt x="96" y="220"/>
                </a:lnTo>
                <a:lnTo>
                  <a:pt x="97" y="228"/>
                </a:lnTo>
                <a:lnTo>
                  <a:pt x="99" y="237"/>
                </a:lnTo>
                <a:lnTo>
                  <a:pt x="100" y="245"/>
                </a:lnTo>
                <a:lnTo>
                  <a:pt x="102" y="254"/>
                </a:lnTo>
                <a:lnTo>
                  <a:pt x="105" y="264"/>
                </a:lnTo>
                <a:lnTo>
                  <a:pt x="107" y="273"/>
                </a:lnTo>
                <a:lnTo>
                  <a:pt x="110" y="283"/>
                </a:lnTo>
                <a:lnTo>
                  <a:pt x="115" y="294"/>
                </a:lnTo>
                <a:lnTo>
                  <a:pt x="118" y="303"/>
                </a:lnTo>
                <a:lnTo>
                  <a:pt x="122" y="313"/>
                </a:lnTo>
                <a:lnTo>
                  <a:pt x="126" y="323"/>
                </a:lnTo>
                <a:lnTo>
                  <a:pt x="130" y="331"/>
                </a:lnTo>
                <a:lnTo>
                  <a:pt x="135" y="339"/>
                </a:lnTo>
                <a:lnTo>
                  <a:pt x="139" y="347"/>
                </a:lnTo>
                <a:lnTo>
                  <a:pt x="143" y="354"/>
                </a:lnTo>
                <a:lnTo>
                  <a:pt x="149" y="361"/>
                </a:lnTo>
                <a:lnTo>
                  <a:pt x="153" y="367"/>
                </a:lnTo>
                <a:lnTo>
                  <a:pt x="158" y="373"/>
                </a:lnTo>
                <a:lnTo>
                  <a:pt x="163" y="378"/>
                </a:lnTo>
                <a:lnTo>
                  <a:pt x="169" y="383"/>
                </a:lnTo>
                <a:lnTo>
                  <a:pt x="174" y="387"/>
                </a:lnTo>
                <a:lnTo>
                  <a:pt x="179" y="391"/>
                </a:lnTo>
                <a:lnTo>
                  <a:pt x="185" y="394"/>
                </a:lnTo>
                <a:lnTo>
                  <a:pt x="191" y="397"/>
                </a:lnTo>
                <a:lnTo>
                  <a:pt x="196" y="400"/>
                </a:lnTo>
                <a:lnTo>
                  <a:pt x="203" y="403"/>
                </a:lnTo>
                <a:lnTo>
                  <a:pt x="208" y="405"/>
                </a:lnTo>
                <a:lnTo>
                  <a:pt x="214" y="406"/>
                </a:lnTo>
                <a:lnTo>
                  <a:pt x="221" y="408"/>
                </a:lnTo>
                <a:lnTo>
                  <a:pt x="227" y="409"/>
                </a:lnTo>
                <a:lnTo>
                  <a:pt x="233" y="410"/>
                </a:lnTo>
                <a:lnTo>
                  <a:pt x="239" y="410"/>
                </a:lnTo>
                <a:lnTo>
                  <a:pt x="245" y="410"/>
                </a:lnTo>
                <a:lnTo>
                  <a:pt x="252" y="410"/>
                </a:lnTo>
                <a:lnTo>
                  <a:pt x="258" y="409"/>
                </a:lnTo>
                <a:lnTo>
                  <a:pt x="266" y="408"/>
                </a:lnTo>
                <a:lnTo>
                  <a:pt x="272" y="407"/>
                </a:lnTo>
                <a:lnTo>
                  <a:pt x="278" y="406"/>
                </a:lnTo>
                <a:lnTo>
                  <a:pt x="286" y="404"/>
                </a:lnTo>
                <a:lnTo>
                  <a:pt x="290" y="402"/>
                </a:lnTo>
                <a:lnTo>
                  <a:pt x="295" y="400"/>
                </a:lnTo>
                <a:lnTo>
                  <a:pt x="300" y="398"/>
                </a:lnTo>
                <a:lnTo>
                  <a:pt x="304" y="396"/>
                </a:lnTo>
                <a:lnTo>
                  <a:pt x="307" y="394"/>
                </a:lnTo>
                <a:lnTo>
                  <a:pt x="311" y="392"/>
                </a:lnTo>
                <a:lnTo>
                  <a:pt x="315" y="389"/>
                </a:lnTo>
                <a:lnTo>
                  <a:pt x="320" y="387"/>
                </a:lnTo>
                <a:lnTo>
                  <a:pt x="323" y="384"/>
                </a:lnTo>
                <a:lnTo>
                  <a:pt x="326" y="381"/>
                </a:lnTo>
                <a:lnTo>
                  <a:pt x="330" y="378"/>
                </a:lnTo>
                <a:lnTo>
                  <a:pt x="334" y="374"/>
                </a:lnTo>
                <a:lnTo>
                  <a:pt x="337" y="371"/>
                </a:lnTo>
                <a:lnTo>
                  <a:pt x="339" y="367"/>
                </a:lnTo>
                <a:lnTo>
                  <a:pt x="342" y="363"/>
                </a:lnTo>
                <a:lnTo>
                  <a:pt x="345" y="359"/>
                </a:lnTo>
                <a:lnTo>
                  <a:pt x="347" y="355"/>
                </a:lnTo>
                <a:lnTo>
                  <a:pt x="350" y="351"/>
                </a:lnTo>
                <a:lnTo>
                  <a:pt x="352" y="346"/>
                </a:lnTo>
                <a:lnTo>
                  <a:pt x="354" y="341"/>
                </a:lnTo>
                <a:lnTo>
                  <a:pt x="355" y="337"/>
                </a:lnTo>
                <a:lnTo>
                  <a:pt x="357" y="332"/>
                </a:lnTo>
                <a:lnTo>
                  <a:pt x="358" y="326"/>
                </a:lnTo>
                <a:lnTo>
                  <a:pt x="359" y="321"/>
                </a:lnTo>
                <a:lnTo>
                  <a:pt x="360" y="316"/>
                </a:lnTo>
                <a:lnTo>
                  <a:pt x="361" y="309"/>
                </a:lnTo>
                <a:lnTo>
                  <a:pt x="361" y="303"/>
                </a:lnTo>
                <a:lnTo>
                  <a:pt x="361" y="297"/>
                </a:lnTo>
                <a:lnTo>
                  <a:pt x="361" y="290"/>
                </a:lnTo>
                <a:lnTo>
                  <a:pt x="361" y="284"/>
                </a:lnTo>
                <a:lnTo>
                  <a:pt x="361" y="277"/>
                </a:lnTo>
                <a:lnTo>
                  <a:pt x="361" y="271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3836987" y="1393824"/>
            <a:ext cx="217819" cy="184091"/>
          </a:xfrm>
          <a:custGeom>
            <a:avLst/>
            <a:gdLst>
              <a:gd name="T0" fmla="*/ 42002690 w 465"/>
              <a:gd name="T1" fmla="*/ 51152314 h 525"/>
              <a:gd name="T2" fmla="*/ 44803045 w 465"/>
              <a:gd name="T3" fmla="*/ 58213515 h 525"/>
              <a:gd name="T4" fmla="*/ 47043012 w 465"/>
              <a:gd name="T5" fmla="*/ 61822547 h 525"/>
              <a:gd name="T6" fmla="*/ 49003050 w 465"/>
              <a:gd name="T7" fmla="*/ 63705297 h 525"/>
              <a:gd name="T8" fmla="*/ 52083335 w 465"/>
              <a:gd name="T9" fmla="*/ 65431183 h 525"/>
              <a:gd name="T10" fmla="*/ 55443550 w 465"/>
              <a:gd name="T11" fmla="*/ 66843344 h 525"/>
              <a:gd name="T12" fmla="*/ 59364154 w 465"/>
              <a:gd name="T13" fmla="*/ 67941780 h 525"/>
              <a:gd name="T14" fmla="*/ 63564158 w 465"/>
              <a:gd name="T15" fmla="*/ 68569627 h 525"/>
              <a:gd name="T16" fmla="*/ 68884411 w 465"/>
              <a:gd name="T17" fmla="*/ 68883352 h 525"/>
              <a:gd name="T18" fmla="*/ 74485122 w 465"/>
              <a:gd name="T19" fmla="*/ 68883352 h 525"/>
              <a:gd name="T20" fmla="*/ 80365234 w 465"/>
              <a:gd name="T21" fmla="*/ 68255505 h 525"/>
              <a:gd name="T22" fmla="*/ 85685487 w 465"/>
              <a:gd name="T23" fmla="*/ 67471191 h 525"/>
              <a:gd name="T24" fmla="*/ 90445880 w 465"/>
              <a:gd name="T25" fmla="*/ 66529619 h 525"/>
              <a:gd name="T26" fmla="*/ 94366483 w 465"/>
              <a:gd name="T27" fmla="*/ 65274320 h 525"/>
              <a:gd name="T28" fmla="*/ 97446240 w 465"/>
              <a:gd name="T29" fmla="*/ 63705297 h 525"/>
              <a:gd name="T30" fmla="*/ 99686736 w 465"/>
              <a:gd name="T31" fmla="*/ 61979410 h 525"/>
              <a:gd name="T32" fmla="*/ 101086914 w 465"/>
              <a:gd name="T33" fmla="*/ 60253127 h 525"/>
              <a:gd name="T34" fmla="*/ 102206633 w 465"/>
              <a:gd name="T35" fmla="*/ 58370378 h 525"/>
              <a:gd name="T36" fmla="*/ 102206633 w 465"/>
              <a:gd name="T37" fmla="*/ 55859782 h 525"/>
              <a:gd name="T38" fmla="*/ 100806455 w 465"/>
              <a:gd name="T39" fmla="*/ 50054275 h 525"/>
              <a:gd name="T40" fmla="*/ 84845697 w 465"/>
              <a:gd name="T41" fmla="*/ 2667459 h 525"/>
              <a:gd name="T42" fmla="*/ 126848387 w 465"/>
              <a:gd name="T43" fmla="*/ 42522485 h 525"/>
              <a:gd name="T44" fmla="*/ 128528495 w 465"/>
              <a:gd name="T45" fmla="*/ 48327992 h 525"/>
              <a:gd name="T46" fmla="*/ 130208602 w 465"/>
              <a:gd name="T47" fmla="*/ 55232330 h 525"/>
              <a:gd name="T48" fmla="*/ 129928672 w 465"/>
              <a:gd name="T49" fmla="*/ 59939402 h 525"/>
              <a:gd name="T50" fmla="*/ 129088354 w 465"/>
              <a:gd name="T51" fmla="*/ 62763724 h 525"/>
              <a:gd name="T52" fmla="*/ 127688176 w 465"/>
              <a:gd name="T53" fmla="*/ 65274320 h 525"/>
              <a:gd name="T54" fmla="*/ 126008069 w 465"/>
              <a:gd name="T55" fmla="*/ 67628054 h 525"/>
              <a:gd name="T56" fmla="*/ 123488172 w 465"/>
              <a:gd name="T57" fmla="*/ 69824925 h 525"/>
              <a:gd name="T58" fmla="*/ 120687816 w 465"/>
              <a:gd name="T59" fmla="*/ 71864537 h 525"/>
              <a:gd name="T60" fmla="*/ 116767741 w 465"/>
              <a:gd name="T61" fmla="*/ 73904545 h 525"/>
              <a:gd name="T62" fmla="*/ 112567208 w 465"/>
              <a:gd name="T63" fmla="*/ 75787295 h 525"/>
              <a:gd name="T64" fmla="*/ 107807344 w 465"/>
              <a:gd name="T65" fmla="*/ 77356318 h 525"/>
              <a:gd name="T66" fmla="*/ 102206633 w 465"/>
              <a:gd name="T67" fmla="*/ 78768479 h 525"/>
              <a:gd name="T68" fmla="*/ 95486202 w 465"/>
              <a:gd name="T69" fmla="*/ 79866915 h 525"/>
              <a:gd name="T70" fmla="*/ 87925983 w 465"/>
              <a:gd name="T71" fmla="*/ 80808488 h 525"/>
              <a:gd name="T72" fmla="*/ 79244986 w 465"/>
              <a:gd name="T73" fmla="*/ 81750060 h 525"/>
              <a:gd name="T74" fmla="*/ 70284589 w 465"/>
              <a:gd name="T75" fmla="*/ 82220649 h 525"/>
              <a:gd name="T76" fmla="*/ 62163980 w 465"/>
              <a:gd name="T77" fmla="*/ 82377511 h 525"/>
              <a:gd name="T78" fmla="*/ 55723480 w 465"/>
              <a:gd name="T79" fmla="*/ 82063786 h 525"/>
              <a:gd name="T80" fmla="*/ 49563438 w 465"/>
              <a:gd name="T81" fmla="*/ 81435939 h 525"/>
              <a:gd name="T82" fmla="*/ 44523115 w 465"/>
              <a:gd name="T83" fmla="*/ 80494762 h 525"/>
              <a:gd name="T84" fmla="*/ 39762722 w 465"/>
              <a:gd name="T85" fmla="*/ 79396327 h 525"/>
              <a:gd name="T86" fmla="*/ 35842119 w 465"/>
              <a:gd name="T87" fmla="*/ 77984166 h 525"/>
              <a:gd name="T88" fmla="*/ 32201974 w 465"/>
              <a:gd name="T89" fmla="*/ 76257883 h 525"/>
              <a:gd name="T90" fmla="*/ 28841759 w 465"/>
              <a:gd name="T91" fmla="*/ 74531996 h 525"/>
              <a:gd name="T92" fmla="*/ 24921684 w 465"/>
              <a:gd name="T93" fmla="*/ 71550812 h 525"/>
              <a:gd name="T94" fmla="*/ 20441221 w 465"/>
              <a:gd name="T95" fmla="*/ 66059030 h 525"/>
              <a:gd name="T96" fmla="*/ 18201254 w 465"/>
              <a:gd name="T97" fmla="*/ 61822547 h 525"/>
              <a:gd name="T98" fmla="*/ 15680828 w 465"/>
              <a:gd name="T99" fmla="*/ 56801354 h 525"/>
              <a:gd name="T100" fmla="*/ 13720790 w 465"/>
              <a:gd name="T101" fmla="*/ 50995451 h 52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65"/>
              <a:gd name="T154" fmla="*/ 0 h 525"/>
              <a:gd name="T155" fmla="*/ 465 w 465"/>
              <a:gd name="T156" fmla="*/ 525 h 52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65" h="525">
                <a:moveTo>
                  <a:pt x="0" y="71"/>
                </a:moveTo>
                <a:lnTo>
                  <a:pt x="98" y="54"/>
                </a:lnTo>
                <a:lnTo>
                  <a:pt x="148" y="311"/>
                </a:lnTo>
                <a:lnTo>
                  <a:pt x="150" y="326"/>
                </a:lnTo>
                <a:lnTo>
                  <a:pt x="153" y="340"/>
                </a:lnTo>
                <a:lnTo>
                  <a:pt x="155" y="351"/>
                </a:lnTo>
                <a:lnTo>
                  <a:pt x="158" y="362"/>
                </a:lnTo>
                <a:lnTo>
                  <a:pt x="160" y="371"/>
                </a:lnTo>
                <a:lnTo>
                  <a:pt x="163" y="379"/>
                </a:lnTo>
                <a:lnTo>
                  <a:pt x="165" y="385"/>
                </a:lnTo>
                <a:lnTo>
                  <a:pt x="167" y="390"/>
                </a:lnTo>
                <a:lnTo>
                  <a:pt x="168" y="394"/>
                </a:lnTo>
                <a:lnTo>
                  <a:pt x="170" y="397"/>
                </a:lnTo>
                <a:lnTo>
                  <a:pt x="172" y="400"/>
                </a:lnTo>
                <a:lnTo>
                  <a:pt x="173" y="403"/>
                </a:lnTo>
                <a:lnTo>
                  <a:pt x="175" y="406"/>
                </a:lnTo>
                <a:lnTo>
                  <a:pt x="179" y="409"/>
                </a:lnTo>
                <a:lnTo>
                  <a:pt x="181" y="412"/>
                </a:lnTo>
                <a:lnTo>
                  <a:pt x="183" y="414"/>
                </a:lnTo>
                <a:lnTo>
                  <a:pt x="186" y="417"/>
                </a:lnTo>
                <a:lnTo>
                  <a:pt x="188" y="419"/>
                </a:lnTo>
                <a:lnTo>
                  <a:pt x="191" y="421"/>
                </a:lnTo>
                <a:lnTo>
                  <a:pt x="195" y="424"/>
                </a:lnTo>
                <a:lnTo>
                  <a:pt x="198" y="426"/>
                </a:lnTo>
                <a:lnTo>
                  <a:pt x="201" y="428"/>
                </a:lnTo>
                <a:lnTo>
                  <a:pt x="204" y="429"/>
                </a:lnTo>
                <a:lnTo>
                  <a:pt x="208" y="431"/>
                </a:lnTo>
                <a:lnTo>
                  <a:pt x="212" y="433"/>
                </a:lnTo>
                <a:lnTo>
                  <a:pt x="216" y="434"/>
                </a:lnTo>
                <a:lnTo>
                  <a:pt x="220" y="435"/>
                </a:lnTo>
                <a:lnTo>
                  <a:pt x="223" y="436"/>
                </a:lnTo>
                <a:lnTo>
                  <a:pt x="227" y="437"/>
                </a:lnTo>
                <a:lnTo>
                  <a:pt x="232" y="438"/>
                </a:lnTo>
                <a:lnTo>
                  <a:pt x="236" y="439"/>
                </a:lnTo>
                <a:lnTo>
                  <a:pt x="241" y="439"/>
                </a:lnTo>
                <a:lnTo>
                  <a:pt x="246" y="439"/>
                </a:lnTo>
                <a:lnTo>
                  <a:pt x="251" y="439"/>
                </a:lnTo>
                <a:lnTo>
                  <a:pt x="255" y="439"/>
                </a:lnTo>
                <a:lnTo>
                  <a:pt x="260" y="439"/>
                </a:lnTo>
                <a:lnTo>
                  <a:pt x="266" y="439"/>
                </a:lnTo>
                <a:lnTo>
                  <a:pt x="271" y="438"/>
                </a:lnTo>
                <a:lnTo>
                  <a:pt x="276" y="437"/>
                </a:lnTo>
                <a:lnTo>
                  <a:pt x="282" y="437"/>
                </a:lnTo>
                <a:lnTo>
                  <a:pt x="287" y="435"/>
                </a:lnTo>
                <a:lnTo>
                  <a:pt x="292" y="434"/>
                </a:lnTo>
                <a:lnTo>
                  <a:pt x="297" y="433"/>
                </a:lnTo>
                <a:lnTo>
                  <a:pt x="302" y="432"/>
                </a:lnTo>
                <a:lnTo>
                  <a:pt x="306" y="430"/>
                </a:lnTo>
                <a:lnTo>
                  <a:pt x="310" y="429"/>
                </a:lnTo>
                <a:lnTo>
                  <a:pt x="315" y="427"/>
                </a:lnTo>
                <a:lnTo>
                  <a:pt x="319" y="426"/>
                </a:lnTo>
                <a:lnTo>
                  <a:pt x="323" y="424"/>
                </a:lnTo>
                <a:lnTo>
                  <a:pt x="327" y="422"/>
                </a:lnTo>
                <a:lnTo>
                  <a:pt x="331" y="420"/>
                </a:lnTo>
                <a:lnTo>
                  <a:pt x="334" y="418"/>
                </a:lnTo>
                <a:lnTo>
                  <a:pt x="337" y="416"/>
                </a:lnTo>
                <a:lnTo>
                  <a:pt x="340" y="413"/>
                </a:lnTo>
                <a:lnTo>
                  <a:pt x="342" y="411"/>
                </a:lnTo>
                <a:lnTo>
                  <a:pt x="346" y="408"/>
                </a:lnTo>
                <a:lnTo>
                  <a:pt x="348" y="406"/>
                </a:lnTo>
                <a:lnTo>
                  <a:pt x="350" y="403"/>
                </a:lnTo>
                <a:lnTo>
                  <a:pt x="352" y="400"/>
                </a:lnTo>
                <a:lnTo>
                  <a:pt x="354" y="398"/>
                </a:lnTo>
                <a:lnTo>
                  <a:pt x="356" y="395"/>
                </a:lnTo>
                <a:lnTo>
                  <a:pt x="357" y="392"/>
                </a:lnTo>
                <a:lnTo>
                  <a:pt x="358" y="389"/>
                </a:lnTo>
                <a:lnTo>
                  <a:pt x="360" y="387"/>
                </a:lnTo>
                <a:lnTo>
                  <a:pt x="361" y="384"/>
                </a:lnTo>
                <a:lnTo>
                  <a:pt x="363" y="381"/>
                </a:lnTo>
                <a:lnTo>
                  <a:pt x="364" y="378"/>
                </a:lnTo>
                <a:lnTo>
                  <a:pt x="364" y="375"/>
                </a:lnTo>
                <a:lnTo>
                  <a:pt x="365" y="372"/>
                </a:lnTo>
                <a:lnTo>
                  <a:pt x="365" y="369"/>
                </a:lnTo>
                <a:lnTo>
                  <a:pt x="365" y="366"/>
                </a:lnTo>
                <a:lnTo>
                  <a:pt x="365" y="363"/>
                </a:lnTo>
                <a:lnTo>
                  <a:pt x="365" y="356"/>
                </a:lnTo>
                <a:lnTo>
                  <a:pt x="365" y="348"/>
                </a:lnTo>
                <a:lnTo>
                  <a:pt x="364" y="340"/>
                </a:lnTo>
                <a:lnTo>
                  <a:pt x="363" y="330"/>
                </a:lnTo>
                <a:lnTo>
                  <a:pt x="360" y="319"/>
                </a:lnTo>
                <a:lnTo>
                  <a:pt x="359" y="307"/>
                </a:lnTo>
                <a:lnTo>
                  <a:pt x="356" y="294"/>
                </a:lnTo>
                <a:lnTo>
                  <a:pt x="354" y="281"/>
                </a:lnTo>
                <a:lnTo>
                  <a:pt x="303" y="17"/>
                </a:lnTo>
                <a:lnTo>
                  <a:pt x="401" y="0"/>
                </a:lnTo>
                <a:lnTo>
                  <a:pt x="450" y="251"/>
                </a:lnTo>
                <a:lnTo>
                  <a:pt x="452" y="261"/>
                </a:lnTo>
                <a:lnTo>
                  <a:pt x="453" y="271"/>
                </a:lnTo>
                <a:lnTo>
                  <a:pt x="455" y="281"/>
                </a:lnTo>
                <a:lnTo>
                  <a:pt x="456" y="290"/>
                </a:lnTo>
                <a:lnTo>
                  <a:pt x="458" y="299"/>
                </a:lnTo>
                <a:lnTo>
                  <a:pt x="459" y="308"/>
                </a:lnTo>
                <a:lnTo>
                  <a:pt x="460" y="317"/>
                </a:lnTo>
                <a:lnTo>
                  <a:pt x="461" y="325"/>
                </a:lnTo>
                <a:lnTo>
                  <a:pt x="464" y="339"/>
                </a:lnTo>
                <a:lnTo>
                  <a:pt x="465" y="352"/>
                </a:lnTo>
                <a:lnTo>
                  <a:pt x="465" y="363"/>
                </a:lnTo>
                <a:lnTo>
                  <a:pt x="465" y="373"/>
                </a:lnTo>
                <a:lnTo>
                  <a:pt x="465" y="378"/>
                </a:lnTo>
                <a:lnTo>
                  <a:pt x="464" y="382"/>
                </a:lnTo>
                <a:lnTo>
                  <a:pt x="464" y="387"/>
                </a:lnTo>
                <a:lnTo>
                  <a:pt x="462" y="391"/>
                </a:lnTo>
                <a:lnTo>
                  <a:pt x="462" y="395"/>
                </a:lnTo>
                <a:lnTo>
                  <a:pt x="461" y="400"/>
                </a:lnTo>
                <a:lnTo>
                  <a:pt x="460" y="404"/>
                </a:lnTo>
                <a:lnTo>
                  <a:pt x="459" y="408"/>
                </a:lnTo>
                <a:lnTo>
                  <a:pt x="458" y="412"/>
                </a:lnTo>
                <a:lnTo>
                  <a:pt x="456" y="416"/>
                </a:lnTo>
                <a:lnTo>
                  <a:pt x="455" y="420"/>
                </a:lnTo>
                <a:lnTo>
                  <a:pt x="454" y="423"/>
                </a:lnTo>
                <a:lnTo>
                  <a:pt x="452" y="427"/>
                </a:lnTo>
                <a:lnTo>
                  <a:pt x="450" y="431"/>
                </a:lnTo>
                <a:lnTo>
                  <a:pt x="448" y="434"/>
                </a:lnTo>
                <a:lnTo>
                  <a:pt x="445" y="438"/>
                </a:lnTo>
                <a:lnTo>
                  <a:pt x="443" y="441"/>
                </a:lnTo>
                <a:lnTo>
                  <a:pt x="441" y="445"/>
                </a:lnTo>
                <a:lnTo>
                  <a:pt x="438" y="448"/>
                </a:lnTo>
                <a:lnTo>
                  <a:pt x="436" y="452"/>
                </a:lnTo>
                <a:lnTo>
                  <a:pt x="433" y="455"/>
                </a:lnTo>
                <a:lnTo>
                  <a:pt x="431" y="458"/>
                </a:lnTo>
                <a:lnTo>
                  <a:pt x="427" y="462"/>
                </a:lnTo>
                <a:lnTo>
                  <a:pt x="424" y="465"/>
                </a:lnTo>
                <a:lnTo>
                  <a:pt x="421" y="468"/>
                </a:lnTo>
                <a:lnTo>
                  <a:pt x="417" y="471"/>
                </a:lnTo>
                <a:lnTo>
                  <a:pt x="414" y="474"/>
                </a:lnTo>
                <a:lnTo>
                  <a:pt x="410" y="477"/>
                </a:lnTo>
                <a:lnTo>
                  <a:pt x="406" y="480"/>
                </a:lnTo>
                <a:lnTo>
                  <a:pt x="402" y="483"/>
                </a:lnTo>
                <a:lnTo>
                  <a:pt x="398" y="485"/>
                </a:lnTo>
                <a:lnTo>
                  <a:pt x="394" y="488"/>
                </a:lnTo>
                <a:lnTo>
                  <a:pt x="389" y="490"/>
                </a:lnTo>
                <a:lnTo>
                  <a:pt x="385" y="493"/>
                </a:lnTo>
                <a:lnTo>
                  <a:pt x="381" y="495"/>
                </a:lnTo>
                <a:lnTo>
                  <a:pt x="375" y="497"/>
                </a:lnTo>
                <a:lnTo>
                  <a:pt x="370" y="500"/>
                </a:lnTo>
                <a:lnTo>
                  <a:pt x="365" y="502"/>
                </a:lnTo>
                <a:lnTo>
                  <a:pt x="359" y="504"/>
                </a:lnTo>
                <a:lnTo>
                  <a:pt x="353" y="506"/>
                </a:lnTo>
                <a:lnTo>
                  <a:pt x="347" y="508"/>
                </a:lnTo>
                <a:lnTo>
                  <a:pt x="341" y="509"/>
                </a:lnTo>
                <a:lnTo>
                  <a:pt x="335" y="510"/>
                </a:lnTo>
                <a:lnTo>
                  <a:pt x="327" y="512"/>
                </a:lnTo>
                <a:lnTo>
                  <a:pt x="321" y="514"/>
                </a:lnTo>
                <a:lnTo>
                  <a:pt x="314" y="515"/>
                </a:lnTo>
                <a:lnTo>
                  <a:pt x="307" y="517"/>
                </a:lnTo>
                <a:lnTo>
                  <a:pt x="300" y="518"/>
                </a:lnTo>
                <a:lnTo>
                  <a:pt x="291" y="519"/>
                </a:lnTo>
                <a:lnTo>
                  <a:pt x="283" y="521"/>
                </a:lnTo>
                <a:lnTo>
                  <a:pt x="274" y="522"/>
                </a:lnTo>
                <a:lnTo>
                  <a:pt x="267" y="523"/>
                </a:lnTo>
                <a:lnTo>
                  <a:pt x="258" y="524"/>
                </a:lnTo>
                <a:lnTo>
                  <a:pt x="251" y="524"/>
                </a:lnTo>
                <a:lnTo>
                  <a:pt x="243" y="525"/>
                </a:lnTo>
                <a:lnTo>
                  <a:pt x="236" y="525"/>
                </a:lnTo>
                <a:lnTo>
                  <a:pt x="230" y="525"/>
                </a:lnTo>
                <a:lnTo>
                  <a:pt x="222" y="525"/>
                </a:lnTo>
                <a:lnTo>
                  <a:pt x="216" y="525"/>
                </a:lnTo>
                <a:lnTo>
                  <a:pt x="210" y="524"/>
                </a:lnTo>
                <a:lnTo>
                  <a:pt x="204" y="524"/>
                </a:lnTo>
                <a:lnTo>
                  <a:pt x="199" y="523"/>
                </a:lnTo>
                <a:lnTo>
                  <a:pt x="193" y="522"/>
                </a:lnTo>
                <a:lnTo>
                  <a:pt x="188" y="521"/>
                </a:lnTo>
                <a:lnTo>
                  <a:pt x="183" y="520"/>
                </a:lnTo>
                <a:lnTo>
                  <a:pt x="177" y="519"/>
                </a:lnTo>
                <a:lnTo>
                  <a:pt x="173" y="517"/>
                </a:lnTo>
                <a:lnTo>
                  <a:pt x="169" y="516"/>
                </a:lnTo>
                <a:lnTo>
                  <a:pt x="164" y="514"/>
                </a:lnTo>
                <a:lnTo>
                  <a:pt x="159" y="513"/>
                </a:lnTo>
                <a:lnTo>
                  <a:pt x="155" y="511"/>
                </a:lnTo>
                <a:lnTo>
                  <a:pt x="151" y="509"/>
                </a:lnTo>
                <a:lnTo>
                  <a:pt x="147" y="508"/>
                </a:lnTo>
                <a:lnTo>
                  <a:pt x="142" y="506"/>
                </a:lnTo>
                <a:lnTo>
                  <a:pt x="139" y="504"/>
                </a:lnTo>
                <a:lnTo>
                  <a:pt x="135" y="502"/>
                </a:lnTo>
                <a:lnTo>
                  <a:pt x="132" y="499"/>
                </a:lnTo>
                <a:lnTo>
                  <a:pt x="128" y="497"/>
                </a:lnTo>
                <a:lnTo>
                  <a:pt x="124" y="495"/>
                </a:lnTo>
                <a:lnTo>
                  <a:pt x="121" y="492"/>
                </a:lnTo>
                <a:lnTo>
                  <a:pt x="118" y="489"/>
                </a:lnTo>
                <a:lnTo>
                  <a:pt x="115" y="486"/>
                </a:lnTo>
                <a:lnTo>
                  <a:pt x="112" y="484"/>
                </a:lnTo>
                <a:lnTo>
                  <a:pt x="108" y="481"/>
                </a:lnTo>
                <a:lnTo>
                  <a:pt x="105" y="478"/>
                </a:lnTo>
                <a:lnTo>
                  <a:pt x="103" y="475"/>
                </a:lnTo>
                <a:lnTo>
                  <a:pt x="100" y="472"/>
                </a:lnTo>
                <a:lnTo>
                  <a:pt x="98" y="469"/>
                </a:lnTo>
                <a:lnTo>
                  <a:pt x="93" y="463"/>
                </a:lnTo>
                <a:lnTo>
                  <a:pt x="89" y="456"/>
                </a:lnTo>
                <a:lnTo>
                  <a:pt x="85" y="450"/>
                </a:lnTo>
                <a:lnTo>
                  <a:pt x="82" y="443"/>
                </a:lnTo>
                <a:lnTo>
                  <a:pt x="78" y="433"/>
                </a:lnTo>
                <a:lnTo>
                  <a:pt x="73" y="421"/>
                </a:lnTo>
                <a:lnTo>
                  <a:pt x="71" y="415"/>
                </a:lnTo>
                <a:lnTo>
                  <a:pt x="69" y="408"/>
                </a:lnTo>
                <a:lnTo>
                  <a:pt x="67" y="401"/>
                </a:lnTo>
                <a:lnTo>
                  <a:pt x="65" y="394"/>
                </a:lnTo>
                <a:lnTo>
                  <a:pt x="63" y="387"/>
                </a:lnTo>
                <a:lnTo>
                  <a:pt x="61" y="379"/>
                </a:lnTo>
                <a:lnTo>
                  <a:pt x="58" y="371"/>
                </a:lnTo>
                <a:lnTo>
                  <a:pt x="56" y="362"/>
                </a:lnTo>
                <a:lnTo>
                  <a:pt x="54" y="353"/>
                </a:lnTo>
                <a:lnTo>
                  <a:pt x="52" y="344"/>
                </a:lnTo>
                <a:lnTo>
                  <a:pt x="51" y="335"/>
                </a:lnTo>
                <a:lnTo>
                  <a:pt x="49" y="325"/>
                </a:lnTo>
                <a:lnTo>
                  <a:pt x="0" y="71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4132262" y="1374774"/>
            <a:ext cx="192523" cy="177065"/>
          </a:xfrm>
          <a:custGeom>
            <a:avLst/>
            <a:gdLst>
              <a:gd name="T0" fmla="*/ 30952256 w 410"/>
              <a:gd name="T1" fmla="*/ 57791287 h 502"/>
              <a:gd name="T2" fmla="*/ 36017604 w 410"/>
              <a:gd name="T3" fmla="*/ 62236862 h 502"/>
              <a:gd name="T4" fmla="*/ 43052015 w 410"/>
              <a:gd name="T5" fmla="*/ 64936004 h 502"/>
              <a:gd name="T6" fmla="*/ 52056548 w 410"/>
              <a:gd name="T7" fmla="*/ 66364868 h 502"/>
              <a:gd name="T8" fmla="*/ 62467858 w 410"/>
              <a:gd name="T9" fmla="*/ 66364868 h 502"/>
              <a:gd name="T10" fmla="*/ 73160311 w 410"/>
              <a:gd name="T11" fmla="*/ 65253176 h 502"/>
              <a:gd name="T12" fmla="*/ 80476395 w 410"/>
              <a:gd name="T13" fmla="*/ 63030587 h 502"/>
              <a:gd name="T14" fmla="*/ 85260070 w 410"/>
              <a:gd name="T15" fmla="*/ 60013875 h 502"/>
              <a:gd name="T16" fmla="*/ 87511336 w 410"/>
              <a:gd name="T17" fmla="*/ 56521008 h 502"/>
              <a:gd name="T18" fmla="*/ 86385703 w 410"/>
              <a:gd name="T19" fmla="*/ 52551987 h 502"/>
              <a:gd name="T20" fmla="*/ 80476395 w 410"/>
              <a:gd name="T21" fmla="*/ 49376689 h 502"/>
              <a:gd name="T22" fmla="*/ 64437451 w 410"/>
              <a:gd name="T23" fmla="*/ 46836531 h 502"/>
              <a:gd name="T24" fmla="*/ 38268340 w 410"/>
              <a:gd name="T25" fmla="*/ 44295975 h 502"/>
              <a:gd name="T26" fmla="*/ 23355028 w 410"/>
              <a:gd name="T27" fmla="*/ 41597231 h 502"/>
              <a:gd name="T28" fmla="*/ 14069352 w 410"/>
              <a:gd name="T29" fmla="*/ 38421535 h 502"/>
              <a:gd name="T30" fmla="*/ 5627635 w 410"/>
              <a:gd name="T31" fmla="*/ 33341219 h 502"/>
              <a:gd name="T32" fmla="*/ 843960 w 410"/>
              <a:gd name="T33" fmla="*/ 26355485 h 502"/>
              <a:gd name="T34" fmla="*/ 281143 w 410"/>
              <a:gd name="T35" fmla="*/ 20481046 h 502"/>
              <a:gd name="T36" fmla="*/ 2532409 w 410"/>
              <a:gd name="T37" fmla="*/ 15559315 h 502"/>
              <a:gd name="T38" fmla="*/ 7034411 w 410"/>
              <a:gd name="T39" fmla="*/ 10637585 h 502"/>
              <a:gd name="T40" fmla="*/ 13787678 w 410"/>
              <a:gd name="T41" fmla="*/ 6827148 h 502"/>
              <a:gd name="T42" fmla="*/ 22792212 w 410"/>
              <a:gd name="T43" fmla="*/ 3651452 h 502"/>
              <a:gd name="T44" fmla="*/ 33485195 w 410"/>
              <a:gd name="T45" fmla="*/ 1587848 h 502"/>
              <a:gd name="T46" fmla="*/ 46428914 w 410"/>
              <a:gd name="T47" fmla="*/ 317570 h 502"/>
              <a:gd name="T48" fmla="*/ 63874634 w 410"/>
              <a:gd name="T49" fmla="*/ 158586 h 502"/>
              <a:gd name="T50" fmla="*/ 81039212 w 410"/>
              <a:gd name="T51" fmla="*/ 2381573 h 502"/>
              <a:gd name="T52" fmla="*/ 92576154 w 410"/>
              <a:gd name="T53" fmla="*/ 6350595 h 502"/>
              <a:gd name="T54" fmla="*/ 101580688 w 410"/>
              <a:gd name="T55" fmla="*/ 13018759 h 502"/>
              <a:gd name="T56" fmla="*/ 105801016 w 410"/>
              <a:gd name="T57" fmla="*/ 21274771 h 502"/>
              <a:gd name="T58" fmla="*/ 75411577 w 410"/>
              <a:gd name="T59" fmla="*/ 19528337 h 502"/>
              <a:gd name="T60" fmla="*/ 71190718 w 410"/>
              <a:gd name="T61" fmla="*/ 16353040 h 502"/>
              <a:gd name="T62" fmla="*/ 65281410 w 410"/>
              <a:gd name="T63" fmla="*/ 14448021 h 502"/>
              <a:gd name="T64" fmla="*/ 57684183 w 410"/>
              <a:gd name="T65" fmla="*/ 13495312 h 502"/>
              <a:gd name="T66" fmla="*/ 47835690 w 410"/>
              <a:gd name="T67" fmla="*/ 13653898 h 502"/>
              <a:gd name="T68" fmla="*/ 38550013 w 410"/>
              <a:gd name="T69" fmla="*/ 14924176 h 502"/>
              <a:gd name="T70" fmla="*/ 31796746 w 410"/>
              <a:gd name="T71" fmla="*/ 17146765 h 502"/>
              <a:gd name="T72" fmla="*/ 28982663 w 410"/>
              <a:gd name="T73" fmla="*/ 18893198 h 502"/>
              <a:gd name="T74" fmla="*/ 28138704 w 410"/>
              <a:gd name="T75" fmla="*/ 21116185 h 502"/>
              <a:gd name="T76" fmla="*/ 29264337 w 410"/>
              <a:gd name="T77" fmla="*/ 24291482 h 502"/>
              <a:gd name="T78" fmla="*/ 32359562 w 410"/>
              <a:gd name="T79" fmla="*/ 26037916 h 502"/>
              <a:gd name="T80" fmla="*/ 42489198 w 410"/>
              <a:gd name="T81" fmla="*/ 28419488 h 502"/>
              <a:gd name="T82" fmla="*/ 57121367 w 410"/>
              <a:gd name="T83" fmla="*/ 30006938 h 502"/>
              <a:gd name="T84" fmla="*/ 74004801 w 410"/>
              <a:gd name="T85" fmla="*/ 31753371 h 502"/>
              <a:gd name="T86" fmla="*/ 93701787 w 410"/>
              <a:gd name="T87" fmla="*/ 35405222 h 502"/>
              <a:gd name="T88" fmla="*/ 101580688 w 410"/>
              <a:gd name="T89" fmla="*/ 38103966 h 502"/>
              <a:gd name="T90" fmla="*/ 107771139 w 410"/>
              <a:gd name="T91" fmla="*/ 41755816 h 502"/>
              <a:gd name="T92" fmla="*/ 112273141 w 410"/>
              <a:gd name="T93" fmla="*/ 46359978 h 502"/>
              <a:gd name="T94" fmla="*/ 115087223 w 410"/>
              <a:gd name="T95" fmla="*/ 51916847 h 502"/>
              <a:gd name="T96" fmla="*/ 115368366 w 410"/>
              <a:gd name="T97" fmla="*/ 57950271 h 502"/>
              <a:gd name="T98" fmla="*/ 112835957 w 410"/>
              <a:gd name="T99" fmla="*/ 63348157 h 502"/>
              <a:gd name="T100" fmla="*/ 107771139 w 410"/>
              <a:gd name="T101" fmla="*/ 68587457 h 502"/>
              <a:gd name="T102" fmla="*/ 100736198 w 410"/>
              <a:gd name="T103" fmla="*/ 72874048 h 502"/>
              <a:gd name="T104" fmla="*/ 91169378 w 410"/>
              <a:gd name="T105" fmla="*/ 76049744 h 502"/>
              <a:gd name="T106" fmla="*/ 79069619 w 410"/>
              <a:gd name="T107" fmla="*/ 78113349 h 502"/>
              <a:gd name="T108" fmla="*/ 64437451 w 410"/>
              <a:gd name="T109" fmla="*/ 79383627 h 502"/>
              <a:gd name="T110" fmla="*/ 44177648 w 410"/>
              <a:gd name="T111" fmla="*/ 79383627 h 502"/>
              <a:gd name="T112" fmla="*/ 26450254 w 410"/>
              <a:gd name="T113" fmla="*/ 76843469 h 502"/>
              <a:gd name="T114" fmla="*/ 13225392 w 410"/>
              <a:gd name="T115" fmla="*/ 71445185 h 502"/>
              <a:gd name="T116" fmla="*/ 4220859 w 410"/>
              <a:gd name="T117" fmla="*/ 63665726 h 50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10"/>
              <a:gd name="T178" fmla="*/ 0 h 502"/>
              <a:gd name="T179" fmla="*/ 410 w 410"/>
              <a:gd name="T180" fmla="*/ 502 h 50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10" h="502">
                <a:moveTo>
                  <a:pt x="1" y="355"/>
                </a:moveTo>
                <a:lnTo>
                  <a:pt x="100" y="338"/>
                </a:lnTo>
                <a:lnTo>
                  <a:pt x="101" y="343"/>
                </a:lnTo>
                <a:lnTo>
                  <a:pt x="103" y="349"/>
                </a:lnTo>
                <a:lnTo>
                  <a:pt x="106" y="354"/>
                </a:lnTo>
                <a:lnTo>
                  <a:pt x="108" y="359"/>
                </a:lnTo>
                <a:lnTo>
                  <a:pt x="110" y="364"/>
                </a:lnTo>
                <a:lnTo>
                  <a:pt x="112" y="369"/>
                </a:lnTo>
                <a:lnTo>
                  <a:pt x="114" y="373"/>
                </a:lnTo>
                <a:lnTo>
                  <a:pt x="117" y="377"/>
                </a:lnTo>
                <a:lnTo>
                  <a:pt x="119" y="381"/>
                </a:lnTo>
                <a:lnTo>
                  <a:pt x="123" y="385"/>
                </a:lnTo>
                <a:lnTo>
                  <a:pt x="126" y="388"/>
                </a:lnTo>
                <a:lnTo>
                  <a:pt x="128" y="392"/>
                </a:lnTo>
                <a:lnTo>
                  <a:pt x="131" y="395"/>
                </a:lnTo>
                <a:lnTo>
                  <a:pt x="134" y="398"/>
                </a:lnTo>
                <a:lnTo>
                  <a:pt x="138" y="400"/>
                </a:lnTo>
                <a:lnTo>
                  <a:pt x="142" y="403"/>
                </a:lnTo>
                <a:lnTo>
                  <a:pt x="146" y="405"/>
                </a:lnTo>
                <a:lnTo>
                  <a:pt x="149" y="407"/>
                </a:lnTo>
                <a:lnTo>
                  <a:pt x="153" y="409"/>
                </a:lnTo>
                <a:lnTo>
                  <a:pt x="158" y="411"/>
                </a:lnTo>
                <a:lnTo>
                  <a:pt x="162" y="413"/>
                </a:lnTo>
                <a:lnTo>
                  <a:pt x="166" y="414"/>
                </a:lnTo>
                <a:lnTo>
                  <a:pt x="170" y="415"/>
                </a:lnTo>
                <a:lnTo>
                  <a:pt x="176" y="416"/>
                </a:lnTo>
                <a:lnTo>
                  <a:pt x="180" y="417"/>
                </a:lnTo>
                <a:lnTo>
                  <a:pt x="185" y="418"/>
                </a:lnTo>
                <a:lnTo>
                  <a:pt x="191" y="419"/>
                </a:lnTo>
                <a:lnTo>
                  <a:pt x="195" y="419"/>
                </a:lnTo>
                <a:lnTo>
                  <a:pt x="200" y="419"/>
                </a:lnTo>
                <a:lnTo>
                  <a:pt x="207" y="419"/>
                </a:lnTo>
                <a:lnTo>
                  <a:pt x="212" y="419"/>
                </a:lnTo>
                <a:lnTo>
                  <a:pt x="217" y="419"/>
                </a:lnTo>
                <a:lnTo>
                  <a:pt x="222" y="418"/>
                </a:lnTo>
                <a:lnTo>
                  <a:pt x="229" y="418"/>
                </a:lnTo>
                <a:lnTo>
                  <a:pt x="234" y="417"/>
                </a:lnTo>
                <a:lnTo>
                  <a:pt x="240" y="416"/>
                </a:lnTo>
                <a:lnTo>
                  <a:pt x="245" y="415"/>
                </a:lnTo>
                <a:lnTo>
                  <a:pt x="250" y="414"/>
                </a:lnTo>
                <a:lnTo>
                  <a:pt x="254" y="412"/>
                </a:lnTo>
                <a:lnTo>
                  <a:pt x="260" y="411"/>
                </a:lnTo>
                <a:lnTo>
                  <a:pt x="264" y="409"/>
                </a:lnTo>
                <a:lnTo>
                  <a:pt x="268" y="407"/>
                </a:lnTo>
                <a:lnTo>
                  <a:pt x="272" y="406"/>
                </a:lnTo>
                <a:lnTo>
                  <a:pt x="276" y="403"/>
                </a:lnTo>
                <a:lnTo>
                  <a:pt x="280" y="401"/>
                </a:lnTo>
                <a:lnTo>
                  <a:pt x="283" y="399"/>
                </a:lnTo>
                <a:lnTo>
                  <a:pt x="286" y="397"/>
                </a:lnTo>
                <a:lnTo>
                  <a:pt x="289" y="394"/>
                </a:lnTo>
                <a:lnTo>
                  <a:pt x="292" y="391"/>
                </a:lnTo>
                <a:lnTo>
                  <a:pt x="295" y="389"/>
                </a:lnTo>
                <a:lnTo>
                  <a:pt x="297" y="386"/>
                </a:lnTo>
                <a:lnTo>
                  <a:pt x="299" y="383"/>
                </a:lnTo>
                <a:lnTo>
                  <a:pt x="301" y="381"/>
                </a:lnTo>
                <a:lnTo>
                  <a:pt x="303" y="378"/>
                </a:lnTo>
                <a:lnTo>
                  <a:pt x="304" y="375"/>
                </a:lnTo>
                <a:lnTo>
                  <a:pt x="307" y="372"/>
                </a:lnTo>
                <a:lnTo>
                  <a:pt x="308" y="369"/>
                </a:lnTo>
                <a:lnTo>
                  <a:pt x="309" y="366"/>
                </a:lnTo>
                <a:lnTo>
                  <a:pt x="310" y="363"/>
                </a:lnTo>
                <a:lnTo>
                  <a:pt x="310" y="359"/>
                </a:lnTo>
                <a:lnTo>
                  <a:pt x="311" y="356"/>
                </a:lnTo>
                <a:lnTo>
                  <a:pt x="311" y="353"/>
                </a:lnTo>
                <a:lnTo>
                  <a:pt x="311" y="349"/>
                </a:lnTo>
                <a:lnTo>
                  <a:pt x="311" y="346"/>
                </a:lnTo>
                <a:lnTo>
                  <a:pt x="310" y="342"/>
                </a:lnTo>
                <a:lnTo>
                  <a:pt x="309" y="338"/>
                </a:lnTo>
                <a:lnTo>
                  <a:pt x="308" y="335"/>
                </a:lnTo>
                <a:lnTo>
                  <a:pt x="307" y="331"/>
                </a:lnTo>
                <a:lnTo>
                  <a:pt x="304" y="328"/>
                </a:lnTo>
                <a:lnTo>
                  <a:pt x="302" y="325"/>
                </a:lnTo>
                <a:lnTo>
                  <a:pt x="300" y="322"/>
                </a:lnTo>
                <a:lnTo>
                  <a:pt x="298" y="319"/>
                </a:lnTo>
                <a:lnTo>
                  <a:pt x="295" y="316"/>
                </a:lnTo>
                <a:lnTo>
                  <a:pt x="291" y="314"/>
                </a:lnTo>
                <a:lnTo>
                  <a:pt x="286" y="311"/>
                </a:lnTo>
                <a:lnTo>
                  <a:pt x="282" y="309"/>
                </a:lnTo>
                <a:lnTo>
                  <a:pt x="277" y="307"/>
                </a:lnTo>
                <a:lnTo>
                  <a:pt x="271" y="305"/>
                </a:lnTo>
                <a:lnTo>
                  <a:pt x="265" y="303"/>
                </a:lnTo>
                <a:lnTo>
                  <a:pt x="259" y="301"/>
                </a:lnTo>
                <a:lnTo>
                  <a:pt x="247" y="299"/>
                </a:lnTo>
                <a:lnTo>
                  <a:pt x="229" y="295"/>
                </a:lnTo>
                <a:lnTo>
                  <a:pt x="205" y="291"/>
                </a:lnTo>
                <a:lnTo>
                  <a:pt x="192" y="289"/>
                </a:lnTo>
                <a:lnTo>
                  <a:pt x="176" y="286"/>
                </a:lnTo>
                <a:lnTo>
                  <a:pt x="165" y="285"/>
                </a:lnTo>
                <a:lnTo>
                  <a:pt x="156" y="283"/>
                </a:lnTo>
                <a:lnTo>
                  <a:pt x="146" y="281"/>
                </a:lnTo>
                <a:lnTo>
                  <a:pt x="136" y="279"/>
                </a:lnTo>
                <a:lnTo>
                  <a:pt x="128" y="277"/>
                </a:lnTo>
                <a:lnTo>
                  <a:pt x="119" y="274"/>
                </a:lnTo>
                <a:lnTo>
                  <a:pt x="112" y="272"/>
                </a:lnTo>
                <a:lnTo>
                  <a:pt x="103" y="270"/>
                </a:lnTo>
                <a:lnTo>
                  <a:pt x="97" y="267"/>
                </a:lnTo>
                <a:lnTo>
                  <a:pt x="90" y="264"/>
                </a:lnTo>
                <a:lnTo>
                  <a:pt x="83" y="262"/>
                </a:lnTo>
                <a:lnTo>
                  <a:pt x="77" y="259"/>
                </a:lnTo>
                <a:lnTo>
                  <a:pt x="70" y="256"/>
                </a:lnTo>
                <a:lnTo>
                  <a:pt x="65" y="253"/>
                </a:lnTo>
                <a:lnTo>
                  <a:pt x="61" y="250"/>
                </a:lnTo>
                <a:lnTo>
                  <a:pt x="56" y="247"/>
                </a:lnTo>
                <a:lnTo>
                  <a:pt x="52" y="244"/>
                </a:lnTo>
                <a:lnTo>
                  <a:pt x="50" y="242"/>
                </a:lnTo>
                <a:lnTo>
                  <a:pt x="47" y="240"/>
                </a:lnTo>
                <a:lnTo>
                  <a:pt x="44" y="237"/>
                </a:lnTo>
                <a:lnTo>
                  <a:pt x="39" y="232"/>
                </a:lnTo>
                <a:lnTo>
                  <a:pt x="33" y="227"/>
                </a:lnTo>
                <a:lnTo>
                  <a:pt x="29" y="222"/>
                </a:lnTo>
                <a:lnTo>
                  <a:pt x="25" y="215"/>
                </a:lnTo>
                <a:lnTo>
                  <a:pt x="20" y="210"/>
                </a:lnTo>
                <a:lnTo>
                  <a:pt x="17" y="204"/>
                </a:lnTo>
                <a:lnTo>
                  <a:pt x="14" y="198"/>
                </a:lnTo>
                <a:lnTo>
                  <a:pt x="11" y="192"/>
                </a:lnTo>
                <a:lnTo>
                  <a:pt x="9" y="185"/>
                </a:lnTo>
                <a:lnTo>
                  <a:pt x="7" y="179"/>
                </a:lnTo>
                <a:lnTo>
                  <a:pt x="5" y="172"/>
                </a:lnTo>
                <a:lnTo>
                  <a:pt x="3" y="166"/>
                </a:lnTo>
                <a:lnTo>
                  <a:pt x="2" y="159"/>
                </a:lnTo>
                <a:lnTo>
                  <a:pt x="1" y="152"/>
                </a:lnTo>
                <a:lnTo>
                  <a:pt x="1" y="147"/>
                </a:lnTo>
                <a:lnTo>
                  <a:pt x="0" y="142"/>
                </a:lnTo>
                <a:lnTo>
                  <a:pt x="1" y="138"/>
                </a:lnTo>
                <a:lnTo>
                  <a:pt x="1" y="133"/>
                </a:lnTo>
                <a:lnTo>
                  <a:pt x="1" y="129"/>
                </a:lnTo>
                <a:lnTo>
                  <a:pt x="2" y="124"/>
                </a:lnTo>
                <a:lnTo>
                  <a:pt x="2" y="120"/>
                </a:lnTo>
                <a:lnTo>
                  <a:pt x="3" y="115"/>
                </a:lnTo>
                <a:lnTo>
                  <a:pt x="5" y="111"/>
                </a:lnTo>
                <a:lnTo>
                  <a:pt x="6" y="106"/>
                </a:lnTo>
                <a:lnTo>
                  <a:pt x="8" y="102"/>
                </a:lnTo>
                <a:lnTo>
                  <a:pt x="9" y="98"/>
                </a:lnTo>
                <a:lnTo>
                  <a:pt x="11" y="93"/>
                </a:lnTo>
                <a:lnTo>
                  <a:pt x="13" y="89"/>
                </a:lnTo>
                <a:lnTo>
                  <a:pt x="15" y="85"/>
                </a:lnTo>
                <a:lnTo>
                  <a:pt x="17" y="81"/>
                </a:lnTo>
                <a:lnTo>
                  <a:pt x="19" y="75"/>
                </a:lnTo>
                <a:lnTo>
                  <a:pt x="23" y="71"/>
                </a:lnTo>
                <a:lnTo>
                  <a:pt x="25" y="67"/>
                </a:lnTo>
                <a:lnTo>
                  <a:pt x="28" y="64"/>
                </a:lnTo>
                <a:lnTo>
                  <a:pt x="31" y="60"/>
                </a:lnTo>
                <a:lnTo>
                  <a:pt x="34" y="56"/>
                </a:lnTo>
                <a:lnTo>
                  <a:pt x="37" y="53"/>
                </a:lnTo>
                <a:lnTo>
                  <a:pt x="42" y="49"/>
                </a:lnTo>
                <a:lnTo>
                  <a:pt x="45" y="46"/>
                </a:lnTo>
                <a:lnTo>
                  <a:pt x="49" y="43"/>
                </a:lnTo>
                <a:lnTo>
                  <a:pt x="52" y="40"/>
                </a:lnTo>
                <a:lnTo>
                  <a:pt x="58" y="37"/>
                </a:lnTo>
                <a:lnTo>
                  <a:pt x="62" y="34"/>
                </a:lnTo>
                <a:lnTo>
                  <a:pt x="66" y="31"/>
                </a:lnTo>
                <a:lnTo>
                  <a:pt x="70" y="28"/>
                </a:lnTo>
                <a:lnTo>
                  <a:pt x="76" y="26"/>
                </a:lnTo>
                <a:lnTo>
                  <a:pt x="81" y="23"/>
                </a:lnTo>
                <a:lnTo>
                  <a:pt x="85" y="21"/>
                </a:lnTo>
                <a:lnTo>
                  <a:pt x="91" y="19"/>
                </a:lnTo>
                <a:lnTo>
                  <a:pt x="96" y="17"/>
                </a:lnTo>
                <a:lnTo>
                  <a:pt x="102" y="15"/>
                </a:lnTo>
                <a:lnTo>
                  <a:pt x="108" y="13"/>
                </a:lnTo>
                <a:lnTo>
                  <a:pt x="113" y="11"/>
                </a:lnTo>
                <a:lnTo>
                  <a:pt x="119" y="10"/>
                </a:lnTo>
                <a:lnTo>
                  <a:pt x="126" y="8"/>
                </a:lnTo>
                <a:lnTo>
                  <a:pt x="132" y="7"/>
                </a:lnTo>
                <a:lnTo>
                  <a:pt x="138" y="6"/>
                </a:lnTo>
                <a:lnTo>
                  <a:pt x="145" y="5"/>
                </a:lnTo>
                <a:lnTo>
                  <a:pt x="151" y="4"/>
                </a:lnTo>
                <a:lnTo>
                  <a:pt x="159" y="3"/>
                </a:lnTo>
                <a:lnTo>
                  <a:pt x="165" y="2"/>
                </a:lnTo>
                <a:lnTo>
                  <a:pt x="173" y="2"/>
                </a:lnTo>
                <a:lnTo>
                  <a:pt x="179" y="1"/>
                </a:lnTo>
                <a:lnTo>
                  <a:pt x="184" y="1"/>
                </a:lnTo>
                <a:lnTo>
                  <a:pt x="196" y="0"/>
                </a:lnTo>
                <a:lnTo>
                  <a:pt x="207" y="0"/>
                </a:lnTo>
                <a:lnTo>
                  <a:pt x="217" y="1"/>
                </a:lnTo>
                <a:lnTo>
                  <a:pt x="227" y="1"/>
                </a:lnTo>
                <a:lnTo>
                  <a:pt x="236" y="2"/>
                </a:lnTo>
                <a:lnTo>
                  <a:pt x="246" y="4"/>
                </a:lnTo>
                <a:lnTo>
                  <a:pt x="255" y="5"/>
                </a:lnTo>
                <a:lnTo>
                  <a:pt x="264" y="7"/>
                </a:lnTo>
                <a:lnTo>
                  <a:pt x="272" y="10"/>
                </a:lnTo>
                <a:lnTo>
                  <a:pt x="281" y="12"/>
                </a:lnTo>
                <a:lnTo>
                  <a:pt x="288" y="15"/>
                </a:lnTo>
                <a:lnTo>
                  <a:pt x="296" y="19"/>
                </a:lnTo>
                <a:lnTo>
                  <a:pt x="303" y="22"/>
                </a:lnTo>
                <a:lnTo>
                  <a:pt x="311" y="26"/>
                </a:lnTo>
                <a:lnTo>
                  <a:pt x="317" y="31"/>
                </a:lnTo>
                <a:lnTo>
                  <a:pt x="320" y="33"/>
                </a:lnTo>
                <a:lnTo>
                  <a:pt x="324" y="35"/>
                </a:lnTo>
                <a:lnTo>
                  <a:pt x="329" y="40"/>
                </a:lnTo>
                <a:lnTo>
                  <a:pt x="334" y="45"/>
                </a:lnTo>
                <a:lnTo>
                  <a:pt x="339" y="51"/>
                </a:lnTo>
                <a:lnTo>
                  <a:pt x="345" y="56"/>
                </a:lnTo>
                <a:lnTo>
                  <a:pt x="349" y="62"/>
                </a:lnTo>
                <a:lnTo>
                  <a:pt x="353" y="68"/>
                </a:lnTo>
                <a:lnTo>
                  <a:pt x="358" y="74"/>
                </a:lnTo>
                <a:lnTo>
                  <a:pt x="361" y="82"/>
                </a:lnTo>
                <a:lnTo>
                  <a:pt x="364" y="88"/>
                </a:lnTo>
                <a:lnTo>
                  <a:pt x="367" y="95"/>
                </a:lnTo>
                <a:lnTo>
                  <a:pt x="369" y="103"/>
                </a:lnTo>
                <a:lnTo>
                  <a:pt x="371" y="110"/>
                </a:lnTo>
                <a:lnTo>
                  <a:pt x="374" y="118"/>
                </a:lnTo>
                <a:lnTo>
                  <a:pt x="375" y="125"/>
                </a:lnTo>
                <a:lnTo>
                  <a:pt x="376" y="134"/>
                </a:lnTo>
                <a:lnTo>
                  <a:pt x="277" y="146"/>
                </a:lnTo>
                <a:lnTo>
                  <a:pt x="276" y="142"/>
                </a:lnTo>
                <a:lnTo>
                  <a:pt x="275" y="137"/>
                </a:lnTo>
                <a:lnTo>
                  <a:pt x="274" y="134"/>
                </a:lnTo>
                <a:lnTo>
                  <a:pt x="271" y="130"/>
                </a:lnTo>
                <a:lnTo>
                  <a:pt x="270" y="126"/>
                </a:lnTo>
                <a:lnTo>
                  <a:pt x="268" y="123"/>
                </a:lnTo>
                <a:lnTo>
                  <a:pt x="266" y="119"/>
                </a:lnTo>
                <a:lnTo>
                  <a:pt x="264" y="116"/>
                </a:lnTo>
                <a:lnTo>
                  <a:pt x="262" y="113"/>
                </a:lnTo>
                <a:lnTo>
                  <a:pt x="260" y="110"/>
                </a:lnTo>
                <a:lnTo>
                  <a:pt x="258" y="108"/>
                </a:lnTo>
                <a:lnTo>
                  <a:pt x="255" y="105"/>
                </a:lnTo>
                <a:lnTo>
                  <a:pt x="253" y="103"/>
                </a:lnTo>
                <a:lnTo>
                  <a:pt x="250" y="100"/>
                </a:lnTo>
                <a:lnTo>
                  <a:pt x="248" y="98"/>
                </a:lnTo>
                <a:lnTo>
                  <a:pt x="245" y="97"/>
                </a:lnTo>
                <a:lnTo>
                  <a:pt x="242" y="95"/>
                </a:lnTo>
                <a:lnTo>
                  <a:pt x="240" y="93"/>
                </a:lnTo>
                <a:lnTo>
                  <a:pt x="235" y="92"/>
                </a:lnTo>
                <a:lnTo>
                  <a:pt x="232" y="91"/>
                </a:lnTo>
                <a:lnTo>
                  <a:pt x="229" y="89"/>
                </a:lnTo>
                <a:lnTo>
                  <a:pt x="225" y="88"/>
                </a:lnTo>
                <a:lnTo>
                  <a:pt x="221" y="87"/>
                </a:lnTo>
                <a:lnTo>
                  <a:pt x="218" y="87"/>
                </a:lnTo>
                <a:lnTo>
                  <a:pt x="214" y="86"/>
                </a:lnTo>
                <a:lnTo>
                  <a:pt x="210" y="85"/>
                </a:lnTo>
                <a:lnTo>
                  <a:pt x="205" y="85"/>
                </a:lnTo>
                <a:lnTo>
                  <a:pt x="201" y="85"/>
                </a:lnTo>
                <a:lnTo>
                  <a:pt x="196" y="85"/>
                </a:lnTo>
                <a:lnTo>
                  <a:pt x="192" y="85"/>
                </a:lnTo>
                <a:lnTo>
                  <a:pt x="186" y="85"/>
                </a:lnTo>
                <a:lnTo>
                  <a:pt x="181" y="85"/>
                </a:lnTo>
                <a:lnTo>
                  <a:pt x="176" y="86"/>
                </a:lnTo>
                <a:lnTo>
                  <a:pt x="170" y="86"/>
                </a:lnTo>
                <a:lnTo>
                  <a:pt x="165" y="87"/>
                </a:lnTo>
                <a:lnTo>
                  <a:pt x="160" y="88"/>
                </a:lnTo>
                <a:lnTo>
                  <a:pt x="156" y="89"/>
                </a:lnTo>
                <a:lnTo>
                  <a:pt x="150" y="90"/>
                </a:lnTo>
                <a:lnTo>
                  <a:pt x="146" y="91"/>
                </a:lnTo>
                <a:lnTo>
                  <a:pt x="142" y="93"/>
                </a:lnTo>
                <a:lnTo>
                  <a:pt x="137" y="94"/>
                </a:lnTo>
                <a:lnTo>
                  <a:pt x="134" y="96"/>
                </a:lnTo>
                <a:lnTo>
                  <a:pt x="130" y="97"/>
                </a:lnTo>
                <a:lnTo>
                  <a:pt x="127" y="99"/>
                </a:lnTo>
                <a:lnTo>
                  <a:pt x="123" y="101"/>
                </a:lnTo>
                <a:lnTo>
                  <a:pt x="119" y="103"/>
                </a:lnTo>
                <a:lnTo>
                  <a:pt x="116" y="105"/>
                </a:lnTo>
                <a:lnTo>
                  <a:pt x="113" y="108"/>
                </a:lnTo>
                <a:lnTo>
                  <a:pt x="112" y="109"/>
                </a:lnTo>
                <a:lnTo>
                  <a:pt x="110" y="111"/>
                </a:lnTo>
                <a:lnTo>
                  <a:pt x="109" y="112"/>
                </a:lnTo>
                <a:lnTo>
                  <a:pt x="107" y="114"/>
                </a:lnTo>
                <a:lnTo>
                  <a:pt x="106" y="116"/>
                </a:lnTo>
                <a:lnTo>
                  <a:pt x="104" y="118"/>
                </a:lnTo>
                <a:lnTo>
                  <a:pt x="103" y="119"/>
                </a:lnTo>
                <a:lnTo>
                  <a:pt x="102" y="121"/>
                </a:lnTo>
                <a:lnTo>
                  <a:pt x="101" y="123"/>
                </a:lnTo>
                <a:lnTo>
                  <a:pt x="101" y="125"/>
                </a:lnTo>
                <a:lnTo>
                  <a:pt x="100" y="127"/>
                </a:lnTo>
                <a:lnTo>
                  <a:pt x="100" y="129"/>
                </a:lnTo>
                <a:lnTo>
                  <a:pt x="100" y="131"/>
                </a:lnTo>
                <a:lnTo>
                  <a:pt x="100" y="133"/>
                </a:lnTo>
                <a:lnTo>
                  <a:pt x="100" y="136"/>
                </a:lnTo>
                <a:lnTo>
                  <a:pt x="100" y="138"/>
                </a:lnTo>
                <a:lnTo>
                  <a:pt x="100" y="142"/>
                </a:lnTo>
                <a:lnTo>
                  <a:pt x="101" y="146"/>
                </a:lnTo>
                <a:lnTo>
                  <a:pt x="103" y="150"/>
                </a:lnTo>
                <a:lnTo>
                  <a:pt x="104" y="152"/>
                </a:lnTo>
                <a:lnTo>
                  <a:pt x="104" y="153"/>
                </a:lnTo>
                <a:lnTo>
                  <a:pt x="107" y="155"/>
                </a:lnTo>
                <a:lnTo>
                  <a:pt x="108" y="157"/>
                </a:lnTo>
                <a:lnTo>
                  <a:pt x="109" y="158"/>
                </a:lnTo>
                <a:lnTo>
                  <a:pt x="110" y="160"/>
                </a:lnTo>
                <a:lnTo>
                  <a:pt x="112" y="161"/>
                </a:lnTo>
                <a:lnTo>
                  <a:pt x="113" y="163"/>
                </a:lnTo>
                <a:lnTo>
                  <a:pt x="115" y="164"/>
                </a:lnTo>
                <a:lnTo>
                  <a:pt x="117" y="166"/>
                </a:lnTo>
                <a:lnTo>
                  <a:pt x="124" y="169"/>
                </a:lnTo>
                <a:lnTo>
                  <a:pt x="131" y="172"/>
                </a:lnTo>
                <a:lnTo>
                  <a:pt x="135" y="174"/>
                </a:lnTo>
                <a:lnTo>
                  <a:pt x="141" y="176"/>
                </a:lnTo>
                <a:lnTo>
                  <a:pt x="146" y="177"/>
                </a:lnTo>
                <a:lnTo>
                  <a:pt x="151" y="179"/>
                </a:lnTo>
                <a:lnTo>
                  <a:pt x="158" y="180"/>
                </a:lnTo>
                <a:lnTo>
                  <a:pt x="164" y="182"/>
                </a:lnTo>
                <a:lnTo>
                  <a:pt x="171" y="183"/>
                </a:lnTo>
                <a:lnTo>
                  <a:pt x="179" y="185"/>
                </a:lnTo>
                <a:lnTo>
                  <a:pt x="186" y="186"/>
                </a:lnTo>
                <a:lnTo>
                  <a:pt x="195" y="188"/>
                </a:lnTo>
                <a:lnTo>
                  <a:pt x="203" y="189"/>
                </a:lnTo>
                <a:lnTo>
                  <a:pt x="213" y="191"/>
                </a:lnTo>
                <a:lnTo>
                  <a:pt x="221" y="192"/>
                </a:lnTo>
                <a:lnTo>
                  <a:pt x="230" y="194"/>
                </a:lnTo>
                <a:lnTo>
                  <a:pt x="238" y="195"/>
                </a:lnTo>
                <a:lnTo>
                  <a:pt x="247" y="197"/>
                </a:lnTo>
                <a:lnTo>
                  <a:pt x="255" y="198"/>
                </a:lnTo>
                <a:lnTo>
                  <a:pt x="263" y="200"/>
                </a:lnTo>
                <a:lnTo>
                  <a:pt x="278" y="203"/>
                </a:lnTo>
                <a:lnTo>
                  <a:pt x="291" y="207"/>
                </a:lnTo>
                <a:lnTo>
                  <a:pt x="303" y="210"/>
                </a:lnTo>
                <a:lnTo>
                  <a:pt x="314" y="214"/>
                </a:lnTo>
                <a:lnTo>
                  <a:pt x="324" y="218"/>
                </a:lnTo>
                <a:lnTo>
                  <a:pt x="329" y="221"/>
                </a:lnTo>
                <a:lnTo>
                  <a:pt x="333" y="223"/>
                </a:lnTo>
                <a:lnTo>
                  <a:pt x="337" y="225"/>
                </a:lnTo>
                <a:lnTo>
                  <a:pt x="342" y="227"/>
                </a:lnTo>
                <a:lnTo>
                  <a:pt x="346" y="229"/>
                </a:lnTo>
                <a:lnTo>
                  <a:pt x="349" y="232"/>
                </a:lnTo>
                <a:lnTo>
                  <a:pt x="353" y="235"/>
                </a:lnTo>
                <a:lnTo>
                  <a:pt x="358" y="237"/>
                </a:lnTo>
                <a:lnTo>
                  <a:pt x="361" y="240"/>
                </a:lnTo>
                <a:lnTo>
                  <a:pt x="364" y="243"/>
                </a:lnTo>
                <a:lnTo>
                  <a:pt x="368" y="246"/>
                </a:lnTo>
                <a:lnTo>
                  <a:pt x="371" y="249"/>
                </a:lnTo>
                <a:lnTo>
                  <a:pt x="375" y="253"/>
                </a:lnTo>
                <a:lnTo>
                  <a:pt x="378" y="256"/>
                </a:lnTo>
                <a:lnTo>
                  <a:pt x="381" y="260"/>
                </a:lnTo>
                <a:lnTo>
                  <a:pt x="383" y="263"/>
                </a:lnTo>
                <a:lnTo>
                  <a:pt x="386" y="267"/>
                </a:lnTo>
                <a:lnTo>
                  <a:pt x="388" y="271"/>
                </a:lnTo>
                <a:lnTo>
                  <a:pt x="392" y="275"/>
                </a:lnTo>
                <a:lnTo>
                  <a:pt x="394" y="279"/>
                </a:lnTo>
                <a:lnTo>
                  <a:pt x="396" y="283"/>
                </a:lnTo>
                <a:lnTo>
                  <a:pt x="398" y="288"/>
                </a:lnTo>
                <a:lnTo>
                  <a:pt x="399" y="292"/>
                </a:lnTo>
                <a:lnTo>
                  <a:pt x="401" y="297"/>
                </a:lnTo>
                <a:lnTo>
                  <a:pt x="402" y="302"/>
                </a:lnTo>
                <a:lnTo>
                  <a:pt x="404" y="306"/>
                </a:lnTo>
                <a:lnTo>
                  <a:pt x="405" y="311"/>
                </a:lnTo>
                <a:lnTo>
                  <a:pt x="406" y="316"/>
                </a:lnTo>
                <a:lnTo>
                  <a:pt x="408" y="322"/>
                </a:lnTo>
                <a:lnTo>
                  <a:pt x="409" y="327"/>
                </a:lnTo>
                <a:lnTo>
                  <a:pt x="409" y="333"/>
                </a:lnTo>
                <a:lnTo>
                  <a:pt x="410" y="338"/>
                </a:lnTo>
                <a:lnTo>
                  <a:pt x="410" y="343"/>
                </a:lnTo>
                <a:lnTo>
                  <a:pt x="410" y="349"/>
                </a:lnTo>
                <a:lnTo>
                  <a:pt x="410" y="354"/>
                </a:lnTo>
                <a:lnTo>
                  <a:pt x="410" y="359"/>
                </a:lnTo>
                <a:lnTo>
                  <a:pt x="410" y="365"/>
                </a:lnTo>
                <a:lnTo>
                  <a:pt x="409" y="370"/>
                </a:lnTo>
                <a:lnTo>
                  <a:pt x="408" y="375"/>
                </a:lnTo>
                <a:lnTo>
                  <a:pt x="408" y="380"/>
                </a:lnTo>
                <a:lnTo>
                  <a:pt x="405" y="384"/>
                </a:lnTo>
                <a:lnTo>
                  <a:pt x="404" y="389"/>
                </a:lnTo>
                <a:lnTo>
                  <a:pt x="403" y="394"/>
                </a:lnTo>
                <a:lnTo>
                  <a:pt x="401" y="399"/>
                </a:lnTo>
                <a:lnTo>
                  <a:pt x="399" y="404"/>
                </a:lnTo>
                <a:lnTo>
                  <a:pt x="397" y="409"/>
                </a:lnTo>
                <a:lnTo>
                  <a:pt x="395" y="413"/>
                </a:lnTo>
                <a:lnTo>
                  <a:pt x="393" y="418"/>
                </a:lnTo>
                <a:lnTo>
                  <a:pt x="389" y="423"/>
                </a:lnTo>
                <a:lnTo>
                  <a:pt x="386" y="427"/>
                </a:lnTo>
                <a:lnTo>
                  <a:pt x="383" y="432"/>
                </a:lnTo>
                <a:lnTo>
                  <a:pt x="380" y="436"/>
                </a:lnTo>
                <a:lnTo>
                  <a:pt x="377" y="440"/>
                </a:lnTo>
                <a:lnTo>
                  <a:pt x="374" y="444"/>
                </a:lnTo>
                <a:lnTo>
                  <a:pt x="369" y="448"/>
                </a:lnTo>
                <a:lnTo>
                  <a:pt x="366" y="452"/>
                </a:lnTo>
                <a:lnTo>
                  <a:pt x="362" y="455"/>
                </a:lnTo>
                <a:lnTo>
                  <a:pt x="358" y="459"/>
                </a:lnTo>
                <a:lnTo>
                  <a:pt x="353" y="462"/>
                </a:lnTo>
                <a:lnTo>
                  <a:pt x="349" y="465"/>
                </a:lnTo>
                <a:lnTo>
                  <a:pt x="344" y="468"/>
                </a:lnTo>
                <a:lnTo>
                  <a:pt x="338" y="471"/>
                </a:lnTo>
                <a:lnTo>
                  <a:pt x="334" y="474"/>
                </a:lnTo>
                <a:lnTo>
                  <a:pt x="329" y="477"/>
                </a:lnTo>
                <a:lnTo>
                  <a:pt x="324" y="479"/>
                </a:lnTo>
                <a:lnTo>
                  <a:pt x="318" y="481"/>
                </a:lnTo>
                <a:lnTo>
                  <a:pt x="312" y="484"/>
                </a:lnTo>
                <a:lnTo>
                  <a:pt x="305" y="486"/>
                </a:lnTo>
                <a:lnTo>
                  <a:pt x="300" y="488"/>
                </a:lnTo>
                <a:lnTo>
                  <a:pt x="294" y="490"/>
                </a:lnTo>
                <a:lnTo>
                  <a:pt x="287" y="491"/>
                </a:lnTo>
                <a:lnTo>
                  <a:pt x="281" y="492"/>
                </a:lnTo>
                <a:lnTo>
                  <a:pt x="274" y="494"/>
                </a:lnTo>
                <a:lnTo>
                  <a:pt x="267" y="495"/>
                </a:lnTo>
                <a:lnTo>
                  <a:pt x="260" y="496"/>
                </a:lnTo>
                <a:lnTo>
                  <a:pt x="252" y="497"/>
                </a:lnTo>
                <a:lnTo>
                  <a:pt x="245" y="499"/>
                </a:lnTo>
                <a:lnTo>
                  <a:pt x="237" y="499"/>
                </a:lnTo>
                <a:lnTo>
                  <a:pt x="229" y="500"/>
                </a:lnTo>
                <a:lnTo>
                  <a:pt x="221" y="501"/>
                </a:lnTo>
                <a:lnTo>
                  <a:pt x="210" y="502"/>
                </a:lnTo>
                <a:lnTo>
                  <a:pt x="199" y="502"/>
                </a:lnTo>
                <a:lnTo>
                  <a:pt x="187" y="502"/>
                </a:lnTo>
                <a:lnTo>
                  <a:pt x="177" y="502"/>
                </a:lnTo>
                <a:lnTo>
                  <a:pt x="166" y="501"/>
                </a:lnTo>
                <a:lnTo>
                  <a:pt x="157" y="500"/>
                </a:lnTo>
                <a:lnTo>
                  <a:pt x="146" y="499"/>
                </a:lnTo>
                <a:lnTo>
                  <a:pt x="136" y="497"/>
                </a:lnTo>
                <a:lnTo>
                  <a:pt x="128" y="495"/>
                </a:lnTo>
                <a:lnTo>
                  <a:pt x="118" y="492"/>
                </a:lnTo>
                <a:lnTo>
                  <a:pt x="110" y="491"/>
                </a:lnTo>
                <a:lnTo>
                  <a:pt x="102" y="487"/>
                </a:lnTo>
                <a:lnTo>
                  <a:pt x="94" y="484"/>
                </a:lnTo>
                <a:lnTo>
                  <a:pt x="86" y="480"/>
                </a:lnTo>
                <a:lnTo>
                  <a:pt x="79" y="476"/>
                </a:lnTo>
                <a:lnTo>
                  <a:pt x="73" y="472"/>
                </a:lnTo>
                <a:lnTo>
                  <a:pt x="65" y="467"/>
                </a:lnTo>
                <a:lnTo>
                  <a:pt x="59" y="462"/>
                </a:lnTo>
                <a:lnTo>
                  <a:pt x="53" y="456"/>
                </a:lnTo>
                <a:lnTo>
                  <a:pt x="47" y="450"/>
                </a:lnTo>
                <a:lnTo>
                  <a:pt x="42" y="444"/>
                </a:lnTo>
                <a:lnTo>
                  <a:pt x="36" y="438"/>
                </a:lnTo>
                <a:lnTo>
                  <a:pt x="32" y="431"/>
                </a:lnTo>
                <a:lnTo>
                  <a:pt x="27" y="424"/>
                </a:lnTo>
                <a:lnTo>
                  <a:pt x="23" y="417"/>
                </a:lnTo>
                <a:lnTo>
                  <a:pt x="19" y="409"/>
                </a:lnTo>
                <a:lnTo>
                  <a:pt x="15" y="401"/>
                </a:lnTo>
                <a:lnTo>
                  <a:pt x="12" y="393"/>
                </a:lnTo>
                <a:lnTo>
                  <a:pt x="9" y="384"/>
                </a:lnTo>
                <a:lnTo>
                  <a:pt x="6" y="375"/>
                </a:lnTo>
                <a:lnTo>
                  <a:pt x="3" y="366"/>
                </a:lnTo>
                <a:lnTo>
                  <a:pt x="1" y="355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4392612" y="1371600"/>
            <a:ext cx="186903" cy="171444"/>
          </a:xfrm>
          <a:custGeom>
            <a:avLst/>
            <a:gdLst>
              <a:gd name="T0" fmla="*/ 36499426 w 400"/>
              <a:gd name="T1" fmla="*/ 76238385 h 490"/>
              <a:gd name="T2" fmla="*/ 41514481 w 400"/>
              <a:gd name="T3" fmla="*/ 14060410 h 490"/>
              <a:gd name="T4" fmla="*/ 0 w 400"/>
              <a:gd name="T5" fmla="*/ 13122865 h 490"/>
              <a:gd name="T6" fmla="*/ 1114281 w 400"/>
              <a:gd name="T7" fmla="*/ 0 h 490"/>
              <a:gd name="T8" fmla="*/ 111448138 w 400"/>
              <a:gd name="T9" fmla="*/ 2499593 h 490"/>
              <a:gd name="T10" fmla="*/ 110612031 w 400"/>
              <a:gd name="T11" fmla="*/ 15622853 h 490"/>
              <a:gd name="T12" fmla="*/ 68819375 w 400"/>
              <a:gd name="T13" fmla="*/ 14685308 h 490"/>
              <a:gd name="T14" fmla="*/ 64082494 w 400"/>
              <a:gd name="T15" fmla="*/ 76551032 h 490"/>
              <a:gd name="T16" fmla="*/ 36499426 w 400"/>
              <a:gd name="T17" fmla="*/ 76238385 h 4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0"/>
              <a:gd name="T28" fmla="*/ 0 h 490"/>
              <a:gd name="T29" fmla="*/ 400 w 400"/>
              <a:gd name="T30" fmla="*/ 490 h 49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0" h="490">
                <a:moveTo>
                  <a:pt x="131" y="488"/>
                </a:moveTo>
                <a:lnTo>
                  <a:pt x="149" y="90"/>
                </a:lnTo>
                <a:lnTo>
                  <a:pt x="0" y="84"/>
                </a:lnTo>
                <a:lnTo>
                  <a:pt x="4" y="0"/>
                </a:lnTo>
                <a:lnTo>
                  <a:pt x="400" y="16"/>
                </a:lnTo>
                <a:lnTo>
                  <a:pt x="397" y="100"/>
                </a:lnTo>
                <a:lnTo>
                  <a:pt x="247" y="94"/>
                </a:lnTo>
                <a:lnTo>
                  <a:pt x="230" y="490"/>
                </a:lnTo>
                <a:lnTo>
                  <a:pt x="131" y="488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 24"/>
          <p:cNvSpPr>
            <a:spLocks noEditPoints="1"/>
          </p:cNvSpPr>
          <p:nvPr/>
        </p:nvSpPr>
        <p:spPr bwMode="auto">
          <a:xfrm>
            <a:off x="4630737" y="1385886"/>
            <a:ext cx="229061" cy="177065"/>
          </a:xfrm>
          <a:custGeom>
            <a:avLst/>
            <a:gdLst>
              <a:gd name="T0" fmla="*/ 3610561 w 491"/>
              <a:gd name="T1" fmla="*/ 28194397 h 504"/>
              <a:gd name="T2" fmla="*/ 8054328 w 491"/>
              <a:gd name="T3" fmla="*/ 21106209 h 504"/>
              <a:gd name="T4" fmla="*/ 14442770 w 491"/>
              <a:gd name="T5" fmla="*/ 14805819 h 504"/>
              <a:gd name="T6" fmla="*/ 23885775 w 491"/>
              <a:gd name="T7" fmla="*/ 8820547 h 504"/>
              <a:gd name="T8" fmla="*/ 30829161 w 491"/>
              <a:gd name="T9" fmla="*/ 5670550 h 504"/>
              <a:gd name="T10" fmla="*/ 38328545 w 491"/>
              <a:gd name="T11" fmla="*/ 3307556 h 504"/>
              <a:gd name="T12" fmla="*/ 48327021 w 491"/>
              <a:gd name="T13" fmla="*/ 1260078 h 504"/>
              <a:gd name="T14" fmla="*/ 58603759 w 491"/>
              <a:gd name="T15" fmla="*/ 157559 h 504"/>
              <a:gd name="T16" fmla="*/ 70268647 w 491"/>
              <a:gd name="T17" fmla="*/ 157559 h 504"/>
              <a:gd name="T18" fmla="*/ 82211798 w 491"/>
              <a:gd name="T19" fmla="*/ 944959 h 504"/>
              <a:gd name="T20" fmla="*/ 92765745 w 491"/>
              <a:gd name="T21" fmla="*/ 2362597 h 504"/>
              <a:gd name="T22" fmla="*/ 102209277 w 491"/>
              <a:gd name="T23" fmla="*/ 4410472 h 504"/>
              <a:gd name="T24" fmla="*/ 110541340 w 491"/>
              <a:gd name="T25" fmla="*/ 7245350 h 504"/>
              <a:gd name="T26" fmla="*/ 118317932 w 491"/>
              <a:gd name="T27" fmla="*/ 10710863 h 504"/>
              <a:gd name="T28" fmla="*/ 124428112 w 491"/>
              <a:gd name="T29" fmla="*/ 14805819 h 504"/>
              <a:gd name="T30" fmla="*/ 129427877 w 491"/>
              <a:gd name="T31" fmla="*/ 19531409 h 504"/>
              <a:gd name="T32" fmla="*/ 133316173 w 491"/>
              <a:gd name="T33" fmla="*/ 24571722 h 504"/>
              <a:gd name="T34" fmla="*/ 135260321 w 491"/>
              <a:gd name="T35" fmla="*/ 30084316 h 504"/>
              <a:gd name="T36" fmla="*/ 136371263 w 491"/>
              <a:gd name="T37" fmla="*/ 36384706 h 504"/>
              <a:gd name="T38" fmla="*/ 135260321 w 491"/>
              <a:gd name="T39" fmla="*/ 42842656 h 504"/>
              <a:gd name="T40" fmla="*/ 133593909 w 491"/>
              <a:gd name="T41" fmla="*/ 49615725 h 504"/>
              <a:gd name="T42" fmla="*/ 130261083 w 491"/>
              <a:gd name="T43" fmla="*/ 55758556 h 504"/>
              <a:gd name="T44" fmla="*/ 125817316 w 491"/>
              <a:gd name="T45" fmla="*/ 61113988 h 504"/>
              <a:gd name="T46" fmla="*/ 120539816 w 491"/>
              <a:gd name="T47" fmla="*/ 65996741 h 504"/>
              <a:gd name="T48" fmla="*/ 113874165 w 491"/>
              <a:gd name="T49" fmla="*/ 70091697 h 504"/>
              <a:gd name="T50" fmla="*/ 106375309 w 491"/>
              <a:gd name="T51" fmla="*/ 73399650 h 504"/>
              <a:gd name="T52" fmla="*/ 97764983 w 491"/>
              <a:gd name="T53" fmla="*/ 76234925 h 504"/>
              <a:gd name="T54" fmla="*/ 88599713 w 491"/>
              <a:gd name="T55" fmla="*/ 77967284 h 504"/>
              <a:gd name="T56" fmla="*/ 78878446 w 491"/>
              <a:gd name="T57" fmla="*/ 79069803 h 504"/>
              <a:gd name="T58" fmla="*/ 68602235 w 491"/>
              <a:gd name="T59" fmla="*/ 79384922 h 504"/>
              <a:gd name="T60" fmla="*/ 57770553 w 491"/>
              <a:gd name="T61" fmla="*/ 78912244 h 504"/>
              <a:gd name="T62" fmla="*/ 46660608 w 491"/>
              <a:gd name="T63" fmla="*/ 77652166 h 504"/>
              <a:gd name="T64" fmla="*/ 36939868 w 491"/>
              <a:gd name="T65" fmla="*/ 75919806 h 504"/>
              <a:gd name="T66" fmla="*/ 28051806 w 491"/>
              <a:gd name="T67" fmla="*/ 73242091 h 504"/>
              <a:gd name="T68" fmla="*/ 20552950 w 491"/>
              <a:gd name="T69" fmla="*/ 70091697 h 504"/>
              <a:gd name="T70" fmla="*/ 13609564 w 491"/>
              <a:gd name="T71" fmla="*/ 66311463 h 504"/>
              <a:gd name="T72" fmla="*/ 8332063 w 491"/>
              <a:gd name="T73" fmla="*/ 61901388 h 504"/>
              <a:gd name="T74" fmla="*/ 4166032 w 491"/>
              <a:gd name="T75" fmla="*/ 57018634 h 504"/>
              <a:gd name="T76" fmla="*/ 1666413 w 491"/>
              <a:gd name="T77" fmla="*/ 51505644 h 504"/>
              <a:gd name="T78" fmla="*/ 0 w 491"/>
              <a:gd name="T79" fmla="*/ 45677931 h 504"/>
              <a:gd name="T80" fmla="*/ 277735 w 491"/>
              <a:gd name="T81" fmla="*/ 39377541 h 504"/>
              <a:gd name="T82" fmla="*/ 28885013 w 491"/>
              <a:gd name="T83" fmla="*/ 36699825 h 504"/>
              <a:gd name="T84" fmla="*/ 28051806 w 491"/>
              <a:gd name="T85" fmla="*/ 45520372 h 504"/>
              <a:gd name="T86" fmla="*/ 30829161 w 491"/>
              <a:gd name="T87" fmla="*/ 52923281 h 504"/>
              <a:gd name="T88" fmla="*/ 35828926 w 491"/>
              <a:gd name="T89" fmla="*/ 57963594 h 504"/>
              <a:gd name="T90" fmla="*/ 44438724 w 491"/>
              <a:gd name="T91" fmla="*/ 62531228 h 504"/>
              <a:gd name="T92" fmla="*/ 54992671 w 491"/>
              <a:gd name="T93" fmla="*/ 65208944 h 504"/>
              <a:gd name="T94" fmla="*/ 67491293 w 491"/>
              <a:gd name="T95" fmla="*/ 66154300 h 504"/>
              <a:gd name="T96" fmla="*/ 79156708 w 491"/>
              <a:gd name="T97" fmla="*/ 65208944 h 504"/>
              <a:gd name="T98" fmla="*/ 89710655 w 491"/>
              <a:gd name="T99" fmla="*/ 62216506 h 504"/>
              <a:gd name="T100" fmla="*/ 98320454 w 491"/>
              <a:gd name="T101" fmla="*/ 57333753 h 504"/>
              <a:gd name="T102" fmla="*/ 104708896 w 491"/>
              <a:gd name="T103" fmla="*/ 50088006 h 504"/>
              <a:gd name="T104" fmla="*/ 108319457 w 491"/>
              <a:gd name="T105" fmla="*/ 41109900 h 504"/>
              <a:gd name="T106" fmla="*/ 108597192 w 491"/>
              <a:gd name="T107" fmla="*/ 32446913 h 504"/>
              <a:gd name="T108" fmla="*/ 105264367 w 491"/>
              <a:gd name="T109" fmla="*/ 25201563 h 504"/>
              <a:gd name="T110" fmla="*/ 98320454 w 491"/>
              <a:gd name="T111" fmla="*/ 19846131 h 504"/>
              <a:gd name="T112" fmla="*/ 89155184 w 491"/>
              <a:gd name="T113" fmla="*/ 16065897 h 504"/>
              <a:gd name="T114" fmla="*/ 77489769 w 491"/>
              <a:gd name="T115" fmla="*/ 13860859 h 504"/>
              <a:gd name="T116" fmla="*/ 64436203 w 491"/>
              <a:gd name="T117" fmla="*/ 13545741 h 504"/>
              <a:gd name="T118" fmla="*/ 53603994 w 491"/>
              <a:gd name="T119" fmla="*/ 15120938 h 504"/>
              <a:gd name="T120" fmla="*/ 43605518 w 491"/>
              <a:gd name="T121" fmla="*/ 18586053 h 504"/>
              <a:gd name="T122" fmla="*/ 35828926 w 491"/>
              <a:gd name="T123" fmla="*/ 24256603 h 504"/>
              <a:gd name="T124" fmla="*/ 30551425 w 491"/>
              <a:gd name="T125" fmla="*/ 32132191 h 50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91"/>
              <a:gd name="T190" fmla="*/ 0 h 504"/>
              <a:gd name="T191" fmla="*/ 491 w 491"/>
              <a:gd name="T192" fmla="*/ 504 h 50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91" h="504">
                <a:moveTo>
                  <a:pt x="5" y="223"/>
                </a:moveTo>
                <a:lnTo>
                  <a:pt x="7" y="214"/>
                </a:lnTo>
                <a:lnTo>
                  <a:pt x="8" y="205"/>
                </a:lnTo>
                <a:lnTo>
                  <a:pt x="10" y="196"/>
                </a:lnTo>
                <a:lnTo>
                  <a:pt x="12" y="187"/>
                </a:lnTo>
                <a:lnTo>
                  <a:pt x="13" y="179"/>
                </a:lnTo>
                <a:lnTo>
                  <a:pt x="16" y="171"/>
                </a:lnTo>
                <a:lnTo>
                  <a:pt x="18" y="163"/>
                </a:lnTo>
                <a:lnTo>
                  <a:pt x="21" y="156"/>
                </a:lnTo>
                <a:lnTo>
                  <a:pt x="24" y="148"/>
                </a:lnTo>
                <a:lnTo>
                  <a:pt x="26" y="141"/>
                </a:lnTo>
                <a:lnTo>
                  <a:pt x="29" y="134"/>
                </a:lnTo>
                <a:lnTo>
                  <a:pt x="32" y="127"/>
                </a:lnTo>
                <a:lnTo>
                  <a:pt x="35" y="121"/>
                </a:lnTo>
                <a:lnTo>
                  <a:pt x="39" y="114"/>
                </a:lnTo>
                <a:lnTo>
                  <a:pt x="43" y="108"/>
                </a:lnTo>
                <a:lnTo>
                  <a:pt x="46" y="103"/>
                </a:lnTo>
                <a:lnTo>
                  <a:pt x="52" y="94"/>
                </a:lnTo>
                <a:lnTo>
                  <a:pt x="58" y="86"/>
                </a:lnTo>
                <a:lnTo>
                  <a:pt x="64" y="78"/>
                </a:lnTo>
                <a:lnTo>
                  <a:pt x="72" y="70"/>
                </a:lnTo>
                <a:lnTo>
                  <a:pt x="79" y="63"/>
                </a:lnTo>
                <a:lnTo>
                  <a:pt x="82" y="60"/>
                </a:lnTo>
                <a:lnTo>
                  <a:pt x="86" y="56"/>
                </a:lnTo>
                <a:lnTo>
                  <a:pt x="91" y="53"/>
                </a:lnTo>
                <a:lnTo>
                  <a:pt x="94" y="48"/>
                </a:lnTo>
                <a:lnTo>
                  <a:pt x="98" y="45"/>
                </a:lnTo>
                <a:lnTo>
                  <a:pt x="102" y="42"/>
                </a:lnTo>
                <a:lnTo>
                  <a:pt x="107" y="39"/>
                </a:lnTo>
                <a:lnTo>
                  <a:pt x="111" y="36"/>
                </a:lnTo>
                <a:lnTo>
                  <a:pt x="115" y="33"/>
                </a:lnTo>
                <a:lnTo>
                  <a:pt x="119" y="31"/>
                </a:lnTo>
                <a:lnTo>
                  <a:pt x="124" y="28"/>
                </a:lnTo>
                <a:lnTo>
                  <a:pt x="129" y="26"/>
                </a:lnTo>
                <a:lnTo>
                  <a:pt x="133" y="23"/>
                </a:lnTo>
                <a:lnTo>
                  <a:pt x="138" y="21"/>
                </a:lnTo>
                <a:lnTo>
                  <a:pt x="142" y="19"/>
                </a:lnTo>
                <a:lnTo>
                  <a:pt x="146" y="17"/>
                </a:lnTo>
                <a:lnTo>
                  <a:pt x="150" y="15"/>
                </a:lnTo>
                <a:lnTo>
                  <a:pt x="156" y="13"/>
                </a:lnTo>
                <a:lnTo>
                  <a:pt x="164" y="10"/>
                </a:lnTo>
                <a:lnTo>
                  <a:pt x="174" y="8"/>
                </a:lnTo>
                <a:lnTo>
                  <a:pt x="180" y="6"/>
                </a:lnTo>
                <a:lnTo>
                  <a:pt x="186" y="5"/>
                </a:lnTo>
                <a:lnTo>
                  <a:pt x="193" y="4"/>
                </a:lnTo>
                <a:lnTo>
                  <a:pt x="199" y="3"/>
                </a:lnTo>
                <a:lnTo>
                  <a:pt x="206" y="2"/>
                </a:lnTo>
                <a:lnTo>
                  <a:pt x="211" y="1"/>
                </a:lnTo>
                <a:lnTo>
                  <a:pt x="218" y="1"/>
                </a:lnTo>
                <a:lnTo>
                  <a:pt x="225" y="0"/>
                </a:lnTo>
                <a:lnTo>
                  <a:pt x="231" y="0"/>
                </a:lnTo>
                <a:lnTo>
                  <a:pt x="239" y="0"/>
                </a:lnTo>
                <a:lnTo>
                  <a:pt x="246" y="0"/>
                </a:lnTo>
                <a:lnTo>
                  <a:pt x="253" y="1"/>
                </a:lnTo>
                <a:lnTo>
                  <a:pt x="260" y="1"/>
                </a:lnTo>
                <a:lnTo>
                  <a:pt x="267" y="2"/>
                </a:lnTo>
                <a:lnTo>
                  <a:pt x="275" y="3"/>
                </a:lnTo>
                <a:lnTo>
                  <a:pt x="283" y="4"/>
                </a:lnTo>
                <a:lnTo>
                  <a:pt x="290" y="5"/>
                </a:lnTo>
                <a:lnTo>
                  <a:pt x="296" y="6"/>
                </a:lnTo>
                <a:lnTo>
                  <a:pt x="302" y="7"/>
                </a:lnTo>
                <a:lnTo>
                  <a:pt x="310" y="8"/>
                </a:lnTo>
                <a:lnTo>
                  <a:pt x="315" y="10"/>
                </a:lnTo>
                <a:lnTo>
                  <a:pt x="321" y="11"/>
                </a:lnTo>
                <a:lnTo>
                  <a:pt x="328" y="13"/>
                </a:lnTo>
                <a:lnTo>
                  <a:pt x="334" y="15"/>
                </a:lnTo>
                <a:lnTo>
                  <a:pt x="340" y="17"/>
                </a:lnTo>
                <a:lnTo>
                  <a:pt x="346" y="19"/>
                </a:lnTo>
                <a:lnTo>
                  <a:pt x="351" y="21"/>
                </a:lnTo>
                <a:lnTo>
                  <a:pt x="358" y="23"/>
                </a:lnTo>
                <a:lnTo>
                  <a:pt x="363" y="26"/>
                </a:lnTo>
                <a:lnTo>
                  <a:pt x="368" y="28"/>
                </a:lnTo>
                <a:lnTo>
                  <a:pt x="374" y="31"/>
                </a:lnTo>
                <a:lnTo>
                  <a:pt x="379" y="34"/>
                </a:lnTo>
                <a:lnTo>
                  <a:pt x="384" y="36"/>
                </a:lnTo>
                <a:lnTo>
                  <a:pt x="388" y="39"/>
                </a:lnTo>
                <a:lnTo>
                  <a:pt x="394" y="42"/>
                </a:lnTo>
                <a:lnTo>
                  <a:pt x="398" y="46"/>
                </a:lnTo>
                <a:lnTo>
                  <a:pt x="403" y="49"/>
                </a:lnTo>
                <a:lnTo>
                  <a:pt x="408" y="53"/>
                </a:lnTo>
                <a:lnTo>
                  <a:pt x="412" y="57"/>
                </a:lnTo>
                <a:lnTo>
                  <a:pt x="417" y="61"/>
                </a:lnTo>
                <a:lnTo>
                  <a:pt x="421" y="64"/>
                </a:lnTo>
                <a:lnTo>
                  <a:pt x="426" y="68"/>
                </a:lnTo>
                <a:lnTo>
                  <a:pt x="429" y="72"/>
                </a:lnTo>
                <a:lnTo>
                  <a:pt x="433" y="77"/>
                </a:lnTo>
                <a:lnTo>
                  <a:pt x="437" y="81"/>
                </a:lnTo>
                <a:lnTo>
                  <a:pt x="441" y="85"/>
                </a:lnTo>
                <a:lnTo>
                  <a:pt x="445" y="90"/>
                </a:lnTo>
                <a:lnTo>
                  <a:pt x="448" y="94"/>
                </a:lnTo>
                <a:lnTo>
                  <a:pt x="451" y="99"/>
                </a:lnTo>
                <a:lnTo>
                  <a:pt x="454" y="104"/>
                </a:lnTo>
                <a:lnTo>
                  <a:pt x="458" y="109"/>
                </a:lnTo>
                <a:lnTo>
                  <a:pt x="461" y="113"/>
                </a:lnTo>
                <a:lnTo>
                  <a:pt x="464" y="119"/>
                </a:lnTo>
                <a:lnTo>
                  <a:pt x="466" y="124"/>
                </a:lnTo>
                <a:lnTo>
                  <a:pt x="469" y="129"/>
                </a:lnTo>
                <a:lnTo>
                  <a:pt x="471" y="134"/>
                </a:lnTo>
                <a:lnTo>
                  <a:pt x="474" y="140"/>
                </a:lnTo>
                <a:lnTo>
                  <a:pt x="476" y="145"/>
                </a:lnTo>
                <a:lnTo>
                  <a:pt x="478" y="150"/>
                </a:lnTo>
                <a:lnTo>
                  <a:pt x="480" y="156"/>
                </a:lnTo>
                <a:lnTo>
                  <a:pt x="481" y="162"/>
                </a:lnTo>
                <a:lnTo>
                  <a:pt x="483" y="168"/>
                </a:lnTo>
                <a:lnTo>
                  <a:pt x="484" y="173"/>
                </a:lnTo>
                <a:lnTo>
                  <a:pt x="485" y="179"/>
                </a:lnTo>
                <a:lnTo>
                  <a:pt x="486" y="185"/>
                </a:lnTo>
                <a:lnTo>
                  <a:pt x="487" y="191"/>
                </a:lnTo>
                <a:lnTo>
                  <a:pt x="488" y="199"/>
                </a:lnTo>
                <a:lnTo>
                  <a:pt x="488" y="205"/>
                </a:lnTo>
                <a:lnTo>
                  <a:pt x="490" y="211"/>
                </a:lnTo>
                <a:lnTo>
                  <a:pt x="490" y="218"/>
                </a:lnTo>
                <a:lnTo>
                  <a:pt x="491" y="224"/>
                </a:lnTo>
                <a:lnTo>
                  <a:pt x="491" y="231"/>
                </a:lnTo>
                <a:lnTo>
                  <a:pt x="491" y="237"/>
                </a:lnTo>
                <a:lnTo>
                  <a:pt x="490" y="244"/>
                </a:lnTo>
                <a:lnTo>
                  <a:pt x="490" y="251"/>
                </a:lnTo>
                <a:lnTo>
                  <a:pt x="490" y="258"/>
                </a:lnTo>
                <a:lnTo>
                  <a:pt x="488" y="265"/>
                </a:lnTo>
                <a:lnTo>
                  <a:pt x="487" y="272"/>
                </a:lnTo>
                <a:lnTo>
                  <a:pt x="487" y="279"/>
                </a:lnTo>
                <a:lnTo>
                  <a:pt x="486" y="287"/>
                </a:lnTo>
                <a:lnTo>
                  <a:pt x="484" y="294"/>
                </a:lnTo>
                <a:lnTo>
                  <a:pt x="483" y="301"/>
                </a:lnTo>
                <a:lnTo>
                  <a:pt x="482" y="308"/>
                </a:lnTo>
                <a:lnTo>
                  <a:pt x="481" y="315"/>
                </a:lnTo>
                <a:lnTo>
                  <a:pt x="479" y="321"/>
                </a:lnTo>
                <a:lnTo>
                  <a:pt x="477" y="328"/>
                </a:lnTo>
                <a:lnTo>
                  <a:pt x="476" y="334"/>
                </a:lnTo>
                <a:lnTo>
                  <a:pt x="474" y="342"/>
                </a:lnTo>
                <a:lnTo>
                  <a:pt x="471" y="348"/>
                </a:lnTo>
                <a:lnTo>
                  <a:pt x="469" y="354"/>
                </a:lnTo>
                <a:lnTo>
                  <a:pt x="466" y="360"/>
                </a:lnTo>
                <a:lnTo>
                  <a:pt x="464" y="366"/>
                </a:lnTo>
                <a:lnTo>
                  <a:pt x="462" y="372"/>
                </a:lnTo>
                <a:lnTo>
                  <a:pt x="459" y="377"/>
                </a:lnTo>
                <a:lnTo>
                  <a:pt x="457" y="383"/>
                </a:lnTo>
                <a:lnTo>
                  <a:pt x="453" y="388"/>
                </a:lnTo>
                <a:lnTo>
                  <a:pt x="450" y="394"/>
                </a:lnTo>
                <a:lnTo>
                  <a:pt x="447" y="399"/>
                </a:lnTo>
                <a:lnTo>
                  <a:pt x="444" y="404"/>
                </a:lnTo>
                <a:lnTo>
                  <a:pt x="441" y="409"/>
                </a:lnTo>
                <a:lnTo>
                  <a:pt x="437" y="414"/>
                </a:lnTo>
                <a:lnTo>
                  <a:pt x="434" y="419"/>
                </a:lnTo>
                <a:lnTo>
                  <a:pt x="430" y="423"/>
                </a:lnTo>
                <a:lnTo>
                  <a:pt x="427" y="428"/>
                </a:lnTo>
                <a:lnTo>
                  <a:pt x="423" y="432"/>
                </a:lnTo>
                <a:lnTo>
                  <a:pt x="418" y="436"/>
                </a:lnTo>
                <a:lnTo>
                  <a:pt x="414" y="441"/>
                </a:lnTo>
                <a:lnTo>
                  <a:pt x="410" y="445"/>
                </a:lnTo>
                <a:lnTo>
                  <a:pt x="406" y="449"/>
                </a:lnTo>
                <a:lnTo>
                  <a:pt x="401" y="452"/>
                </a:lnTo>
                <a:lnTo>
                  <a:pt x="397" y="456"/>
                </a:lnTo>
                <a:lnTo>
                  <a:pt x="393" y="460"/>
                </a:lnTo>
                <a:lnTo>
                  <a:pt x="387" y="463"/>
                </a:lnTo>
                <a:lnTo>
                  <a:pt x="383" y="466"/>
                </a:lnTo>
                <a:lnTo>
                  <a:pt x="378" y="470"/>
                </a:lnTo>
                <a:lnTo>
                  <a:pt x="373" y="473"/>
                </a:lnTo>
                <a:lnTo>
                  <a:pt x="368" y="475"/>
                </a:lnTo>
                <a:lnTo>
                  <a:pt x="363" y="478"/>
                </a:lnTo>
                <a:lnTo>
                  <a:pt x="358" y="482"/>
                </a:lnTo>
                <a:lnTo>
                  <a:pt x="352" y="484"/>
                </a:lnTo>
                <a:lnTo>
                  <a:pt x="347" y="487"/>
                </a:lnTo>
                <a:lnTo>
                  <a:pt x="342" y="489"/>
                </a:lnTo>
                <a:lnTo>
                  <a:pt x="336" y="491"/>
                </a:lnTo>
                <a:lnTo>
                  <a:pt x="331" y="492"/>
                </a:lnTo>
                <a:lnTo>
                  <a:pt x="325" y="494"/>
                </a:lnTo>
                <a:lnTo>
                  <a:pt x="319" y="495"/>
                </a:lnTo>
                <a:lnTo>
                  <a:pt x="314" y="497"/>
                </a:lnTo>
                <a:lnTo>
                  <a:pt x="309" y="498"/>
                </a:lnTo>
                <a:lnTo>
                  <a:pt x="302" y="499"/>
                </a:lnTo>
                <a:lnTo>
                  <a:pt x="296" y="500"/>
                </a:lnTo>
                <a:lnTo>
                  <a:pt x="291" y="501"/>
                </a:lnTo>
                <a:lnTo>
                  <a:pt x="284" y="502"/>
                </a:lnTo>
                <a:lnTo>
                  <a:pt x="279" y="503"/>
                </a:lnTo>
                <a:lnTo>
                  <a:pt x="273" y="503"/>
                </a:lnTo>
                <a:lnTo>
                  <a:pt x="266" y="504"/>
                </a:lnTo>
                <a:lnTo>
                  <a:pt x="260" y="504"/>
                </a:lnTo>
                <a:lnTo>
                  <a:pt x="253" y="504"/>
                </a:lnTo>
                <a:lnTo>
                  <a:pt x="247" y="504"/>
                </a:lnTo>
                <a:lnTo>
                  <a:pt x="241" y="504"/>
                </a:lnTo>
                <a:lnTo>
                  <a:pt x="234" y="504"/>
                </a:lnTo>
                <a:lnTo>
                  <a:pt x="228" y="503"/>
                </a:lnTo>
                <a:lnTo>
                  <a:pt x="220" y="503"/>
                </a:lnTo>
                <a:lnTo>
                  <a:pt x="214" y="502"/>
                </a:lnTo>
                <a:lnTo>
                  <a:pt x="208" y="501"/>
                </a:lnTo>
                <a:lnTo>
                  <a:pt x="201" y="500"/>
                </a:lnTo>
                <a:lnTo>
                  <a:pt x="195" y="499"/>
                </a:lnTo>
                <a:lnTo>
                  <a:pt x="189" y="498"/>
                </a:lnTo>
                <a:lnTo>
                  <a:pt x="182" y="496"/>
                </a:lnTo>
                <a:lnTo>
                  <a:pt x="175" y="495"/>
                </a:lnTo>
                <a:lnTo>
                  <a:pt x="168" y="493"/>
                </a:lnTo>
                <a:lnTo>
                  <a:pt x="163" y="491"/>
                </a:lnTo>
                <a:lnTo>
                  <a:pt x="157" y="491"/>
                </a:lnTo>
                <a:lnTo>
                  <a:pt x="150" y="489"/>
                </a:lnTo>
                <a:lnTo>
                  <a:pt x="145" y="487"/>
                </a:lnTo>
                <a:lnTo>
                  <a:pt x="139" y="485"/>
                </a:lnTo>
                <a:lnTo>
                  <a:pt x="133" y="482"/>
                </a:lnTo>
                <a:lnTo>
                  <a:pt x="128" y="479"/>
                </a:lnTo>
                <a:lnTo>
                  <a:pt x="122" y="476"/>
                </a:lnTo>
                <a:lnTo>
                  <a:pt x="116" y="474"/>
                </a:lnTo>
                <a:lnTo>
                  <a:pt x="111" y="471"/>
                </a:lnTo>
                <a:lnTo>
                  <a:pt x="107" y="468"/>
                </a:lnTo>
                <a:lnTo>
                  <a:pt x="101" y="465"/>
                </a:lnTo>
                <a:lnTo>
                  <a:pt x="96" y="462"/>
                </a:lnTo>
                <a:lnTo>
                  <a:pt x="92" y="459"/>
                </a:lnTo>
                <a:lnTo>
                  <a:pt x="86" y="456"/>
                </a:lnTo>
                <a:lnTo>
                  <a:pt x="82" y="452"/>
                </a:lnTo>
                <a:lnTo>
                  <a:pt x="78" y="449"/>
                </a:lnTo>
                <a:lnTo>
                  <a:pt x="74" y="445"/>
                </a:lnTo>
                <a:lnTo>
                  <a:pt x="69" y="441"/>
                </a:lnTo>
                <a:lnTo>
                  <a:pt x="65" y="437"/>
                </a:lnTo>
                <a:lnTo>
                  <a:pt x="61" y="433"/>
                </a:lnTo>
                <a:lnTo>
                  <a:pt x="57" y="429"/>
                </a:lnTo>
                <a:lnTo>
                  <a:pt x="54" y="425"/>
                </a:lnTo>
                <a:lnTo>
                  <a:pt x="49" y="421"/>
                </a:lnTo>
                <a:lnTo>
                  <a:pt x="46" y="416"/>
                </a:lnTo>
                <a:lnTo>
                  <a:pt x="43" y="412"/>
                </a:lnTo>
                <a:lnTo>
                  <a:pt x="39" y="407"/>
                </a:lnTo>
                <a:lnTo>
                  <a:pt x="35" y="402"/>
                </a:lnTo>
                <a:lnTo>
                  <a:pt x="32" y="398"/>
                </a:lnTo>
                <a:lnTo>
                  <a:pt x="30" y="393"/>
                </a:lnTo>
                <a:lnTo>
                  <a:pt x="27" y="388"/>
                </a:lnTo>
                <a:lnTo>
                  <a:pt x="24" y="383"/>
                </a:lnTo>
                <a:lnTo>
                  <a:pt x="22" y="377"/>
                </a:lnTo>
                <a:lnTo>
                  <a:pt x="19" y="372"/>
                </a:lnTo>
                <a:lnTo>
                  <a:pt x="17" y="367"/>
                </a:lnTo>
                <a:lnTo>
                  <a:pt x="15" y="362"/>
                </a:lnTo>
                <a:lnTo>
                  <a:pt x="13" y="356"/>
                </a:lnTo>
                <a:lnTo>
                  <a:pt x="11" y="351"/>
                </a:lnTo>
                <a:lnTo>
                  <a:pt x="10" y="345"/>
                </a:lnTo>
                <a:lnTo>
                  <a:pt x="8" y="339"/>
                </a:lnTo>
                <a:lnTo>
                  <a:pt x="7" y="333"/>
                </a:lnTo>
                <a:lnTo>
                  <a:pt x="6" y="327"/>
                </a:lnTo>
                <a:lnTo>
                  <a:pt x="5" y="321"/>
                </a:lnTo>
                <a:lnTo>
                  <a:pt x="4" y="315"/>
                </a:lnTo>
                <a:lnTo>
                  <a:pt x="2" y="309"/>
                </a:lnTo>
                <a:lnTo>
                  <a:pt x="1" y="303"/>
                </a:lnTo>
                <a:lnTo>
                  <a:pt x="1" y="296"/>
                </a:lnTo>
                <a:lnTo>
                  <a:pt x="0" y="290"/>
                </a:lnTo>
                <a:lnTo>
                  <a:pt x="0" y="284"/>
                </a:lnTo>
                <a:lnTo>
                  <a:pt x="0" y="277"/>
                </a:lnTo>
                <a:lnTo>
                  <a:pt x="0" y="271"/>
                </a:lnTo>
                <a:lnTo>
                  <a:pt x="0" y="264"/>
                </a:lnTo>
                <a:lnTo>
                  <a:pt x="1" y="257"/>
                </a:lnTo>
                <a:lnTo>
                  <a:pt x="1" y="250"/>
                </a:lnTo>
                <a:lnTo>
                  <a:pt x="2" y="244"/>
                </a:lnTo>
                <a:lnTo>
                  <a:pt x="2" y="237"/>
                </a:lnTo>
                <a:lnTo>
                  <a:pt x="4" y="230"/>
                </a:lnTo>
                <a:lnTo>
                  <a:pt x="5" y="223"/>
                </a:lnTo>
                <a:close/>
                <a:moveTo>
                  <a:pt x="104" y="233"/>
                </a:moveTo>
                <a:lnTo>
                  <a:pt x="102" y="243"/>
                </a:lnTo>
                <a:lnTo>
                  <a:pt x="101" y="253"/>
                </a:lnTo>
                <a:lnTo>
                  <a:pt x="100" y="262"/>
                </a:lnTo>
                <a:lnTo>
                  <a:pt x="100" y="271"/>
                </a:lnTo>
                <a:lnTo>
                  <a:pt x="100" y="281"/>
                </a:lnTo>
                <a:lnTo>
                  <a:pt x="101" y="289"/>
                </a:lnTo>
                <a:lnTo>
                  <a:pt x="101" y="298"/>
                </a:lnTo>
                <a:lnTo>
                  <a:pt x="102" y="306"/>
                </a:lnTo>
                <a:lnTo>
                  <a:pt x="105" y="314"/>
                </a:lnTo>
                <a:lnTo>
                  <a:pt x="107" y="321"/>
                </a:lnTo>
                <a:lnTo>
                  <a:pt x="109" y="329"/>
                </a:lnTo>
                <a:lnTo>
                  <a:pt x="111" y="336"/>
                </a:lnTo>
                <a:lnTo>
                  <a:pt x="114" y="344"/>
                </a:lnTo>
                <a:lnTo>
                  <a:pt x="117" y="350"/>
                </a:lnTo>
                <a:lnTo>
                  <a:pt x="121" y="357"/>
                </a:lnTo>
                <a:lnTo>
                  <a:pt x="125" y="363"/>
                </a:lnTo>
                <a:lnTo>
                  <a:pt x="127" y="366"/>
                </a:lnTo>
                <a:lnTo>
                  <a:pt x="129" y="368"/>
                </a:lnTo>
                <a:lnTo>
                  <a:pt x="134" y="374"/>
                </a:lnTo>
                <a:lnTo>
                  <a:pt x="139" y="379"/>
                </a:lnTo>
                <a:lnTo>
                  <a:pt x="144" y="384"/>
                </a:lnTo>
                <a:lnTo>
                  <a:pt x="149" y="389"/>
                </a:lnTo>
                <a:lnTo>
                  <a:pt x="155" y="393"/>
                </a:lnTo>
                <a:lnTo>
                  <a:pt x="160" y="397"/>
                </a:lnTo>
                <a:lnTo>
                  <a:pt x="166" y="400"/>
                </a:lnTo>
                <a:lnTo>
                  <a:pt x="172" y="404"/>
                </a:lnTo>
                <a:lnTo>
                  <a:pt x="178" y="407"/>
                </a:lnTo>
                <a:lnTo>
                  <a:pt x="185" y="409"/>
                </a:lnTo>
                <a:lnTo>
                  <a:pt x="192" y="412"/>
                </a:lnTo>
                <a:lnTo>
                  <a:pt x="198" y="414"/>
                </a:lnTo>
                <a:lnTo>
                  <a:pt x="206" y="416"/>
                </a:lnTo>
                <a:lnTo>
                  <a:pt x="212" y="417"/>
                </a:lnTo>
                <a:lnTo>
                  <a:pt x="219" y="419"/>
                </a:lnTo>
                <a:lnTo>
                  <a:pt x="228" y="419"/>
                </a:lnTo>
                <a:lnTo>
                  <a:pt x="235" y="420"/>
                </a:lnTo>
                <a:lnTo>
                  <a:pt x="243" y="420"/>
                </a:lnTo>
                <a:lnTo>
                  <a:pt x="250" y="420"/>
                </a:lnTo>
                <a:lnTo>
                  <a:pt x="258" y="419"/>
                </a:lnTo>
                <a:lnTo>
                  <a:pt x="264" y="419"/>
                </a:lnTo>
                <a:lnTo>
                  <a:pt x="272" y="417"/>
                </a:lnTo>
                <a:lnTo>
                  <a:pt x="278" y="416"/>
                </a:lnTo>
                <a:lnTo>
                  <a:pt x="285" y="414"/>
                </a:lnTo>
                <a:lnTo>
                  <a:pt x="292" y="412"/>
                </a:lnTo>
                <a:lnTo>
                  <a:pt x="298" y="409"/>
                </a:lnTo>
                <a:lnTo>
                  <a:pt x="304" y="406"/>
                </a:lnTo>
                <a:lnTo>
                  <a:pt x="311" y="403"/>
                </a:lnTo>
                <a:lnTo>
                  <a:pt x="316" y="399"/>
                </a:lnTo>
                <a:lnTo>
                  <a:pt x="323" y="395"/>
                </a:lnTo>
                <a:lnTo>
                  <a:pt x="329" y="391"/>
                </a:lnTo>
                <a:lnTo>
                  <a:pt x="334" y="386"/>
                </a:lnTo>
                <a:lnTo>
                  <a:pt x="340" y="381"/>
                </a:lnTo>
                <a:lnTo>
                  <a:pt x="345" y="376"/>
                </a:lnTo>
                <a:lnTo>
                  <a:pt x="349" y="370"/>
                </a:lnTo>
                <a:lnTo>
                  <a:pt x="354" y="364"/>
                </a:lnTo>
                <a:lnTo>
                  <a:pt x="359" y="357"/>
                </a:lnTo>
                <a:lnTo>
                  <a:pt x="363" y="350"/>
                </a:lnTo>
                <a:lnTo>
                  <a:pt x="366" y="343"/>
                </a:lnTo>
                <a:lnTo>
                  <a:pt x="370" y="335"/>
                </a:lnTo>
                <a:lnTo>
                  <a:pt x="374" y="326"/>
                </a:lnTo>
                <a:lnTo>
                  <a:pt x="377" y="318"/>
                </a:lnTo>
                <a:lnTo>
                  <a:pt x="379" y="309"/>
                </a:lnTo>
                <a:lnTo>
                  <a:pt x="381" y="300"/>
                </a:lnTo>
                <a:lnTo>
                  <a:pt x="384" y="291"/>
                </a:lnTo>
                <a:lnTo>
                  <a:pt x="386" y="281"/>
                </a:lnTo>
                <a:lnTo>
                  <a:pt x="387" y="271"/>
                </a:lnTo>
                <a:lnTo>
                  <a:pt x="390" y="261"/>
                </a:lnTo>
                <a:lnTo>
                  <a:pt x="391" y="251"/>
                </a:lnTo>
                <a:lnTo>
                  <a:pt x="391" y="241"/>
                </a:lnTo>
                <a:lnTo>
                  <a:pt x="391" y="232"/>
                </a:lnTo>
                <a:lnTo>
                  <a:pt x="391" y="223"/>
                </a:lnTo>
                <a:lnTo>
                  <a:pt x="391" y="214"/>
                </a:lnTo>
                <a:lnTo>
                  <a:pt x="391" y="206"/>
                </a:lnTo>
                <a:lnTo>
                  <a:pt x="390" y="198"/>
                </a:lnTo>
                <a:lnTo>
                  <a:pt x="387" y="189"/>
                </a:lnTo>
                <a:lnTo>
                  <a:pt x="386" y="181"/>
                </a:lnTo>
                <a:lnTo>
                  <a:pt x="383" y="174"/>
                </a:lnTo>
                <a:lnTo>
                  <a:pt x="381" y="167"/>
                </a:lnTo>
                <a:lnTo>
                  <a:pt x="379" y="160"/>
                </a:lnTo>
                <a:lnTo>
                  <a:pt x="376" y="154"/>
                </a:lnTo>
                <a:lnTo>
                  <a:pt x="371" y="148"/>
                </a:lnTo>
                <a:lnTo>
                  <a:pt x="368" y="142"/>
                </a:lnTo>
                <a:lnTo>
                  <a:pt x="364" y="136"/>
                </a:lnTo>
                <a:lnTo>
                  <a:pt x="359" y="131"/>
                </a:lnTo>
                <a:lnTo>
                  <a:pt x="354" y="126"/>
                </a:lnTo>
                <a:lnTo>
                  <a:pt x="349" y="121"/>
                </a:lnTo>
                <a:lnTo>
                  <a:pt x="344" y="117"/>
                </a:lnTo>
                <a:lnTo>
                  <a:pt x="339" y="113"/>
                </a:lnTo>
                <a:lnTo>
                  <a:pt x="333" y="109"/>
                </a:lnTo>
                <a:lnTo>
                  <a:pt x="327" y="105"/>
                </a:lnTo>
                <a:lnTo>
                  <a:pt x="321" y="102"/>
                </a:lnTo>
                <a:lnTo>
                  <a:pt x="315" y="99"/>
                </a:lnTo>
                <a:lnTo>
                  <a:pt x="308" y="96"/>
                </a:lnTo>
                <a:lnTo>
                  <a:pt x="301" y="94"/>
                </a:lnTo>
                <a:lnTo>
                  <a:pt x="294" y="92"/>
                </a:lnTo>
                <a:lnTo>
                  <a:pt x="286" y="90"/>
                </a:lnTo>
                <a:lnTo>
                  <a:pt x="279" y="88"/>
                </a:lnTo>
                <a:lnTo>
                  <a:pt x="272" y="87"/>
                </a:lnTo>
                <a:lnTo>
                  <a:pt x="263" y="86"/>
                </a:lnTo>
                <a:lnTo>
                  <a:pt x="256" y="85"/>
                </a:lnTo>
                <a:lnTo>
                  <a:pt x="247" y="85"/>
                </a:lnTo>
                <a:lnTo>
                  <a:pt x="240" y="85"/>
                </a:lnTo>
                <a:lnTo>
                  <a:pt x="232" y="86"/>
                </a:lnTo>
                <a:lnTo>
                  <a:pt x="226" y="87"/>
                </a:lnTo>
                <a:lnTo>
                  <a:pt x="218" y="88"/>
                </a:lnTo>
                <a:lnTo>
                  <a:pt x="211" y="89"/>
                </a:lnTo>
                <a:lnTo>
                  <a:pt x="206" y="91"/>
                </a:lnTo>
                <a:lnTo>
                  <a:pt x="199" y="93"/>
                </a:lnTo>
                <a:lnTo>
                  <a:pt x="193" y="96"/>
                </a:lnTo>
                <a:lnTo>
                  <a:pt x="186" y="99"/>
                </a:lnTo>
                <a:lnTo>
                  <a:pt x="180" y="102"/>
                </a:lnTo>
                <a:lnTo>
                  <a:pt x="174" y="106"/>
                </a:lnTo>
                <a:lnTo>
                  <a:pt x="168" y="110"/>
                </a:lnTo>
                <a:lnTo>
                  <a:pt x="162" y="114"/>
                </a:lnTo>
                <a:lnTo>
                  <a:pt x="157" y="118"/>
                </a:lnTo>
                <a:lnTo>
                  <a:pt x="151" y="123"/>
                </a:lnTo>
                <a:lnTo>
                  <a:pt x="146" y="129"/>
                </a:lnTo>
                <a:lnTo>
                  <a:pt x="142" y="135"/>
                </a:lnTo>
                <a:lnTo>
                  <a:pt x="136" y="141"/>
                </a:lnTo>
                <a:lnTo>
                  <a:pt x="132" y="147"/>
                </a:lnTo>
                <a:lnTo>
                  <a:pt x="129" y="154"/>
                </a:lnTo>
                <a:lnTo>
                  <a:pt x="125" y="161"/>
                </a:lnTo>
                <a:lnTo>
                  <a:pt x="122" y="169"/>
                </a:lnTo>
                <a:lnTo>
                  <a:pt x="118" y="177"/>
                </a:lnTo>
                <a:lnTo>
                  <a:pt x="115" y="185"/>
                </a:lnTo>
                <a:lnTo>
                  <a:pt x="112" y="195"/>
                </a:lnTo>
                <a:lnTo>
                  <a:pt x="110" y="204"/>
                </a:lnTo>
                <a:lnTo>
                  <a:pt x="108" y="213"/>
                </a:lnTo>
                <a:lnTo>
                  <a:pt x="106" y="223"/>
                </a:lnTo>
                <a:lnTo>
                  <a:pt x="104" y="233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906962" y="1414461"/>
            <a:ext cx="290893" cy="207981"/>
          </a:xfrm>
          <a:custGeom>
            <a:avLst/>
            <a:gdLst>
              <a:gd name="T0" fmla="*/ 0 w 620"/>
              <a:gd name="T1" fmla="*/ 73490054 h 591"/>
              <a:gd name="T2" fmla="*/ 38205501 w 620"/>
              <a:gd name="T3" fmla="*/ 0 h 591"/>
              <a:gd name="T4" fmla="*/ 83714692 w 620"/>
              <a:gd name="T5" fmla="*/ 6795660 h 591"/>
              <a:gd name="T6" fmla="*/ 80062847 w 620"/>
              <a:gd name="T7" fmla="*/ 60056559 h 591"/>
              <a:gd name="T8" fmla="*/ 128100768 w 620"/>
              <a:gd name="T9" fmla="*/ 13275669 h 591"/>
              <a:gd name="T10" fmla="*/ 174171780 w 620"/>
              <a:gd name="T11" fmla="*/ 20229553 h 591"/>
              <a:gd name="T12" fmla="*/ 135966279 w 620"/>
              <a:gd name="T13" fmla="*/ 93403558 h 591"/>
              <a:gd name="T14" fmla="*/ 108997752 w 620"/>
              <a:gd name="T15" fmla="*/ 89452343 h 591"/>
              <a:gd name="T16" fmla="*/ 138213568 w 620"/>
              <a:gd name="T17" fmla="*/ 31608527 h 591"/>
              <a:gd name="T18" fmla="*/ 83433781 w 620"/>
              <a:gd name="T19" fmla="*/ 85501525 h 591"/>
              <a:gd name="T20" fmla="*/ 52532498 w 620"/>
              <a:gd name="T21" fmla="*/ 81076037 h 591"/>
              <a:gd name="T22" fmla="*/ 57588898 w 620"/>
              <a:gd name="T23" fmla="*/ 19755280 h 591"/>
              <a:gd name="T24" fmla="*/ 26968527 w 620"/>
              <a:gd name="T25" fmla="*/ 77441269 h 591"/>
              <a:gd name="T26" fmla="*/ 0 w 620"/>
              <a:gd name="T27" fmla="*/ 73490054 h 5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20"/>
              <a:gd name="T43" fmla="*/ 0 h 591"/>
              <a:gd name="T44" fmla="*/ 620 w 620"/>
              <a:gd name="T45" fmla="*/ 591 h 5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20" h="591">
                <a:moveTo>
                  <a:pt x="0" y="465"/>
                </a:moveTo>
                <a:lnTo>
                  <a:pt x="136" y="0"/>
                </a:lnTo>
                <a:lnTo>
                  <a:pt x="298" y="43"/>
                </a:lnTo>
                <a:lnTo>
                  <a:pt x="285" y="380"/>
                </a:lnTo>
                <a:lnTo>
                  <a:pt x="456" y="84"/>
                </a:lnTo>
                <a:lnTo>
                  <a:pt x="620" y="128"/>
                </a:lnTo>
                <a:lnTo>
                  <a:pt x="484" y="591"/>
                </a:lnTo>
                <a:lnTo>
                  <a:pt x="388" y="566"/>
                </a:lnTo>
                <a:lnTo>
                  <a:pt x="492" y="200"/>
                </a:lnTo>
                <a:lnTo>
                  <a:pt x="297" y="541"/>
                </a:lnTo>
                <a:lnTo>
                  <a:pt x="187" y="513"/>
                </a:lnTo>
                <a:lnTo>
                  <a:pt x="205" y="125"/>
                </a:lnTo>
                <a:lnTo>
                  <a:pt x="96" y="490"/>
                </a:lnTo>
                <a:lnTo>
                  <a:pt x="0" y="465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5208587" y="1485900"/>
            <a:ext cx="252949" cy="205170"/>
          </a:xfrm>
          <a:custGeom>
            <a:avLst/>
            <a:gdLst>
              <a:gd name="T0" fmla="*/ 0 w 540"/>
              <a:gd name="T1" fmla="*/ 70249256 h 584"/>
              <a:gd name="T2" fmla="*/ 53763333 w 540"/>
              <a:gd name="T3" fmla="*/ 0 h 584"/>
              <a:gd name="T4" fmla="*/ 151209375 w 540"/>
              <a:gd name="T5" fmla="*/ 21263769 h 584"/>
              <a:gd name="T6" fmla="*/ 141688608 w 540"/>
              <a:gd name="T7" fmla="*/ 33391872 h 584"/>
              <a:gd name="T8" fmla="*/ 70004517 w 540"/>
              <a:gd name="T9" fmla="*/ 17956213 h 584"/>
              <a:gd name="T10" fmla="*/ 58243788 w 540"/>
              <a:gd name="T11" fmla="*/ 33077150 h 584"/>
              <a:gd name="T12" fmla="*/ 125727883 w 540"/>
              <a:gd name="T13" fmla="*/ 47882969 h 584"/>
              <a:gd name="T14" fmla="*/ 116207117 w 540"/>
              <a:gd name="T15" fmla="*/ 60168631 h 584"/>
              <a:gd name="T16" fmla="*/ 49002950 w 540"/>
              <a:gd name="T17" fmla="*/ 45362813 h 584"/>
              <a:gd name="T18" fmla="*/ 35002258 w 540"/>
              <a:gd name="T19" fmla="*/ 63791306 h 584"/>
              <a:gd name="T20" fmla="*/ 109486700 w 540"/>
              <a:gd name="T21" fmla="*/ 79857600 h 584"/>
              <a:gd name="T22" fmla="*/ 99965933 w 540"/>
              <a:gd name="T23" fmla="*/ 91985703 h 584"/>
              <a:gd name="T24" fmla="*/ 0 w 540"/>
              <a:gd name="T25" fmla="*/ 70249256 h 5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40"/>
              <a:gd name="T40" fmla="*/ 0 h 584"/>
              <a:gd name="T41" fmla="*/ 540 w 540"/>
              <a:gd name="T42" fmla="*/ 584 h 58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40" h="584">
                <a:moveTo>
                  <a:pt x="0" y="446"/>
                </a:moveTo>
                <a:lnTo>
                  <a:pt x="192" y="0"/>
                </a:lnTo>
                <a:lnTo>
                  <a:pt x="540" y="135"/>
                </a:lnTo>
                <a:lnTo>
                  <a:pt x="506" y="212"/>
                </a:lnTo>
                <a:lnTo>
                  <a:pt x="250" y="114"/>
                </a:lnTo>
                <a:lnTo>
                  <a:pt x="208" y="210"/>
                </a:lnTo>
                <a:lnTo>
                  <a:pt x="449" y="304"/>
                </a:lnTo>
                <a:lnTo>
                  <a:pt x="415" y="382"/>
                </a:lnTo>
                <a:lnTo>
                  <a:pt x="175" y="288"/>
                </a:lnTo>
                <a:lnTo>
                  <a:pt x="125" y="405"/>
                </a:lnTo>
                <a:lnTo>
                  <a:pt x="391" y="507"/>
                </a:lnTo>
                <a:lnTo>
                  <a:pt x="357" y="584"/>
                </a:lnTo>
                <a:lnTo>
                  <a:pt x="0" y="446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5438775" y="1565275"/>
            <a:ext cx="262787" cy="222034"/>
          </a:xfrm>
          <a:custGeom>
            <a:avLst/>
            <a:gdLst>
              <a:gd name="T0" fmla="*/ 124607428 w 561"/>
              <a:gd name="T1" fmla="*/ 16485175 h 630"/>
              <a:gd name="T2" fmla="*/ 133287863 w 561"/>
              <a:gd name="T3" fmla="*/ 19338209 h 630"/>
              <a:gd name="T4" fmla="*/ 140288197 w 561"/>
              <a:gd name="T5" fmla="*/ 22033185 h 630"/>
              <a:gd name="T6" fmla="*/ 145888358 w 561"/>
              <a:gd name="T7" fmla="*/ 24410846 h 630"/>
              <a:gd name="T8" fmla="*/ 149808948 w 561"/>
              <a:gd name="T9" fmla="*/ 26788508 h 630"/>
              <a:gd name="T10" fmla="*/ 152889222 w 561"/>
              <a:gd name="T11" fmla="*/ 29324628 h 630"/>
              <a:gd name="T12" fmla="*/ 154849252 w 561"/>
              <a:gd name="T13" fmla="*/ 32019205 h 630"/>
              <a:gd name="T14" fmla="*/ 156529353 w 561"/>
              <a:gd name="T15" fmla="*/ 34714180 h 630"/>
              <a:gd name="T16" fmla="*/ 157089210 w 561"/>
              <a:gd name="T17" fmla="*/ 37884130 h 630"/>
              <a:gd name="T18" fmla="*/ 156529353 w 561"/>
              <a:gd name="T19" fmla="*/ 40896021 h 630"/>
              <a:gd name="T20" fmla="*/ 155129180 w 561"/>
              <a:gd name="T21" fmla="*/ 43907513 h 630"/>
              <a:gd name="T22" fmla="*/ 153449079 w 561"/>
              <a:gd name="T23" fmla="*/ 46919404 h 630"/>
              <a:gd name="T24" fmla="*/ 150088876 w 561"/>
              <a:gd name="T25" fmla="*/ 50248210 h 630"/>
              <a:gd name="T26" fmla="*/ 145608430 w 561"/>
              <a:gd name="T27" fmla="*/ 53418160 h 630"/>
              <a:gd name="T28" fmla="*/ 140568126 w 561"/>
              <a:gd name="T29" fmla="*/ 56113136 h 630"/>
              <a:gd name="T30" fmla="*/ 134967964 w 561"/>
              <a:gd name="T31" fmla="*/ 58173882 h 630"/>
              <a:gd name="T32" fmla="*/ 128807416 w 561"/>
              <a:gd name="T33" fmla="*/ 59600399 h 630"/>
              <a:gd name="T34" fmla="*/ 121527154 w 561"/>
              <a:gd name="T35" fmla="*/ 60234230 h 630"/>
              <a:gd name="T36" fmla="*/ 114246891 w 561"/>
              <a:gd name="T37" fmla="*/ 60234230 h 630"/>
              <a:gd name="T38" fmla="*/ 106406242 w 561"/>
              <a:gd name="T39" fmla="*/ 59441942 h 630"/>
              <a:gd name="T40" fmla="*/ 101365938 w 561"/>
              <a:gd name="T41" fmla="*/ 59600399 h 630"/>
              <a:gd name="T42" fmla="*/ 105285998 w 561"/>
              <a:gd name="T43" fmla="*/ 64197265 h 630"/>
              <a:gd name="T44" fmla="*/ 107246028 w 561"/>
              <a:gd name="T45" fmla="*/ 68794131 h 630"/>
              <a:gd name="T46" fmla="*/ 108366272 w 561"/>
              <a:gd name="T47" fmla="*/ 75609803 h 630"/>
              <a:gd name="T48" fmla="*/ 110886688 w 561"/>
              <a:gd name="T49" fmla="*/ 99862191 h 630"/>
              <a:gd name="T50" fmla="*/ 78964763 w 561"/>
              <a:gd name="T51" fmla="*/ 66257613 h 630"/>
              <a:gd name="T52" fmla="*/ 77004733 w 561"/>
              <a:gd name="T53" fmla="*/ 59758857 h 630"/>
              <a:gd name="T54" fmla="*/ 75044174 w 561"/>
              <a:gd name="T55" fmla="*/ 56271593 h 630"/>
              <a:gd name="T56" fmla="*/ 72524286 w 561"/>
              <a:gd name="T57" fmla="*/ 53893932 h 630"/>
              <a:gd name="T58" fmla="*/ 68604226 w 561"/>
              <a:gd name="T59" fmla="*/ 51833185 h 630"/>
              <a:gd name="T60" fmla="*/ 62443678 w 561"/>
              <a:gd name="T61" fmla="*/ 49297066 h 630"/>
              <a:gd name="T62" fmla="*/ 24641663 w 561"/>
              <a:gd name="T63" fmla="*/ 74183285 h 630"/>
              <a:gd name="T64" fmla="*/ 86804883 w 561"/>
              <a:gd name="T65" fmla="*/ 41371394 h 630"/>
              <a:gd name="T66" fmla="*/ 96605562 w 561"/>
              <a:gd name="T67" fmla="*/ 44224827 h 630"/>
              <a:gd name="T68" fmla="*/ 106966099 w 561"/>
              <a:gd name="T69" fmla="*/ 46602489 h 630"/>
              <a:gd name="T70" fmla="*/ 112566790 w 561"/>
              <a:gd name="T71" fmla="*/ 47077862 h 630"/>
              <a:gd name="T72" fmla="*/ 117326636 w 561"/>
              <a:gd name="T73" fmla="*/ 46602489 h 630"/>
              <a:gd name="T74" fmla="*/ 121807082 w 561"/>
              <a:gd name="T75" fmla="*/ 45334429 h 630"/>
              <a:gd name="T76" fmla="*/ 125447214 w 561"/>
              <a:gd name="T77" fmla="*/ 43273683 h 630"/>
              <a:gd name="T78" fmla="*/ 127127315 w 561"/>
              <a:gd name="T79" fmla="*/ 41371394 h 630"/>
              <a:gd name="T80" fmla="*/ 128247559 w 561"/>
              <a:gd name="T81" fmla="*/ 39786419 h 630"/>
              <a:gd name="T82" fmla="*/ 128527488 w 561"/>
              <a:gd name="T83" fmla="*/ 38201444 h 630"/>
              <a:gd name="T84" fmla="*/ 128247559 w 561"/>
              <a:gd name="T85" fmla="*/ 36774528 h 630"/>
              <a:gd name="T86" fmla="*/ 127687702 w 561"/>
              <a:gd name="T87" fmla="*/ 35348011 h 630"/>
              <a:gd name="T88" fmla="*/ 126007600 w 561"/>
              <a:gd name="T89" fmla="*/ 33921493 h 630"/>
              <a:gd name="T90" fmla="*/ 124047041 w 561"/>
              <a:gd name="T91" fmla="*/ 32494976 h 630"/>
              <a:gd name="T92" fmla="*/ 121527154 w 561"/>
              <a:gd name="T93" fmla="*/ 31385374 h 630"/>
              <a:gd name="T94" fmla="*/ 112006403 w 561"/>
              <a:gd name="T95" fmla="*/ 28215026 h 630"/>
              <a:gd name="T96" fmla="*/ 81764579 w 561"/>
              <a:gd name="T97" fmla="*/ 18862836 h 63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61"/>
              <a:gd name="T148" fmla="*/ 0 h 630"/>
              <a:gd name="T149" fmla="*/ 561 w 561"/>
              <a:gd name="T150" fmla="*/ 630 h 63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61" h="630">
                <a:moveTo>
                  <a:pt x="0" y="421"/>
                </a:moveTo>
                <a:lnTo>
                  <a:pt x="248" y="0"/>
                </a:lnTo>
                <a:lnTo>
                  <a:pt x="436" y="100"/>
                </a:lnTo>
                <a:lnTo>
                  <a:pt x="445" y="104"/>
                </a:lnTo>
                <a:lnTo>
                  <a:pt x="453" y="109"/>
                </a:lnTo>
                <a:lnTo>
                  <a:pt x="461" y="113"/>
                </a:lnTo>
                <a:lnTo>
                  <a:pt x="468" y="118"/>
                </a:lnTo>
                <a:lnTo>
                  <a:pt x="476" y="122"/>
                </a:lnTo>
                <a:lnTo>
                  <a:pt x="483" y="126"/>
                </a:lnTo>
                <a:lnTo>
                  <a:pt x="490" y="131"/>
                </a:lnTo>
                <a:lnTo>
                  <a:pt x="496" y="135"/>
                </a:lnTo>
                <a:lnTo>
                  <a:pt x="501" y="139"/>
                </a:lnTo>
                <a:lnTo>
                  <a:pt x="507" y="143"/>
                </a:lnTo>
                <a:lnTo>
                  <a:pt x="512" y="147"/>
                </a:lnTo>
                <a:lnTo>
                  <a:pt x="517" y="151"/>
                </a:lnTo>
                <a:lnTo>
                  <a:pt x="521" y="154"/>
                </a:lnTo>
                <a:lnTo>
                  <a:pt x="526" y="158"/>
                </a:lnTo>
                <a:lnTo>
                  <a:pt x="529" y="162"/>
                </a:lnTo>
                <a:lnTo>
                  <a:pt x="532" y="165"/>
                </a:lnTo>
                <a:lnTo>
                  <a:pt x="535" y="169"/>
                </a:lnTo>
                <a:lnTo>
                  <a:pt x="538" y="174"/>
                </a:lnTo>
                <a:lnTo>
                  <a:pt x="542" y="177"/>
                </a:lnTo>
                <a:lnTo>
                  <a:pt x="544" y="181"/>
                </a:lnTo>
                <a:lnTo>
                  <a:pt x="546" y="185"/>
                </a:lnTo>
                <a:lnTo>
                  <a:pt x="548" y="189"/>
                </a:lnTo>
                <a:lnTo>
                  <a:pt x="550" y="193"/>
                </a:lnTo>
                <a:lnTo>
                  <a:pt x="552" y="197"/>
                </a:lnTo>
                <a:lnTo>
                  <a:pt x="553" y="202"/>
                </a:lnTo>
                <a:lnTo>
                  <a:pt x="555" y="206"/>
                </a:lnTo>
                <a:lnTo>
                  <a:pt x="557" y="210"/>
                </a:lnTo>
                <a:lnTo>
                  <a:pt x="558" y="215"/>
                </a:lnTo>
                <a:lnTo>
                  <a:pt x="559" y="219"/>
                </a:lnTo>
                <a:lnTo>
                  <a:pt x="560" y="224"/>
                </a:lnTo>
                <a:lnTo>
                  <a:pt x="560" y="229"/>
                </a:lnTo>
                <a:lnTo>
                  <a:pt x="560" y="234"/>
                </a:lnTo>
                <a:lnTo>
                  <a:pt x="561" y="239"/>
                </a:lnTo>
                <a:lnTo>
                  <a:pt x="561" y="243"/>
                </a:lnTo>
                <a:lnTo>
                  <a:pt x="560" y="248"/>
                </a:lnTo>
                <a:lnTo>
                  <a:pt x="560" y="253"/>
                </a:lnTo>
                <a:lnTo>
                  <a:pt x="559" y="258"/>
                </a:lnTo>
                <a:lnTo>
                  <a:pt x="559" y="263"/>
                </a:lnTo>
                <a:lnTo>
                  <a:pt x="558" y="268"/>
                </a:lnTo>
                <a:lnTo>
                  <a:pt x="557" y="272"/>
                </a:lnTo>
                <a:lnTo>
                  <a:pt x="554" y="277"/>
                </a:lnTo>
                <a:lnTo>
                  <a:pt x="553" y="282"/>
                </a:lnTo>
                <a:lnTo>
                  <a:pt x="551" y="287"/>
                </a:lnTo>
                <a:lnTo>
                  <a:pt x="550" y="291"/>
                </a:lnTo>
                <a:lnTo>
                  <a:pt x="548" y="296"/>
                </a:lnTo>
                <a:lnTo>
                  <a:pt x="546" y="301"/>
                </a:lnTo>
                <a:lnTo>
                  <a:pt x="543" y="305"/>
                </a:lnTo>
                <a:lnTo>
                  <a:pt x="541" y="310"/>
                </a:lnTo>
                <a:lnTo>
                  <a:pt x="536" y="317"/>
                </a:lnTo>
                <a:lnTo>
                  <a:pt x="533" y="322"/>
                </a:lnTo>
                <a:lnTo>
                  <a:pt x="529" y="328"/>
                </a:lnTo>
                <a:lnTo>
                  <a:pt x="525" y="333"/>
                </a:lnTo>
                <a:lnTo>
                  <a:pt x="520" y="337"/>
                </a:lnTo>
                <a:lnTo>
                  <a:pt x="516" y="342"/>
                </a:lnTo>
                <a:lnTo>
                  <a:pt x="512" y="346"/>
                </a:lnTo>
                <a:lnTo>
                  <a:pt x="508" y="350"/>
                </a:lnTo>
                <a:lnTo>
                  <a:pt x="502" y="354"/>
                </a:lnTo>
                <a:lnTo>
                  <a:pt x="498" y="358"/>
                </a:lnTo>
                <a:lnTo>
                  <a:pt x="493" y="361"/>
                </a:lnTo>
                <a:lnTo>
                  <a:pt x="487" y="364"/>
                </a:lnTo>
                <a:lnTo>
                  <a:pt x="482" y="367"/>
                </a:lnTo>
                <a:lnTo>
                  <a:pt x="477" y="370"/>
                </a:lnTo>
                <a:lnTo>
                  <a:pt x="471" y="372"/>
                </a:lnTo>
                <a:lnTo>
                  <a:pt x="465" y="374"/>
                </a:lnTo>
                <a:lnTo>
                  <a:pt x="460" y="376"/>
                </a:lnTo>
                <a:lnTo>
                  <a:pt x="453" y="377"/>
                </a:lnTo>
                <a:lnTo>
                  <a:pt x="447" y="379"/>
                </a:lnTo>
                <a:lnTo>
                  <a:pt x="441" y="380"/>
                </a:lnTo>
                <a:lnTo>
                  <a:pt x="434" y="380"/>
                </a:lnTo>
                <a:lnTo>
                  <a:pt x="428" y="381"/>
                </a:lnTo>
                <a:lnTo>
                  <a:pt x="421" y="381"/>
                </a:lnTo>
                <a:lnTo>
                  <a:pt x="415" y="380"/>
                </a:lnTo>
                <a:lnTo>
                  <a:pt x="408" y="380"/>
                </a:lnTo>
                <a:lnTo>
                  <a:pt x="401" y="379"/>
                </a:lnTo>
                <a:lnTo>
                  <a:pt x="394" y="378"/>
                </a:lnTo>
                <a:lnTo>
                  <a:pt x="387" y="377"/>
                </a:lnTo>
                <a:lnTo>
                  <a:pt x="380" y="375"/>
                </a:lnTo>
                <a:lnTo>
                  <a:pt x="373" y="373"/>
                </a:lnTo>
                <a:lnTo>
                  <a:pt x="365" y="371"/>
                </a:lnTo>
                <a:lnTo>
                  <a:pt x="358" y="368"/>
                </a:lnTo>
                <a:lnTo>
                  <a:pt x="362" y="376"/>
                </a:lnTo>
                <a:lnTo>
                  <a:pt x="365" y="383"/>
                </a:lnTo>
                <a:lnTo>
                  <a:pt x="369" y="391"/>
                </a:lnTo>
                <a:lnTo>
                  <a:pt x="373" y="398"/>
                </a:lnTo>
                <a:lnTo>
                  <a:pt x="376" y="405"/>
                </a:lnTo>
                <a:lnTo>
                  <a:pt x="378" y="413"/>
                </a:lnTo>
                <a:lnTo>
                  <a:pt x="380" y="420"/>
                </a:lnTo>
                <a:lnTo>
                  <a:pt x="382" y="427"/>
                </a:lnTo>
                <a:lnTo>
                  <a:pt x="383" y="434"/>
                </a:lnTo>
                <a:lnTo>
                  <a:pt x="384" y="443"/>
                </a:lnTo>
                <a:lnTo>
                  <a:pt x="386" y="453"/>
                </a:lnTo>
                <a:lnTo>
                  <a:pt x="386" y="465"/>
                </a:lnTo>
                <a:lnTo>
                  <a:pt x="387" y="477"/>
                </a:lnTo>
                <a:lnTo>
                  <a:pt x="389" y="491"/>
                </a:lnTo>
                <a:lnTo>
                  <a:pt x="390" y="505"/>
                </a:lnTo>
                <a:lnTo>
                  <a:pt x="390" y="520"/>
                </a:lnTo>
                <a:lnTo>
                  <a:pt x="396" y="630"/>
                </a:lnTo>
                <a:lnTo>
                  <a:pt x="294" y="576"/>
                </a:lnTo>
                <a:lnTo>
                  <a:pt x="288" y="448"/>
                </a:lnTo>
                <a:lnTo>
                  <a:pt x="285" y="432"/>
                </a:lnTo>
                <a:lnTo>
                  <a:pt x="282" y="418"/>
                </a:lnTo>
                <a:lnTo>
                  <a:pt x="281" y="406"/>
                </a:lnTo>
                <a:lnTo>
                  <a:pt x="279" y="395"/>
                </a:lnTo>
                <a:lnTo>
                  <a:pt x="277" y="385"/>
                </a:lnTo>
                <a:lnTo>
                  <a:pt x="275" y="377"/>
                </a:lnTo>
                <a:lnTo>
                  <a:pt x="273" y="370"/>
                </a:lnTo>
                <a:lnTo>
                  <a:pt x="272" y="365"/>
                </a:lnTo>
                <a:lnTo>
                  <a:pt x="269" y="360"/>
                </a:lnTo>
                <a:lnTo>
                  <a:pt x="268" y="355"/>
                </a:lnTo>
                <a:lnTo>
                  <a:pt x="266" y="351"/>
                </a:lnTo>
                <a:lnTo>
                  <a:pt x="264" y="347"/>
                </a:lnTo>
                <a:lnTo>
                  <a:pt x="261" y="343"/>
                </a:lnTo>
                <a:lnTo>
                  <a:pt x="259" y="340"/>
                </a:lnTo>
                <a:lnTo>
                  <a:pt x="256" y="336"/>
                </a:lnTo>
                <a:lnTo>
                  <a:pt x="252" y="333"/>
                </a:lnTo>
                <a:lnTo>
                  <a:pt x="249" y="330"/>
                </a:lnTo>
                <a:lnTo>
                  <a:pt x="245" y="327"/>
                </a:lnTo>
                <a:lnTo>
                  <a:pt x="241" y="323"/>
                </a:lnTo>
                <a:lnTo>
                  <a:pt x="235" y="320"/>
                </a:lnTo>
                <a:lnTo>
                  <a:pt x="230" y="316"/>
                </a:lnTo>
                <a:lnTo>
                  <a:pt x="223" y="311"/>
                </a:lnTo>
                <a:lnTo>
                  <a:pt x="216" y="307"/>
                </a:lnTo>
                <a:lnTo>
                  <a:pt x="208" y="303"/>
                </a:lnTo>
                <a:lnTo>
                  <a:pt x="190" y="293"/>
                </a:lnTo>
                <a:lnTo>
                  <a:pt x="88" y="468"/>
                </a:lnTo>
                <a:lnTo>
                  <a:pt x="0" y="421"/>
                </a:lnTo>
                <a:close/>
                <a:moveTo>
                  <a:pt x="232" y="220"/>
                </a:moveTo>
                <a:lnTo>
                  <a:pt x="301" y="257"/>
                </a:lnTo>
                <a:lnTo>
                  <a:pt x="310" y="261"/>
                </a:lnTo>
                <a:lnTo>
                  <a:pt x="317" y="265"/>
                </a:lnTo>
                <a:lnTo>
                  <a:pt x="325" y="268"/>
                </a:lnTo>
                <a:lnTo>
                  <a:pt x="332" y="272"/>
                </a:lnTo>
                <a:lnTo>
                  <a:pt x="345" y="279"/>
                </a:lnTo>
                <a:lnTo>
                  <a:pt x="357" y="284"/>
                </a:lnTo>
                <a:lnTo>
                  <a:pt x="366" y="288"/>
                </a:lnTo>
                <a:lnTo>
                  <a:pt x="375" y="292"/>
                </a:lnTo>
                <a:lnTo>
                  <a:pt x="382" y="294"/>
                </a:lnTo>
                <a:lnTo>
                  <a:pt x="387" y="296"/>
                </a:lnTo>
                <a:lnTo>
                  <a:pt x="393" y="296"/>
                </a:lnTo>
                <a:lnTo>
                  <a:pt x="397" y="297"/>
                </a:lnTo>
                <a:lnTo>
                  <a:pt x="402" y="297"/>
                </a:lnTo>
                <a:lnTo>
                  <a:pt x="407" y="297"/>
                </a:lnTo>
                <a:lnTo>
                  <a:pt x="411" y="296"/>
                </a:lnTo>
                <a:lnTo>
                  <a:pt x="415" y="296"/>
                </a:lnTo>
                <a:lnTo>
                  <a:pt x="419" y="294"/>
                </a:lnTo>
                <a:lnTo>
                  <a:pt x="424" y="293"/>
                </a:lnTo>
                <a:lnTo>
                  <a:pt x="428" y="291"/>
                </a:lnTo>
                <a:lnTo>
                  <a:pt x="432" y="289"/>
                </a:lnTo>
                <a:lnTo>
                  <a:pt x="435" y="286"/>
                </a:lnTo>
                <a:lnTo>
                  <a:pt x="439" y="283"/>
                </a:lnTo>
                <a:lnTo>
                  <a:pt x="442" y="280"/>
                </a:lnTo>
                <a:lnTo>
                  <a:pt x="445" y="277"/>
                </a:lnTo>
                <a:lnTo>
                  <a:pt x="448" y="273"/>
                </a:lnTo>
                <a:lnTo>
                  <a:pt x="451" y="269"/>
                </a:lnTo>
                <a:lnTo>
                  <a:pt x="452" y="266"/>
                </a:lnTo>
                <a:lnTo>
                  <a:pt x="453" y="263"/>
                </a:lnTo>
                <a:lnTo>
                  <a:pt x="454" y="261"/>
                </a:lnTo>
                <a:lnTo>
                  <a:pt x="456" y="259"/>
                </a:lnTo>
                <a:lnTo>
                  <a:pt x="457" y="256"/>
                </a:lnTo>
                <a:lnTo>
                  <a:pt x="458" y="254"/>
                </a:lnTo>
                <a:lnTo>
                  <a:pt x="458" y="251"/>
                </a:lnTo>
                <a:lnTo>
                  <a:pt x="459" y="249"/>
                </a:lnTo>
                <a:lnTo>
                  <a:pt x="459" y="246"/>
                </a:lnTo>
                <a:lnTo>
                  <a:pt x="459" y="244"/>
                </a:lnTo>
                <a:lnTo>
                  <a:pt x="459" y="241"/>
                </a:lnTo>
                <a:lnTo>
                  <a:pt x="459" y="239"/>
                </a:lnTo>
                <a:lnTo>
                  <a:pt x="459" y="237"/>
                </a:lnTo>
                <a:lnTo>
                  <a:pt x="459" y="234"/>
                </a:lnTo>
                <a:lnTo>
                  <a:pt x="458" y="232"/>
                </a:lnTo>
                <a:lnTo>
                  <a:pt x="458" y="230"/>
                </a:lnTo>
                <a:lnTo>
                  <a:pt x="457" y="227"/>
                </a:lnTo>
                <a:lnTo>
                  <a:pt x="456" y="225"/>
                </a:lnTo>
                <a:lnTo>
                  <a:pt x="456" y="223"/>
                </a:lnTo>
                <a:lnTo>
                  <a:pt x="454" y="220"/>
                </a:lnTo>
                <a:lnTo>
                  <a:pt x="452" y="218"/>
                </a:lnTo>
                <a:lnTo>
                  <a:pt x="451" y="216"/>
                </a:lnTo>
                <a:lnTo>
                  <a:pt x="450" y="214"/>
                </a:lnTo>
                <a:lnTo>
                  <a:pt x="448" y="212"/>
                </a:lnTo>
                <a:lnTo>
                  <a:pt x="447" y="210"/>
                </a:lnTo>
                <a:lnTo>
                  <a:pt x="445" y="207"/>
                </a:lnTo>
                <a:lnTo>
                  <a:pt x="443" y="205"/>
                </a:lnTo>
                <a:lnTo>
                  <a:pt x="441" y="203"/>
                </a:lnTo>
                <a:lnTo>
                  <a:pt x="439" y="201"/>
                </a:lnTo>
                <a:lnTo>
                  <a:pt x="436" y="199"/>
                </a:lnTo>
                <a:lnTo>
                  <a:pt x="434" y="198"/>
                </a:lnTo>
                <a:lnTo>
                  <a:pt x="431" y="196"/>
                </a:lnTo>
                <a:lnTo>
                  <a:pt x="424" y="191"/>
                </a:lnTo>
                <a:lnTo>
                  <a:pt x="410" y="183"/>
                </a:lnTo>
                <a:lnTo>
                  <a:pt x="400" y="178"/>
                </a:lnTo>
                <a:lnTo>
                  <a:pt x="390" y="172"/>
                </a:lnTo>
                <a:lnTo>
                  <a:pt x="378" y="165"/>
                </a:lnTo>
                <a:lnTo>
                  <a:pt x="364" y="158"/>
                </a:lnTo>
                <a:lnTo>
                  <a:pt x="292" y="119"/>
                </a:lnTo>
                <a:lnTo>
                  <a:pt x="232" y="220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8"/>
          <p:cNvSpPr>
            <a:spLocks noEditPoints="1"/>
          </p:cNvSpPr>
          <p:nvPr/>
        </p:nvSpPr>
        <p:spPr bwMode="auto">
          <a:xfrm>
            <a:off x="5759450" y="1724024"/>
            <a:ext cx="275434" cy="226249"/>
          </a:xfrm>
          <a:custGeom>
            <a:avLst/>
            <a:gdLst>
              <a:gd name="T0" fmla="*/ 139448646 w 588"/>
              <a:gd name="T1" fmla="*/ 21511708 h 645"/>
              <a:gd name="T2" fmla="*/ 147009379 w 588"/>
              <a:gd name="T3" fmla="*/ 25123211 h 645"/>
              <a:gd name="T4" fmla="*/ 153169408 w 588"/>
              <a:gd name="T5" fmla="*/ 28420878 h 645"/>
              <a:gd name="T6" fmla="*/ 157649863 w 588"/>
              <a:gd name="T7" fmla="*/ 31404312 h 645"/>
              <a:gd name="T8" fmla="*/ 161010071 w 588"/>
              <a:gd name="T9" fmla="*/ 34230430 h 645"/>
              <a:gd name="T10" fmla="*/ 162970104 w 588"/>
              <a:gd name="T11" fmla="*/ 36743108 h 645"/>
              <a:gd name="T12" fmla="*/ 164370279 w 588"/>
              <a:gd name="T13" fmla="*/ 39569226 h 645"/>
              <a:gd name="T14" fmla="*/ 164650208 w 588"/>
              <a:gd name="T15" fmla="*/ 42395741 h 645"/>
              <a:gd name="T16" fmla="*/ 164090350 w 588"/>
              <a:gd name="T17" fmla="*/ 45536093 h 645"/>
              <a:gd name="T18" fmla="*/ 162410246 w 588"/>
              <a:gd name="T19" fmla="*/ 48362608 h 645"/>
              <a:gd name="T20" fmla="*/ 160450213 w 588"/>
              <a:gd name="T21" fmla="*/ 51188727 h 645"/>
              <a:gd name="T22" fmla="*/ 157090004 w 588"/>
              <a:gd name="T23" fmla="*/ 54015241 h 645"/>
              <a:gd name="T24" fmla="*/ 153169408 w 588"/>
              <a:gd name="T25" fmla="*/ 56841756 h 645"/>
              <a:gd name="T26" fmla="*/ 147569238 w 588"/>
              <a:gd name="T27" fmla="*/ 59667875 h 645"/>
              <a:gd name="T28" fmla="*/ 141688608 w 588"/>
              <a:gd name="T29" fmla="*/ 61709401 h 645"/>
              <a:gd name="T30" fmla="*/ 135248121 w 588"/>
              <a:gd name="T31" fmla="*/ 63122460 h 645"/>
              <a:gd name="T32" fmla="*/ 128527704 w 588"/>
              <a:gd name="T33" fmla="*/ 63907449 h 645"/>
              <a:gd name="T34" fmla="*/ 121807288 w 588"/>
              <a:gd name="T35" fmla="*/ 63750530 h 645"/>
              <a:gd name="T36" fmla="*/ 114247083 w 588"/>
              <a:gd name="T37" fmla="*/ 63122460 h 645"/>
              <a:gd name="T38" fmla="*/ 106686350 w 588"/>
              <a:gd name="T39" fmla="*/ 61552086 h 645"/>
              <a:gd name="T40" fmla="*/ 101646038 w 588"/>
              <a:gd name="T41" fmla="*/ 61081330 h 645"/>
              <a:gd name="T42" fmla="*/ 103886529 w 588"/>
              <a:gd name="T43" fmla="*/ 66105893 h 645"/>
              <a:gd name="T44" fmla="*/ 104446388 w 588"/>
              <a:gd name="T45" fmla="*/ 70816619 h 645"/>
              <a:gd name="T46" fmla="*/ 103326142 w 588"/>
              <a:gd name="T47" fmla="*/ 77568475 h 645"/>
              <a:gd name="T48" fmla="*/ 96886183 w 588"/>
              <a:gd name="T49" fmla="*/ 101278627 h 645"/>
              <a:gd name="T50" fmla="*/ 77564721 w 588"/>
              <a:gd name="T51" fmla="*/ 65477823 h 645"/>
              <a:gd name="T52" fmla="*/ 77564721 w 588"/>
              <a:gd name="T53" fmla="*/ 58882886 h 645"/>
              <a:gd name="T54" fmla="*/ 77004863 w 588"/>
              <a:gd name="T55" fmla="*/ 55428301 h 645"/>
              <a:gd name="T56" fmla="*/ 75324758 w 588"/>
              <a:gd name="T57" fmla="*/ 52602182 h 645"/>
              <a:gd name="T58" fmla="*/ 72524408 w 588"/>
              <a:gd name="T59" fmla="*/ 50246819 h 645"/>
              <a:gd name="T60" fmla="*/ 67204167 w 588"/>
              <a:gd name="T61" fmla="*/ 47263386 h 645"/>
              <a:gd name="T62" fmla="*/ 21281496 w 588"/>
              <a:gd name="T63" fmla="*/ 67518953 h 645"/>
              <a:gd name="T64" fmla="*/ 93805904 w 588"/>
              <a:gd name="T65" fmla="*/ 41924589 h 645"/>
              <a:gd name="T66" fmla="*/ 102206425 w 588"/>
              <a:gd name="T67" fmla="*/ 45693012 h 645"/>
              <a:gd name="T68" fmla="*/ 111726663 w 588"/>
              <a:gd name="T69" fmla="*/ 49147597 h 645"/>
              <a:gd name="T70" fmla="*/ 117327363 w 588"/>
              <a:gd name="T71" fmla="*/ 50089901 h 645"/>
              <a:gd name="T72" fmla="*/ 122367675 w 588"/>
              <a:gd name="T73" fmla="*/ 50089901 h 645"/>
              <a:gd name="T74" fmla="*/ 127128058 w 588"/>
              <a:gd name="T75" fmla="*/ 49304515 h 645"/>
              <a:gd name="T76" fmla="*/ 131328054 w 588"/>
              <a:gd name="T77" fmla="*/ 47577223 h 645"/>
              <a:gd name="T78" fmla="*/ 133568017 w 588"/>
              <a:gd name="T79" fmla="*/ 46007245 h 645"/>
              <a:gd name="T80" fmla="*/ 134968192 w 588"/>
              <a:gd name="T81" fmla="*/ 44594186 h 645"/>
              <a:gd name="T82" fmla="*/ 136088438 w 588"/>
              <a:gd name="T83" fmla="*/ 43023812 h 645"/>
              <a:gd name="T84" fmla="*/ 136368367 w 588"/>
              <a:gd name="T85" fmla="*/ 41610752 h 645"/>
              <a:gd name="T86" fmla="*/ 136088438 w 588"/>
              <a:gd name="T87" fmla="*/ 40040378 h 645"/>
              <a:gd name="T88" fmla="*/ 134968192 w 588"/>
              <a:gd name="T89" fmla="*/ 38627319 h 645"/>
              <a:gd name="T90" fmla="*/ 133568017 w 588"/>
              <a:gd name="T91" fmla="*/ 37056945 h 645"/>
              <a:gd name="T92" fmla="*/ 131607983 w 588"/>
              <a:gd name="T93" fmla="*/ 35643886 h 645"/>
              <a:gd name="T94" fmla="*/ 123207463 w 588"/>
              <a:gd name="T95" fmla="*/ 31404312 h 645"/>
              <a:gd name="T96" fmla="*/ 96605725 w 588"/>
              <a:gd name="T97" fmla="*/ 19627497 h 6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88"/>
              <a:gd name="T148" fmla="*/ 0 h 645"/>
              <a:gd name="T149" fmla="*/ 588 w 588"/>
              <a:gd name="T150" fmla="*/ 645 h 645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88" h="645">
                <a:moveTo>
                  <a:pt x="0" y="370"/>
                </a:moveTo>
                <a:lnTo>
                  <a:pt x="325" y="0"/>
                </a:lnTo>
                <a:lnTo>
                  <a:pt x="491" y="131"/>
                </a:lnTo>
                <a:lnTo>
                  <a:pt x="498" y="137"/>
                </a:lnTo>
                <a:lnTo>
                  <a:pt x="506" y="143"/>
                </a:lnTo>
                <a:lnTo>
                  <a:pt x="512" y="149"/>
                </a:lnTo>
                <a:lnTo>
                  <a:pt x="520" y="155"/>
                </a:lnTo>
                <a:lnTo>
                  <a:pt x="525" y="160"/>
                </a:lnTo>
                <a:lnTo>
                  <a:pt x="531" y="166"/>
                </a:lnTo>
                <a:lnTo>
                  <a:pt x="537" y="171"/>
                </a:lnTo>
                <a:lnTo>
                  <a:pt x="542" y="176"/>
                </a:lnTo>
                <a:lnTo>
                  <a:pt x="547" y="181"/>
                </a:lnTo>
                <a:lnTo>
                  <a:pt x="551" y="186"/>
                </a:lnTo>
                <a:lnTo>
                  <a:pt x="556" y="191"/>
                </a:lnTo>
                <a:lnTo>
                  <a:pt x="560" y="196"/>
                </a:lnTo>
                <a:lnTo>
                  <a:pt x="563" y="200"/>
                </a:lnTo>
                <a:lnTo>
                  <a:pt x="566" y="205"/>
                </a:lnTo>
                <a:lnTo>
                  <a:pt x="570" y="210"/>
                </a:lnTo>
                <a:lnTo>
                  <a:pt x="573" y="214"/>
                </a:lnTo>
                <a:lnTo>
                  <a:pt x="575" y="218"/>
                </a:lnTo>
                <a:lnTo>
                  <a:pt x="577" y="222"/>
                </a:lnTo>
                <a:lnTo>
                  <a:pt x="579" y="226"/>
                </a:lnTo>
                <a:lnTo>
                  <a:pt x="580" y="230"/>
                </a:lnTo>
                <a:lnTo>
                  <a:pt x="582" y="234"/>
                </a:lnTo>
                <a:lnTo>
                  <a:pt x="583" y="239"/>
                </a:lnTo>
                <a:lnTo>
                  <a:pt x="584" y="243"/>
                </a:lnTo>
                <a:lnTo>
                  <a:pt x="586" y="248"/>
                </a:lnTo>
                <a:lnTo>
                  <a:pt x="587" y="252"/>
                </a:lnTo>
                <a:lnTo>
                  <a:pt x="587" y="256"/>
                </a:lnTo>
                <a:lnTo>
                  <a:pt x="588" y="261"/>
                </a:lnTo>
                <a:lnTo>
                  <a:pt x="588" y="266"/>
                </a:lnTo>
                <a:lnTo>
                  <a:pt x="588" y="270"/>
                </a:lnTo>
                <a:lnTo>
                  <a:pt x="588" y="275"/>
                </a:lnTo>
                <a:lnTo>
                  <a:pt x="587" y="280"/>
                </a:lnTo>
                <a:lnTo>
                  <a:pt x="587" y="285"/>
                </a:lnTo>
                <a:lnTo>
                  <a:pt x="586" y="290"/>
                </a:lnTo>
                <a:lnTo>
                  <a:pt x="584" y="294"/>
                </a:lnTo>
                <a:lnTo>
                  <a:pt x="583" y="299"/>
                </a:lnTo>
                <a:lnTo>
                  <a:pt x="582" y="304"/>
                </a:lnTo>
                <a:lnTo>
                  <a:pt x="580" y="308"/>
                </a:lnTo>
                <a:lnTo>
                  <a:pt x="579" y="313"/>
                </a:lnTo>
                <a:lnTo>
                  <a:pt x="577" y="317"/>
                </a:lnTo>
                <a:lnTo>
                  <a:pt x="575" y="322"/>
                </a:lnTo>
                <a:lnTo>
                  <a:pt x="573" y="326"/>
                </a:lnTo>
                <a:lnTo>
                  <a:pt x="570" y="331"/>
                </a:lnTo>
                <a:lnTo>
                  <a:pt x="567" y="335"/>
                </a:lnTo>
                <a:lnTo>
                  <a:pt x="564" y="339"/>
                </a:lnTo>
                <a:lnTo>
                  <a:pt x="561" y="344"/>
                </a:lnTo>
                <a:lnTo>
                  <a:pt x="558" y="349"/>
                </a:lnTo>
                <a:lnTo>
                  <a:pt x="555" y="353"/>
                </a:lnTo>
                <a:lnTo>
                  <a:pt x="551" y="357"/>
                </a:lnTo>
                <a:lnTo>
                  <a:pt x="547" y="362"/>
                </a:lnTo>
                <a:lnTo>
                  <a:pt x="542" y="367"/>
                </a:lnTo>
                <a:lnTo>
                  <a:pt x="538" y="371"/>
                </a:lnTo>
                <a:lnTo>
                  <a:pt x="532" y="376"/>
                </a:lnTo>
                <a:lnTo>
                  <a:pt x="527" y="380"/>
                </a:lnTo>
                <a:lnTo>
                  <a:pt x="522" y="383"/>
                </a:lnTo>
                <a:lnTo>
                  <a:pt x="516" y="387"/>
                </a:lnTo>
                <a:lnTo>
                  <a:pt x="511" y="390"/>
                </a:lnTo>
                <a:lnTo>
                  <a:pt x="506" y="393"/>
                </a:lnTo>
                <a:lnTo>
                  <a:pt x="500" y="396"/>
                </a:lnTo>
                <a:lnTo>
                  <a:pt x="495" y="398"/>
                </a:lnTo>
                <a:lnTo>
                  <a:pt x="489" y="400"/>
                </a:lnTo>
                <a:lnTo>
                  <a:pt x="483" y="402"/>
                </a:lnTo>
                <a:lnTo>
                  <a:pt x="477" y="403"/>
                </a:lnTo>
                <a:lnTo>
                  <a:pt x="472" y="405"/>
                </a:lnTo>
                <a:lnTo>
                  <a:pt x="465" y="406"/>
                </a:lnTo>
                <a:lnTo>
                  <a:pt x="459" y="407"/>
                </a:lnTo>
                <a:lnTo>
                  <a:pt x="453" y="407"/>
                </a:lnTo>
                <a:lnTo>
                  <a:pt x="446" y="407"/>
                </a:lnTo>
                <a:lnTo>
                  <a:pt x="440" y="407"/>
                </a:lnTo>
                <a:lnTo>
                  <a:pt x="435" y="406"/>
                </a:lnTo>
                <a:lnTo>
                  <a:pt x="427" y="406"/>
                </a:lnTo>
                <a:lnTo>
                  <a:pt x="421" y="405"/>
                </a:lnTo>
                <a:lnTo>
                  <a:pt x="414" y="403"/>
                </a:lnTo>
                <a:lnTo>
                  <a:pt x="408" y="402"/>
                </a:lnTo>
                <a:lnTo>
                  <a:pt x="402" y="400"/>
                </a:lnTo>
                <a:lnTo>
                  <a:pt x="394" y="397"/>
                </a:lnTo>
                <a:lnTo>
                  <a:pt x="388" y="395"/>
                </a:lnTo>
                <a:lnTo>
                  <a:pt x="381" y="392"/>
                </a:lnTo>
                <a:lnTo>
                  <a:pt x="374" y="388"/>
                </a:lnTo>
                <a:lnTo>
                  <a:pt x="368" y="385"/>
                </a:lnTo>
                <a:lnTo>
                  <a:pt x="360" y="381"/>
                </a:lnTo>
                <a:lnTo>
                  <a:pt x="363" y="389"/>
                </a:lnTo>
                <a:lnTo>
                  <a:pt x="365" y="397"/>
                </a:lnTo>
                <a:lnTo>
                  <a:pt x="368" y="405"/>
                </a:lnTo>
                <a:lnTo>
                  <a:pt x="370" y="413"/>
                </a:lnTo>
                <a:lnTo>
                  <a:pt x="371" y="421"/>
                </a:lnTo>
                <a:lnTo>
                  <a:pt x="372" y="428"/>
                </a:lnTo>
                <a:lnTo>
                  <a:pt x="373" y="436"/>
                </a:lnTo>
                <a:lnTo>
                  <a:pt x="373" y="443"/>
                </a:lnTo>
                <a:lnTo>
                  <a:pt x="373" y="451"/>
                </a:lnTo>
                <a:lnTo>
                  <a:pt x="372" y="460"/>
                </a:lnTo>
                <a:lnTo>
                  <a:pt x="372" y="469"/>
                </a:lnTo>
                <a:lnTo>
                  <a:pt x="371" y="481"/>
                </a:lnTo>
                <a:lnTo>
                  <a:pt x="369" y="494"/>
                </a:lnTo>
                <a:lnTo>
                  <a:pt x="366" y="506"/>
                </a:lnTo>
                <a:lnTo>
                  <a:pt x="364" y="520"/>
                </a:lnTo>
                <a:lnTo>
                  <a:pt x="362" y="536"/>
                </a:lnTo>
                <a:lnTo>
                  <a:pt x="346" y="645"/>
                </a:lnTo>
                <a:lnTo>
                  <a:pt x="257" y="574"/>
                </a:lnTo>
                <a:lnTo>
                  <a:pt x="276" y="447"/>
                </a:lnTo>
                <a:lnTo>
                  <a:pt x="276" y="431"/>
                </a:lnTo>
                <a:lnTo>
                  <a:pt x="277" y="417"/>
                </a:lnTo>
                <a:lnTo>
                  <a:pt x="277" y="405"/>
                </a:lnTo>
                <a:lnTo>
                  <a:pt x="278" y="393"/>
                </a:lnTo>
                <a:lnTo>
                  <a:pt x="278" y="383"/>
                </a:lnTo>
                <a:lnTo>
                  <a:pt x="277" y="375"/>
                </a:lnTo>
                <a:lnTo>
                  <a:pt x="277" y="368"/>
                </a:lnTo>
                <a:lnTo>
                  <a:pt x="277" y="362"/>
                </a:lnTo>
                <a:lnTo>
                  <a:pt x="276" y="357"/>
                </a:lnTo>
                <a:lnTo>
                  <a:pt x="275" y="353"/>
                </a:lnTo>
                <a:lnTo>
                  <a:pt x="274" y="348"/>
                </a:lnTo>
                <a:lnTo>
                  <a:pt x="273" y="343"/>
                </a:lnTo>
                <a:lnTo>
                  <a:pt x="271" y="339"/>
                </a:lnTo>
                <a:lnTo>
                  <a:pt x="269" y="335"/>
                </a:lnTo>
                <a:lnTo>
                  <a:pt x="267" y="331"/>
                </a:lnTo>
                <a:lnTo>
                  <a:pt x="264" y="327"/>
                </a:lnTo>
                <a:lnTo>
                  <a:pt x="262" y="324"/>
                </a:lnTo>
                <a:lnTo>
                  <a:pt x="259" y="320"/>
                </a:lnTo>
                <a:lnTo>
                  <a:pt x="255" y="316"/>
                </a:lnTo>
                <a:lnTo>
                  <a:pt x="251" y="311"/>
                </a:lnTo>
                <a:lnTo>
                  <a:pt x="245" y="306"/>
                </a:lnTo>
                <a:lnTo>
                  <a:pt x="240" y="301"/>
                </a:lnTo>
                <a:lnTo>
                  <a:pt x="234" y="296"/>
                </a:lnTo>
                <a:lnTo>
                  <a:pt x="227" y="291"/>
                </a:lnTo>
                <a:lnTo>
                  <a:pt x="210" y="278"/>
                </a:lnTo>
                <a:lnTo>
                  <a:pt x="76" y="430"/>
                </a:lnTo>
                <a:lnTo>
                  <a:pt x="0" y="370"/>
                </a:lnTo>
                <a:close/>
                <a:moveTo>
                  <a:pt x="267" y="214"/>
                </a:moveTo>
                <a:lnTo>
                  <a:pt x="327" y="262"/>
                </a:lnTo>
                <a:lnTo>
                  <a:pt x="335" y="267"/>
                </a:lnTo>
                <a:lnTo>
                  <a:pt x="341" y="272"/>
                </a:lnTo>
                <a:lnTo>
                  <a:pt x="348" y="277"/>
                </a:lnTo>
                <a:lnTo>
                  <a:pt x="354" y="282"/>
                </a:lnTo>
                <a:lnTo>
                  <a:pt x="365" y="291"/>
                </a:lnTo>
                <a:lnTo>
                  <a:pt x="376" y="298"/>
                </a:lnTo>
                <a:lnTo>
                  <a:pt x="385" y="304"/>
                </a:lnTo>
                <a:lnTo>
                  <a:pt x="393" y="309"/>
                </a:lnTo>
                <a:lnTo>
                  <a:pt x="399" y="313"/>
                </a:lnTo>
                <a:lnTo>
                  <a:pt x="405" y="315"/>
                </a:lnTo>
                <a:lnTo>
                  <a:pt x="409" y="317"/>
                </a:lnTo>
                <a:lnTo>
                  <a:pt x="414" y="318"/>
                </a:lnTo>
                <a:lnTo>
                  <a:pt x="419" y="319"/>
                </a:lnTo>
                <a:lnTo>
                  <a:pt x="423" y="320"/>
                </a:lnTo>
                <a:lnTo>
                  <a:pt x="427" y="320"/>
                </a:lnTo>
                <a:lnTo>
                  <a:pt x="431" y="320"/>
                </a:lnTo>
                <a:lnTo>
                  <a:pt x="437" y="319"/>
                </a:lnTo>
                <a:lnTo>
                  <a:pt x="441" y="319"/>
                </a:lnTo>
                <a:lnTo>
                  <a:pt x="445" y="318"/>
                </a:lnTo>
                <a:lnTo>
                  <a:pt x="449" y="316"/>
                </a:lnTo>
                <a:lnTo>
                  <a:pt x="454" y="314"/>
                </a:lnTo>
                <a:lnTo>
                  <a:pt x="457" y="312"/>
                </a:lnTo>
                <a:lnTo>
                  <a:pt x="461" y="310"/>
                </a:lnTo>
                <a:lnTo>
                  <a:pt x="465" y="307"/>
                </a:lnTo>
                <a:lnTo>
                  <a:pt x="469" y="303"/>
                </a:lnTo>
                <a:lnTo>
                  <a:pt x="472" y="300"/>
                </a:lnTo>
                <a:lnTo>
                  <a:pt x="474" y="297"/>
                </a:lnTo>
                <a:lnTo>
                  <a:pt x="476" y="295"/>
                </a:lnTo>
                <a:lnTo>
                  <a:pt x="477" y="293"/>
                </a:lnTo>
                <a:lnTo>
                  <a:pt x="478" y="291"/>
                </a:lnTo>
                <a:lnTo>
                  <a:pt x="480" y="288"/>
                </a:lnTo>
                <a:lnTo>
                  <a:pt x="481" y="286"/>
                </a:lnTo>
                <a:lnTo>
                  <a:pt x="482" y="284"/>
                </a:lnTo>
                <a:lnTo>
                  <a:pt x="483" y="282"/>
                </a:lnTo>
                <a:lnTo>
                  <a:pt x="484" y="279"/>
                </a:lnTo>
                <a:lnTo>
                  <a:pt x="484" y="277"/>
                </a:lnTo>
                <a:lnTo>
                  <a:pt x="486" y="274"/>
                </a:lnTo>
                <a:lnTo>
                  <a:pt x="486" y="272"/>
                </a:lnTo>
                <a:lnTo>
                  <a:pt x="487" y="270"/>
                </a:lnTo>
                <a:lnTo>
                  <a:pt x="487" y="267"/>
                </a:lnTo>
                <a:lnTo>
                  <a:pt x="487" y="265"/>
                </a:lnTo>
                <a:lnTo>
                  <a:pt x="487" y="263"/>
                </a:lnTo>
                <a:lnTo>
                  <a:pt x="486" y="260"/>
                </a:lnTo>
                <a:lnTo>
                  <a:pt x="486" y="258"/>
                </a:lnTo>
                <a:lnTo>
                  <a:pt x="486" y="255"/>
                </a:lnTo>
                <a:lnTo>
                  <a:pt x="484" y="253"/>
                </a:lnTo>
                <a:lnTo>
                  <a:pt x="483" y="250"/>
                </a:lnTo>
                <a:lnTo>
                  <a:pt x="483" y="248"/>
                </a:lnTo>
                <a:lnTo>
                  <a:pt x="482" y="246"/>
                </a:lnTo>
                <a:lnTo>
                  <a:pt x="481" y="243"/>
                </a:lnTo>
                <a:lnTo>
                  <a:pt x="479" y="241"/>
                </a:lnTo>
                <a:lnTo>
                  <a:pt x="478" y="239"/>
                </a:lnTo>
                <a:lnTo>
                  <a:pt x="477" y="236"/>
                </a:lnTo>
                <a:lnTo>
                  <a:pt x="475" y="234"/>
                </a:lnTo>
                <a:lnTo>
                  <a:pt x="473" y="232"/>
                </a:lnTo>
                <a:lnTo>
                  <a:pt x="472" y="229"/>
                </a:lnTo>
                <a:lnTo>
                  <a:pt x="470" y="227"/>
                </a:lnTo>
                <a:lnTo>
                  <a:pt x="467" y="225"/>
                </a:lnTo>
                <a:lnTo>
                  <a:pt x="460" y="218"/>
                </a:lnTo>
                <a:lnTo>
                  <a:pt x="448" y="208"/>
                </a:lnTo>
                <a:lnTo>
                  <a:pt x="440" y="200"/>
                </a:lnTo>
                <a:lnTo>
                  <a:pt x="431" y="193"/>
                </a:lnTo>
                <a:lnTo>
                  <a:pt x="421" y="185"/>
                </a:lnTo>
                <a:lnTo>
                  <a:pt x="409" y="175"/>
                </a:lnTo>
                <a:lnTo>
                  <a:pt x="345" y="125"/>
                </a:lnTo>
                <a:lnTo>
                  <a:pt x="267" y="214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5965825" y="1857375"/>
            <a:ext cx="290893" cy="210792"/>
          </a:xfrm>
          <a:custGeom>
            <a:avLst/>
            <a:gdLst>
              <a:gd name="T0" fmla="*/ 0 w 623"/>
              <a:gd name="T1" fmla="*/ 54317065 h 601"/>
              <a:gd name="T2" fmla="*/ 98490238 w 623"/>
              <a:gd name="T3" fmla="*/ 0 h 601"/>
              <a:gd name="T4" fmla="*/ 173332017 w 623"/>
              <a:gd name="T5" fmla="*/ 39089348 h 601"/>
              <a:gd name="T6" fmla="*/ 156082261 w 623"/>
              <a:gd name="T7" fmla="*/ 48508559 h 601"/>
              <a:gd name="T8" fmla="*/ 100994652 w 623"/>
              <a:gd name="T9" fmla="*/ 19780224 h 601"/>
              <a:gd name="T10" fmla="*/ 79571576 w 623"/>
              <a:gd name="T11" fmla="*/ 31711039 h 601"/>
              <a:gd name="T12" fmla="*/ 131320318 w 623"/>
              <a:gd name="T13" fmla="*/ 58555770 h 601"/>
              <a:gd name="T14" fmla="*/ 114070561 w 623"/>
              <a:gd name="T15" fmla="*/ 67974980 h 601"/>
              <a:gd name="T16" fmla="*/ 62321820 w 623"/>
              <a:gd name="T17" fmla="*/ 40973349 h 601"/>
              <a:gd name="T18" fmla="*/ 37003399 w 623"/>
              <a:gd name="T19" fmla="*/ 55259264 h 601"/>
              <a:gd name="T20" fmla="*/ 94038944 w 623"/>
              <a:gd name="T21" fmla="*/ 84929401 h 601"/>
              <a:gd name="T22" fmla="*/ 76789187 w 623"/>
              <a:gd name="T23" fmla="*/ 94348612 h 601"/>
              <a:gd name="T24" fmla="*/ 0 w 623"/>
              <a:gd name="T25" fmla="*/ 54317065 h 6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23"/>
              <a:gd name="T40" fmla="*/ 0 h 601"/>
              <a:gd name="T41" fmla="*/ 623 w 623"/>
              <a:gd name="T42" fmla="*/ 601 h 6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23" h="601">
                <a:moveTo>
                  <a:pt x="0" y="346"/>
                </a:moveTo>
                <a:lnTo>
                  <a:pt x="354" y="0"/>
                </a:lnTo>
                <a:lnTo>
                  <a:pt x="623" y="249"/>
                </a:lnTo>
                <a:lnTo>
                  <a:pt x="561" y="309"/>
                </a:lnTo>
                <a:lnTo>
                  <a:pt x="363" y="126"/>
                </a:lnTo>
                <a:lnTo>
                  <a:pt x="286" y="202"/>
                </a:lnTo>
                <a:lnTo>
                  <a:pt x="472" y="373"/>
                </a:lnTo>
                <a:lnTo>
                  <a:pt x="410" y="433"/>
                </a:lnTo>
                <a:lnTo>
                  <a:pt x="224" y="261"/>
                </a:lnTo>
                <a:lnTo>
                  <a:pt x="133" y="352"/>
                </a:lnTo>
                <a:lnTo>
                  <a:pt x="338" y="541"/>
                </a:lnTo>
                <a:lnTo>
                  <a:pt x="276" y="601"/>
                </a:lnTo>
                <a:lnTo>
                  <a:pt x="0" y="346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6140450" y="2005011"/>
            <a:ext cx="216413" cy="196739"/>
          </a:xfrm>
          <a:custGeom>
            <a:avLst/>
            <a:gdLst>
              <a:gd name="T0" fmla="*/ 0 w 464"/>
              <a:gd name="T1" fmla="*/ 45822651 h 562"/>
              <a:gd name="T2" fmla="*/ 111598622 w 464"/>
              <a:gd name="T3" fmla="*/ 0 h 562"/>
              <a:gd name="T4" fmla="*/ 128810400 w 464"/>
              <a:gd name="T5" fmla="*/ 11729422 h 562"/>
              <a:gd name="T6" fmla="*/ 36089041 w 464"/>
              <a:gd name="T7" fmla="*/ 49575987 h 562"/>
              <a:gd name="T8" fmla="*/ 80228897 w 464"/>
              <a:gd name="T9" fmla="*/ 80072088 h 562"/>
              <a:gd name="T10" fmla="*/ 60518627 w 464"/>
              <a:gd name="T11" fmla="*/ 87891570 h 562"/>
              <a:gd name="T12" fmla="*/ 0 w 464"/>
              <a:gd name="T13" fmla="*/ 45822651 h 5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4"/>
              <a:gd name="T22" fmla="*/ 0 h 562"/>
              <a:gd name="T23" fmla="*/ 464 w 464"/>
              <a:gd name="T24" fmla="*/ 562 h 5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4" h="562">
                <a:moveTo>
                  <a:pt x="0" y="293"/>
                </a:moveTo>
                <a:lnTo>
                  <a:pt x="402" y="0"/>
                </a:lnTo>
                <a:lnTo>
                  <a:pt x="464" y="75"/>
                </a:lnTo>
                <a:lnTo>
                  <a:pt x="130" y="317"/>
                </a:lnTo>
                <a:lnTo>
                  <a:pt x="289" y="512"/>
                </a:lnTo>
                <a:lnTo>
                  <a:pt x="218" y="562"/>
                </a:lnTo>
                <a:lnTo>
                  <a:pt x="0" y="293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6267450" y="2197100"/>
            <a:ext cx="276839" cy="171444"/>
          </a:xfrm>
          <a:custGeom>
            <a:avLst/>
            <a:gdLst>
              <a:gd name="T0" fmla="*/ 71404048 w 591"/>
              <a:gd name="T1" fmla="*/ 76395123 h 491"/>
              <a:gd name="T2" fmla="*/ 56283135 w 591"/>
              <a:gd name="T3" fmla="*/ 63014193 h 491"/>
              <a:gd name="T4" fmla="*/ 77564597 w 591"/>
              <a:gd name="T5" fmla="*/ 48855406 h 491"/>
              <a:gd name="T6" fmla="*/ 49002872 w 591"/>
              <a:gd name="T7" fmla="*/ 24272093 h 491"/>
              <a:gd name="T8" fmla="*/ 15400842 w 591"/>
              <a:gd name="T9" fmla="*/ 27850938 h 491"/>
              <a:gd name="T10" fmla="*/ 0 w 591"/>
              <a:gd name="T11" fmla="*/ 14470008 h 491"/>
              <a:gd name="T12" fmla="*/ 150088889 w 591"/>
              <a:gd name="T13" fmla="*/ 0 h 491"/>
              <a:gd name="T14" fmla="*/ 165489731 w 591"/>
              <a:gd name="T15" fmla="*/ 13380931 h 491"/>
              <a:gd name="T16" fmla="*/ 71404048 w 591"/>
              <a:gd name="T17" fmla="*/ 76395123 h 491"/>
              <a:gd name="T18" fmla="*/ 94365612 w 591"/>
              <a:gd name="T19" fmla="*/ 38119658 h 491"/>
              <a:gd name="T20" fmla="*/ 128247570 w 591"/>
              <a:gd name="T21" fmla="*/ 15714498 h 491"/>
              <a:gd name="T22" fmla="*/ 75044180 w 591"/>
              <a:gd name="T23" fmla="*/ 21471497 h 491"/>
              <a:gd name="T24" fmla="*/ 94365612 w 591"/>
              <a:gd name="T25" fmla="*/ 38119658 h 49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91"/>
              <a:gd name="T40" fmla="*/ 0 h 491"/>
              <a:gd name="T41" fmla="*/ 591 w 591"/>
              <a:gd name="T42" fmla="*/ 491 h 49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91" h="491">
                <a:moveTo>
                  <a:pt x="255" y="491"/>
                </a:moveTo>
                <a:lnTo>
                  <a:pt x="201" y="405"/>
                </a:lnTo>
                <a:lnTo>
                  <a:pt x="277" y="314"/>
                </a:lnTo>
                <a:lnTo>
                  <a:pt x="175" y="156"/>
                </a:lnTo>
                <a:lnTo>
                  <a:pt x="55" y="179"/>
                </a:lnTo>
                <a:lnTo>
                  <a:pt x="0" y="93"/>
                </a:lnTo>
                <a:lnTo>
                  <a:pt x="536" y="0"/>
                </a:lnTo>
                <a:lnTo>
                  <a:pt x="591" y="86"/>
                </a:lnTo>
                <a:lnTo>
                  <a:pt x="255" y="491"/>
                </a:lnTo>
                <a:close/>
                <a:moveTo>
                  <a:pt x="337" y="245"/>
                </a:moveTo>
                <a:lnTo>
                  <a:pt x="458" y="101"/>
                </a:lnTo>
                <a:lnTo>
                  <a:pt x="268" y="138"/>
                </a:lnTo>
                <a:lnTo>
                  <a:pt x="337" y="245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6432551" y="2300286"/>
            <a:ext cx="265596" cy="148959"/>
          </a:xfrm>
          <a:custGeom>
            <a:avLst/>
            <a:gdLst>
              <a:gd name="T0" fmla="*/ 0 w 566"/>
              <a:gd name="T1" fmla="*/ 53519745 h 426"/>
              <a:gd name="T2" fmla="*/ 105658613 w 566"/>
              <a:gd name="T3" fmla="*/ 25589650 h 426"/>
              <a:gd name="T4" fmla="*/ 86831026 w 566"/>
              <a:gd name="T5" fmla="*/ 6085156 h 426"/>
              <a:gd name="T6" fmla="*/ 109311537 w 566"/>
              <a:gd name="T7" fmla="*/ 0 h 426"/>
              <a:gd name="T8" fmla="*/ 159049826 w 566"/>
              <a:gd name="T9" fmla="*/ 52895627 h 426"/>
              <a:gd name="T10" fmla="*/ 137131222 w 566"/>
              <a:gd name="T11" fmla="*/ 58668723 h 426"/>
              <a:gd name="T12" fmla="*/ 118303635 w 566"/>
              <a:gd name="T13" fmla="*/ 38852564 h 426"/>
              <a:gd name="T14" fmla="*/ 12364069 w 566"/>
              <a:gd name="T15" fmla="*/ 66470600 h 426"/>
              <a:gd name="T16" fmla="*/ 0 w 566"/>
              <a:gd name="T17" fmla="*/ 53519745 h 42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66"/>
              <a:gd name="T28" fmla="*/ 0 h 426"/>
              <a:gd name="T29" fmla="*/ 566 w 566"/>
              <a:gd name="T30" fmla="*/ 426 h 42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66" h="426">
                <a:moveTo>
                  <a:pt x="0" y="343"/>
                </a:moveTo>
                <a:lnTo>
                  <a:pt x="376" y="164"/>
                </a:lnTo>
                <a:lnTo>
                  <a:pt x="309" y="39"/>
                </a:lnTo>
                <a:lnTo>
                  <a:pt x="389" y="0"/>
                </a:lnTo>
                <a:lnTo>
                  <a:pt x="566" y="339"/>
                </a:lnTo>
                <a:lnTo>
                  <a:pt x="488" y="376"/>
                </a:lnTo>
                <a:lnTo>
                  <a:pt x="421" y="249"/>
                </a:lnTo>
                <a:lnTo>
                  <a:pt x="44" y="426"/>
                </a:lnTo>
                <a:lnTo>
                  <a:pt x="0" y="343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6503987" y="2470149"/>
            <a:ext cx="237493" cy="95559"/>
          </a:xfrm>
          <a:custGeom>
            <a:avLst/>
            <a:gdLst>
              <a:gd name="T0" fmla="*/ 0 w 508"/>
              <a:gd name="T1" fmla="*/ 29412777 h 270"/>
              <a:gd name="T2" fmla="*/ 130812053 w 508"/>
              <a:gd name="T3" fmla="*/ 0 h 270"/>
              <a:gd name="T4" fmla="*/ 141689864 w 508"/>
              <a:gd name="T5" fmla="*/ 13907159 h 270"/>
              <a:gd name="T6" fmla="*/ 10598960 w 508"/>
              <a:gd name="T7" fmla="*/ 43160009 h 270"/>
              <a:gd name="T8" fmla="*/ 0 w 508"/>
              <a:gd name="T9" fmla="*/ 29412777 h 2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8"/>
              <a:gd name="T16" fmla="*/ 0 h 270"/>
              <a:gd name="T17" fmla="*/ 508 w 508"/>
              <a:gd name="T18" fmla="*/ 270 h 2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8" h="270">
                <a:moveTo>
                  <a:pt x="0" y="184"/>
                </a:moveTo>
                <a:lnTo>
                  <a:pt x="469" y="0"/>
                </a:lnTo>
                <a:lnTo>
                  <a:pt x="508" y="87"/>
                </a:lnTo>
                <a:lnTo>
                  <a:pt x="38" y="270"/>
                </a:lnTo>
                <a:lnTo>
                  <a:pt x="0" y="184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34"/>
          <p:cNvSpPr>
            <a:spLocks noEditPoints="1"/>
          </p:cNvSpPr>
          <p:nvPr/>
        </p:nvSpPr>
        <p:spPr bwMode="auto">
          <a:xfrm>
            <a:off x="6567488" y="2570161"/>
            <a:ext cx="250140" cy="165823"/>
          </a:xfrm>
          <a:custGeom>
            <a:avLst/>
            <a:gdLst>
              <a:gd name="T0" fmla="*/ 66017381 w 532"/>
              <a:gd name="T1" fmla="*/ 1097812 h 473"/>
              <a:gd name="T2" fmla="*/ 79559735 w 532"/>
              <a:gd name="T3" fmla="*/ 156830 h 473"/>
              <a:gd name="T4" fmla="*/ 93384132 w 532"/>
              <a:gd name="T5" fmla="*/ 470491 h 473"/>
              <a:gd name="T6" fmla="*/ 107772618 w 532"/>
              <a:gd name="T7" fmla="*/ 2352850 h 473"/>
              <a:gd name="T8" fmla="*/ 115954014 w 532"/>
              <a:gd name="T9" fmla="*/ 4391643 h 473"/>
              <a:gd name="T10" fmla="*/ 123289278 w 532"/>
              <a:gd name="T11" fmla="*/ 6744492 h 473"/>
              <a:gd name="T12" fmla="*/ 131188631 w 532"/>
              <a:gd name="T13" fmla="*/ 10665248 h 473"/>
              <a:gd name="T14" fmla="*/ 137959808 w 532"/>
              <a:gd name="T15" fmla="*/ 15527777 h 473"/>
              <a:gd name="T16" fmla="*/ 143320234 w 532"/>
              <a:gd name="T17" fmla="*/ 21017231 h 473"/>
              <a:gd name="T18" fmla="*/ 147269910 w 532"/>
              <a:gd name="T19" fmla="*/ 27134006 h 473"/>
              <a:gd name="T20" fmla="*/ 149527323 w 532"/>
              <a:gd name="T21" fmla="*/ 32780687 h 473"/>
              <a:gd name="T22" fmla="*/ 150091411 w 532"/>
              <a:gd name="T23" fmla="*/ 38270141 h 473"/>
              <a:gd name="T24" fmla="*/ 149245279 w 532"/>
              <a:gd name="T25" fmla="*/ 43602765 h 473"/>
              <a:gd name="T26" fmla="*/ 146705823 w 532"/>
              <a:gd name="T27" fmla="*/ 48464898 h 473"/>
              <a:gd name="T28" fmla="*/ 142474103 w 532"/>
              <a:gd name="T29" fmla="*/ 53170201 h 473"/>
              <a:gd name="T30" fmla="*/ 136831632 w 532"/>
              <a:gd name="T31" fmla="*/ 57875504 h 473"/>
              <a:gd name="T32" fmla="*/ 129778411 w 532"/>
              <a:gd name="T33" fmla="*/ 61796656 h 473"/>
              <a:gd name="T34" fmla="*/ 121032397 w 532"/>
              <a:gd name="T35" fmla="*/ 65247317 h 473"/>
              <a:gd name="T36" fmla="*/ 111157675 w 532"/>
              <a:gd name="T37" fmla="*/ 68227488 h 473"/>
              <a:gd name="T38" fmla="*/ 99872734 w 532"/>
              <a:gd name="T39" fmla="*/ 70736771 h 473"/>
              <a:gd name="T40" fmla="*/ 87177043 w 532"/>
              <a:gd name="T41" fmla="*/ 72775961 h 473"/>
              <a:gd name="T42" fmla="*/ 75610059 w 532"/>
              <a:gd name="T43" fmla="*/ 73873772 h 473"/>
              <a:gd name="T44" fmla="*/ 64325118 w 532"/>
              <a:gd name="T45" fmla="*/ 74187433 h 473"/>
              <a:gd name="T46" fmla="*/ 53886309 w 532"/>
              <a:gd name="T47" fmla="*/ 73560112 h 473"/>
              <a:gd name="T48" fmla="*/ 43729544 w 532"/>
              <a:gd name="T49" fmla="*/ 72305470 h 473"/>
              <a:gd name="T50" fmla="*/ 34419441 w 532"/>
              <a:gd name="T51" fmla="*/ 70109451 h 473"/>
              <a:gd name="T52" fmla="*/ 26238045 w 532"/>
              <a:gd name="T53" fmla="*/ 67286110 h 473"/>
              <a:gd name="T54" fmla="*/ 19184824 w 532"/>
              <a:gd name="T55" fmla="*/ 63835845 h 473"/>
              <a:gd name="T56" fmla="*/ 12695691 w 532"/>
              <a:gd name="T57" fmla="*/ 59601033 h 473"/>
              <a:gd name="T58" fmla="*/ 7617308 w 532"/>
              <a:gd name="T59" fmla="*/ 54582069 h 473"/>
              <a:gd name="T60" fmla="*/ 3667632 w 532"/>
              <a:gd name="T61" fmla="*/ 49092219 h 473"/>
              <a:gd name="T62" fmla="*/ 1128707 w 532"/>
              <a:gd name="T63" fmla="*/ 43445935 h 473"/>
              <a:gd name="T64" fmla="*/ 0 w 532"/>
              <a:gd name="T65" fmla="*/ 37956481 h 473"/>
              <a:gd name="T66" fmla="*/ 282044 w 532"/>
              <a:gd name="T67" fmla="*/ 32466630 h 473"/>
              <a:gd name="T68" fmla="*/ 2256882 w 532"/>
              <a:gd name="T69" fmla="*/ 27447667 h 473"/>
              <a:gd name="T70" fmla="*/ 5924514 w 532"/>
              <a:gd name="T71" fmla="*/ 22585534 h 473"/>
              <a:gd name="T72" fmla="*/ 10720853 w 532"/>
              <a:gd name="T73" fmla="*/ 18037061 h 473"/>
              <a:gd name="T74" fmla="*/ 17209986 w 532"/>
              <a:gd name="T75" fmla="*/ 13959079 h 473"/>
              <a:gd name="T76" fmla="*/ 25109338 w 532"/>
              <a:gd name="T77" fmla="*/ 10194757 h 473"/>
              <a:gd name="T78" fmla="*/ 34419441 w 532"/>
              <a:gd name="T79" fmla="*/ 7058153 h 473"/>
              <a:gd name="T80" fmla="*/ 45140294 w 532"/>
              <a:gd name="T81" fmla="*/ 4391643 h 473"/>
              <a:gd name="T82" fmla="*/ 62632324 w 532"/>
              <a:gd name="T83" fmla="*/ 16939249 h 473"/>
              <a:gd name="T84" fmla="*/ 47115132 w 532"/>
              <a:gd name="T85" fmla="*/ 20389910 h 473"/>
              <a:gd name="T86" fmla="*/ 35830191 w 532"/>
              <a:gd name="T87" fmla="*/ 24938383 h 473"/>
              <a:gd name="T88" fmla="*/ 29623102 w 532"/>
              <a:gd name="T89" fmla="*/ 29486856 h 473"/>
              <a:gd name="T90" fmla="*/ 25673426 w 532"/>
              <a:gd name="T91" fmla="*/ 35760461 h 473"/>
              <a:gd name="T92" fmla="*/ 25673426 w 532"/>
              <a:gd name="T93" fmla="*/ 42034463 h 473"/>
              <a:gd name="T94" fmla="*/ 29623102 w 532"/>
              <a:gd name="T95" fmla="*/ 48464898 h 473"/>
              <a:gd name="T96" fmla="*/ 36394279 w 532"/>
              <a:gd name="T97" fmla="*/ 53483862 h 473"/>
              <a:gd name="T98" fmla="*/ 46269000 w 532"/>
              <a:gd name="T99" fmla="*/ 57248183 h 473"/>
              <a:gd name="T100" fmla="*/ 58682117 w 532"/>
              <a:gd name="T101" fmla="*/ 59287372 h 473"/>
              <a:gd name="T102" fmla="*/ 73353177 w 532"/>
              <a:gd name="T103" fmla="*/ 59130542 h 473"/>
              <a:gd name="T104" fmla="*/ 90562632 w 532"/>
              <a:gd name="T105" fmla="*/ 56934523 h 473"/>
              <a:gd name="T106" fmla="*/ 105515205 w 532"/>
              <a:gd name="T107" fmla="*/ 53170201 h 473"/>
              <a:gd name="T108" fmla="*/ 115954014 w 532"/>
              <a:gd name="T109" fmla="*/ 48464898 h 473"/>
              <a:gd name="T110" fmla="*/ 122161103 w 532"/>
              <a:gd name="T111" fmla="*/ 43132274 h 473"/>
              <a:gd name="T112" fmla="*/ 124700029 w 532"/>
              <a:gd name="T113" fmla="*/ 37015103 h 473"/>
              <a:gd name="T114" fmla="*/ 123289278 w 532"/>
              <a:gd name="T115" fmla="*/ 30427837 h 473"/>
              <a:gd name="T116" fmla="*/ 118210896 w 532"/>
              <a:gd name="T117" fmla="*/ 23997402 h 473"/>
              <a:gd name="T118" fmla="*/ 110311544 w 532"/>
              <a:gd name="T119" fmla="*/ 19291703 h 473"/>
              <a:gd name="T120" fmla="*/ 99872734 w 532"/>
              <a:gd name="T121" fmla="*/ 16155098 h 473"/>
              <a:gd name="T122" fmla="*/ 86612956 w 532"/>
              <a:gd name="T123" fmla="*/ 14900060 h 473"/>
              <a:gd name="T124" fmla="*/ 71377808 w 532"/>
              <a:gd name="T125" fmla="*/ 15684607 h 47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32"/>
              <a:gd name="T190" fmla="*/ 0 h 473"/>
              <a:gd name="T191" fmla="*/ 532 w 532"/>
              <a:gd name="T192" fmla="*/ 473 h 47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32" h="473">
                <a:moveTo>
                  <a:pt x="188" y="19"/>
                </a:moveTo>
                <a:lnTo>
                  <a:pt x="197" y="16"/>
                </a:lnTo>
                <a:lnTo>
                  <a:pt x="207" y="13"/>
                </a:lnTo>
                <a:lnTo>
                  <a:pt x="215" y="11"/>
                </a:lnTo>
                <a:lnTo>
                  <a:pt x="224" y="9"/>
                </a:lnTo>
                <a:lnTo>
                  <a:pt x="234" y="7"/>
                </a:lnTo>
                <a:lnTo>
                  <a:pt x="242" y="6"/>
                </a:lnTo>
                <a:lnTo>
                  <a:pt x="251" y="4"/>
                </a:lnTo>
                <a:lnTo>
                  <a:pt x="259" y="3"/>
                </a:lnTo>
                <a:lnTo>
                  <a:pt x="267" y="2"/>
                </a:lnTo>
                <a:lnTo>
                  <a:pt x="275" y="1"/>
                </a:lnTo>
                <a:lnTo>
                  <a:pt x="282" y="1"/>
                </a:lnTo>
                <a:lnTo>
                  <a:pt x="291" y="1"/>
                </a:lnTo>
                <a:lnTo>
                  <a:pt x="298" y="0"/>
                </a:lnTo>
                <a:lnTo>
                  <a:pt x="306" y="1"/>
                </a:lnTo>
                <a:lnTo>
                  <a:pt x="313" y="1"/>
                </a:lnTo>
                <a:lnTo>
                  <a:pt x="321" y="1"/>
                </a:lnTo>
                <a:lnTo>
                  <a:pt x="331" y="3"/>
                </a:lnTo>
                <a:lnTo>
                  <a:pt x="342" y="4"/>
                </a:lnTo>
                <a:lnTo>
                  <a:pt x="352" y="6"/>
                </a:lnTo>
                <a:lnTo>
                  <a:pt x="362" y="9"/>
                </a:lnTo>
                <a:lnTo>
                  <a:pt x="373" y="12"/>
                </a:lnTo>
                <a:lnTo>
                  <a:pt x="377" y="13"/>
                </a:lnTo>
                <a:lnTo>
                  <a:pt x="382" y="15"/>
                </a:lnTo>
                <a:lnTo>
                  <a:pt x="388" y="17"/>
                </a:lnTo>
                <a:lnTo>
                  <a:pt x="392" y="19"/>
                </a:lnTo>
                <a:lnTo>
                  <a:pt x="397" y="21"/>
                </a:lnTo>
                <a:lnTo>
                  <a:pt x="402" y="23"/>
                </a:lnTo>
                <a:lnTo>
                  <a:pt x="407" y="25"/>
                </a:lnTo>
                <a:lnTo>
                  <a:pt x="411" y="28"/>
                </a:lnTo>
                <a:lnTo>
                  <a:pt x="416" y="30"/>
                </a:lnTo>
                <a:lnTo>
                  <a:pt x="421" y="33"/>
                </a:lnTo>
                <a:lnTo>
                  <a:pt x="425" y="35"/>
                </a:lnTo>
                <a:lnTo>
                  <a:pt x="429" y="38"/>
                </a:lnTo>
                <a:lnTo>
                  <a:pt x="433" y="40"/>
                </a:lnTo>
                <a:lnTo>
                  <a:pt x="437" y="43"/>
                </a:lnTo>
                <a:lnTo>
                  <a:pt x="441" y="46"/>
                </a:lnTo>
                <a:lnTo>
                  <a:pt x="445" y="49"/>
                </a:lnTo>
                <a:lnTo>
                  <a:pt x="448" y="52"/>
                </a:lnTo>
                <a:lnTo>
                  <a:pt x="453" y="55"/>
                </a:lnTo>
                <a:lnTo>
                  <a:pt x="459" y="61"/>
                </a:lnTo>
                <a:lnTo>
                  <a:pt x="465" y="68"/>
                </a:lnTo>
                <a:lnTo>
                  <a:pt x="470" y="74"/>
                </a:lnTo>
                <a:lnTo>
                  <a:pt x="474" y="78"/>
                </a:lnTo>
                <a:lnTo>
                  <a:pt x="478" y="83"/>
                </a:lnTo>
                <a:lnTo>
                  <a:pt x="481" y="88"/>
                </a:lnTo>
                <a:lnTo>
                  <a:pt x="486" y="93"/>
                </a:lnTo>
                <a:lnTo>
                  <a:pt x="489" y="99"/>
                </a:lnTo>
                <a:lnTo>
                  <a:pt x="492" y="104"/>
                </a:lnTo>
                <a:lnTo>
                  <a:pt x="496" y="110"/>
                </a:lnTo>
                <a:lnTo>
                  <a:pt x="499" y="115"/>
                </a:lnTo>
                <a:lnTo>
                  <a:pt x="503" y="122"/>
                </a:lnTo>
                <a:lnTo>
                  <a:pt x="505" y="128"/>
                </a:lnTo>
                <a:lnTo>
                  <a:pt x="508" y="134"/>
                </a:lnTo>
                <a:lnTo>
                  <a:pt x="510" y="140"/>
                </a:lnTo>
                <a:lnTo>
                  <a:pt x="513" y="147"/>
                </a:lnTo>
                <a:lnTo>
                  <a:pt x="515" y="153"/>
                </a:lnTo>
                <a:lnTo>
                  <a:pt x="519" y="160"/>
                </a:lnTo>
                <a:lnTo>
                  <a:pt x="521" y="166"/>
                </a:lnTo>
                <a:lnTo>
                  <a:pt x="522" y="173"/>
                </a:lnTo>
                <a:lnTo>
                  <a:pt x="524" y="179"/>
                </a:lnTo>
                <a:lnTo>
                  <a:pt x="525" y="185"/>
                </a:lnTo>
                <a:lnTo>
                  <a:pt x="527" y="191"/>
                </a:lnTo>
                <a:lnTo>
                  <a:pt x="528" y="197"/>
                </a:lnTo>
                <a:lnTo>
                  <a:pt x="529" y="203"/>
                </a:lnTo>
                <a:lnTo>
                  <a:pt x="530" y="209"/>
                </a:lnTo>
                <a:lnTo>
                  <a:pt x="530" y="215"/>
                </a:lnTo>
                <a:lnTo>
                  <a:pt x="531" y="221"/>
                </a:lnTo>
                <a:lnTo>
                  <a:pt x="531" y="227"/>
                </a:lnTo>
                <a:lnTo>
                  <a:pt x="532" y="233"/>
                </a:lnTo>
                <a:lnTo>
                  <a:pt x="532" y="239"/>
                </a:lnTo>
                <a:lnTo>
                  <a:pt x="532" y="244"/>
                </a:lnTo>
                <a:lnTo>
                  <a:pt x="532" y="250"/>
                </a:lnTo>
                <a:lnTo>
                  <a:pt x="531" y="256"/>
                </a:lnTo>
                <a:lnTo>
                  <a:pt x="531" y="261"/>
                </a:lnTo>
                <a:lnTo>
                  <a:pt x="530" y="267"/>
                </a:lnTo>
                <a:lnTo>
                  <a:pt x="530" y="272"/>
                </a:lnTo>
                <a:lnTo>
                  <a:pt x="529" y="278"/>
                </a:lnTo>
                <a:lnTo>
                  <a:pt x="528" y="283"/>
                </a:lnTo>
                <a:lnTo>
                  <a:pt x="526" y="288"/>
                </a:lnTo>
                <a:lnTo>
                  <a:pt x="525" y="294"/>
                </a:lnTo>
                <a:lnTo>
                  <a:pt x="524" y="299"/>
                </a:lnTo>
                <a:lnTo>
                  <a:pt x="522" y="304"/>
                </a:lnTo>
                <a:lnTo>
                  <a:pt x="520" y="309"/>
                </a:lnTo>
                <a:lnTo>
                  <a:pt x="517" y="314"/>
                </a:lnTo>
                <a:lnTo>
                  <a:pt x="515" y="319"/>
                </a:lnTo>
                <a:lnTo>
                  <a:pt x="513" y="324"/>
                </a:lnTo>
                <a:lnTo>
                  <a:pt x="510" y="329"/>
                </a:lnTo>
                <a:lnTo>
                  <a:pt x="508" y="334"/>
                </a:lnTo>
                <a:lnTo>
                  <a:pt x="505" y="339"/>
                </a:lnTo>
                <a:lnTo>
                  <a:pt x="502" y="344"/>
                </a:lnTo>
                <a:lnTo>
                  <a:pt x="498" y="349"/>
                </a:lnTo>
                <a:lnTo>
                  <a:pt x="495" y="354"/>
                </a:lnTo>
                <a:lnTo>
                  <a:pt x="492" y="360"/>
                </a:lnTo>
                <a:lnTo>
                  <a:pt x="489" y="364"/>
                </a:lnTo>
                <a:lnTo>
                  <a:pt x="485" y="369"/>
                </a:lnTo>
                <a:lnTo>
                  <a:pt x="481" y="373"/>
                </a:lnTo>
                <a:lnTo>
                  <a:pt x="477" y="377"/>
                </a:lnTo>
                <a:lnTo>
                  <a:pt x="473" y="382"/>
                </a:lnTo>
                <a:lnTo>
                  <a:pt x="469" y="386"/>
                </a:lnTo>
                <a:lnTo>
                  <a:pt x="464" y="390"/>
                </a:lnTo>
                <a:lnTo>
                  <a:pt x="460" y="394"/>
                </a:lnTo>
                <a:lnTo>
                  <a:pt x="455" y="398"/>
                </a:lnTo>
                <a:lnTo>
                  <a:pt x="451" y="402"/>
                </a:lnTo>
                <a:lnTo>
                  <a:pt x="445" y="406"/>
                </a:lnTo>
                <a:lnTo>
                  <a:pt x="440" y="409"/>
                </a:lnTo>
                <a:lnTo>
                  <a:pt x="435" y="413"/>
                </a:lnTo>
                <a:lnTo>
                  <a:pt x="429" y="416"/>
                </a:lnTo>
                <a:lnTo>
                  <a:pt x="424" y="420"/>
                </a:lnTo>
                <a:lnTo>
                  <a:pt x="418" y="423"/>
                </a:lnTo>
                <a:lnTo>
                  <a:pt x="412" y="426"/>
                </a:lnTo>
                <a:lnTo>
                  <a:pt x="406" y="429"/>
                </a:lnTo>
                <a:lnTo>
                  <a:pt x="401" y="432"/>
                </a:lnTo>
                <a:lnTo>
                  <a:pt x="394" y="435"/>
                </a:lnTo>
                <a:lnTo>
                  <a:pt x="388" y="438"/>
                </a:lnTo>
                <a:lnTo>
                  <a:pt x="381" y="441"/>
                </a:lnTo>
                <a:lnTo>
                  <a:pt x="374" y="444"/>
                </a:lnTo>
                <a:lnTo>
                  <a:pt x="368" y="446"/>
                </a:lnTo>
                <a:lnTo>
                  <a:pt x="360" y="449"/>
                </a:lnTo>
                <a:lnTo>
                  <a:pt x="354" y="451"/>
                </a:lnTo>
                <a:lnTo>
                  <a:pt x="346" y="454"/>
                </a:lnTo>
                <a:lnTo>
                  <a:pt x="339" y="456"/>
                </a:lnTo>
                <a:lnTo>
                  <a:pt x="331" y="458"/>
                </a:lnTo>
                <a:lnTo>
                  <a:pt x="324" y="460"/>
                </a:lnTo>
                <a:lnTo>
                  <a:pt x="317" y="462"/>
                </a:lnTo>
                <a:lnTo>
                  <a:pt x="309" y="464"/>
                </a:lnTo>
                <a:lnTo>
                  <a:pt x="303" y="465"/>
                </a:lnTo>
                <a:lnTo>
                  <a:pt x="295" y="467"/>
                </a:lnTo>
                <a:lnTo>
                  <a:pt x="289" y="468"/>
                </a:lnTo>
                <a:lnTo>
                  <a:pt x="281" y="469"/>
                </a:lnTo>
                <a:lnTo>
                  <a:pt x="274" y="470"/>
                </a:lnTo>
                <a:lnTo>
                  <a:pt x="268" y="471"/>
                </a:lnTo>
                <a:lnTo>
                  <a:pt x="261" y="472"/>
                </a:lnTo>
                <a:lnTo>
                  <a:pt x="254" y="472"/>
                </a:lnTo>
                <a:lnTo>
                  <a:pt x="247" y="473"/>
                </a:lnTo>
                <a:lnTo>
                  <a:pt x="241" y="473"/>
                </a:lnTo>
                <a:lnTo>
                  <a:pt x="235" y="473"/>
                </a:lnTo>
                <a:lnTo>
                  <a:pt x="228" y="473"/>
                </a:lnTo>
                <a:lnTo>
                  <a:pt x="222" y="473"/>
                </a:lnTo>
                <a:lnTo>
                  <a:pt x="215" y="472"/>
                </a:lnTo>
                <a:lnTo>
                  <a:pt x="209" y="472"/>
                </a:lnTo>
                <a:lnTo>
                  <a:pt x="203" y="471"/>
                </a:lnTo>
                <a:lnTo>
                  <a:pt x="196" y="471"/>
                </a:lnTo>
                <a:lnTo>
                  <a:pt x="191" y="469"/>
                </a:lnTo>
                <a:lnTo>
                  <a:pt x="185" y="469"/>
                </a:lnTo>
                <a:lnTo>
                  <a:pt x="178" y="467"/>
                </a:lnTo>
                <a:lnTo>
                  <a:pt x="173" y="466"/>
                </a:lnTo>
                <a:lnTo>
                  <a:pt x="167" y="464"/>
                </a:lnTo>
                <a:lnTo>
                  <a:pt x="161" y="463"/>
                </a:lnTo>
                <a:lnTo>
                  <a:pt x="155" y="461"/>
                </a:lnTo>
                <a:lnTo>
                  <a:pt x="150" y="459"/>
                </a:lnTo>
                <a:lnTo>
                  <a:pt x="144" y="457"/>
                </a:lnTo>
                <a:lnTo>
                  <a:pt x="139" y="455"/>
                </a:lnTo>
                <a:lnTo>
                  <a:pt x="133" y="452"/>
                </a:lnTo>
                <a:lnTo>
                  <a:pt x="128" y="450"/>
                </a:lnTo>
                <a:lnTo>
                  <a:pt x="122" y="447"/>
                </a:lnTo>
                <a:lnTo>
                  <a:pt x="118" y="444"/>
                </a:lnTo>
                <a:lnTo>
                  <a:pt x="112" y="442"/>
                </a:lnTo>
                <a:lnTo>
                  <a:pt x="107" y="439"/>
                </a:lnTo>
                <a:lnTo>
                  <a:pt x="103" y="436"/>
                </a:lnTo>
                <a:lnTo>
                  <a:pt x="97" y="432"/>
                </a:lnTo>
                <a:lnTo>
                  <a:pt x="93" y="429"/>
                </a:lnTo>
                <a:lnTo>
                  <a:pt x="88" y="426"/>
                </a:lnTo>
                <a:lnTo>
                  <a:pt x="84" y="422"/>
                </a:lnTo>
                <a:lnTo>
                  <a:pt x="79" y="418"/>
                </a:lnTo>
                <a:lnTo>
                  <a:pt x="75" y="414"/>
                </a:lnTo>
                <a:lnTo>
                  <a:pt x="71" y="411"/>
                </a:lnTo>
                <a:lnTo>
                  <a:pt x="68" y="407"/>
                </a:lnTo>
                <a:lnTo>
                  <a:pt x="63" y="402"/>
                </a:lnTo>
                <a:lnTo>
                  <a:pt x="59" y="398"/>
                </a:lnTo>
                <a:lnTo>
                  <a:pt x="56" y="394"/>
                </a:lnTo>
                <a:lnTo>
                  <a:pt x="52" y="389"/>
                </a:lnTo>
                <a:lnTo>
                  <a:pt x="49" y="385"/>
                </a:lnTo>
                <a:lnTo>
                  <a:pt x="45" y="380"/>
                </a:lnTo>
                <a:lnTo>
                  <a:pt x="42" y="375"/>
                </a:lnTo>
                <a:lnTo>
                  <a:pt x="39" y="370"/>
                </a:lnTo>
                <a:lnTo>
                  <a:pt x="36" y="365"/>
                </a:lnTo>
                <a:lnTo>
                  <a:pt x="33" y="360"/>
                </a:lnTo>
                <a:lnTo>
                  <a:pt x="29" y="354"/>
                </a:lnTo>
                <a:lnTo>
                  <a:pt x="27" y="348"/>
                </a:lnTo>
                <a:lnTo>
                  <a:pt x="24" y="343"/>
                </a:lnTo>
                <a:lnTo>
                  <a:pt x="23" y="337"/>
                </a:lnTo>
                <a:lnTo>
                  <a:pt x="21" y="331"/>
                </a:lnTo>
                <a:lnTo>
                  <a:pt x="18" y="325"/>
                </a:lnTo>
                <a:lnTo>
                  <a:pt x="16" y="319"/>
                </a:lnTo>
                <a:lnTo>
                  <a:pt x="13" y="313"/>
                </a:lnTo>
                <a:lnTo>
                  <a:pt x="11" y="308"/>
                </a:lnTo>
                <a:lnTo>
                  <a:pt x="9" y="302"/>
                </a:lnTo>
                <a:lnTo>
                  <a:pt x="8" y="296"/>
                </a:lnTo>
                <a:lnTo>
                  <a:pt x="6" y="290"/>
                </a:lnTo>
                <a:lnTo>
                  <a:pt x="5" y="283"/>
                </a:lnTo>
                <a:lnTo>
                  <a:pt x="4" y="277"/>
                </a:lnTo>
                <a:lnTo>
                  <a:pt x="3" y="271"/>
                </a:lnTo>
                <a:lnTo>
                  <a:pt x="2" y="265"/>
                </a:lnTo>
                <a:lnTo>
                  <a:pt x="1" y="260"/>
                </a:lnTo>
                <a:lnTo>
                  <a:pt x="1" y="254"/>
                </a:lnTo>
                <a:lnTo>
                  <a:pt x="0" y="248"/>
                </a:lnTo>
                <a:lnTo>
                  <a:pt x="0" y="242"/>
                </a:lnTo>
                <a:lnTo>
                  <a:pt x="0" y="236"/>
                </a:lnTo>
                <a:lnTo>
                  <a:pt x="0" y="230"/>
                </a:lnTo>
                <a:lnTo>
                  <a:pt x="0" y="225"/>
                </a:lnTo>
                <a:lnTo>
                  <a:pt x="0" y="219"/>
                </a:lnTo>
                <a:lnTo>
                  <a:pt x="1" y="213"/>
                </a:lnTo>
                <a:lnTo>
                  <a:pt x="1" y="207"/>
                </a:lnTo>
                <a:lnTo>
                  <a:pt x="2" y="202"/>
                </a:lnTo>
                <a:lnTo>
                  <a:pt x="3" y="196"/>
                </a:lnTo>
                <a:lnTo>
                  <a:pt x="4" y="191"/>
                </a:lnTo>
                <a:lnTo>
                  <a:pt x="5" y="185"/>
                </a:lnTo>
                <a:lnTo>
                  <a:pt x="6" y="180"/>
                </a:lnTo>
                <a:lnTo>
                  <a:pt x="8" y="175"/>
                </a:lnTo>
                <a:lnTo>
                  <a:pt x="9" y="169"/>
                </a:lnTo>
                <a:lnTo>
                  <a:pt x="11" y="164"/>
                </a:lnTo>
                <a:lnTo>
                  <a:pt x="13" y="159"/>
                </a:lnTo>
                <a:lnTo>
                  <a:pt x="16" y="154"/>
                </a:lnTo>
                <a:lnTo>
                  <a:pt x="18" y="149"/>
                </a:lnTo>
                <a:lnTo>
                  <a:pt x="21" y="144"/>
                </a:lnTo>
                <a:lnTo>
                  <a:pt x="23" y="139"/>
                </a:lnTo>
                <a:lnTo>
                  <a:pt x="25" y="134"/>
                </a:lnTo>
                <a:lnTo>
                  <a:pt x="28" y="129"/>
                </a:lnTo>
                <a:lnTo>
                  <a:pt x="32" y="124"/>
                </a:lnTo>
                <a:lnTo>
                  <a:pt x="35" y="119"/>
                </a:lnTo>
                <a:lnTo>
                  <a:pt x="38" y="115"/>
                </a:lnTo>
                <a:lnTo>
                  <a:pt x="41" y="110"/>
                </a:lnTo>
                <a:lnTo>
                  <a:pt x="45" y="106"/>
                </a:lnTo>
                <a:lnTo>
                  <a:pt x="49" y="101"/>
                </a:lnTo>
                <a:lnTo>
                  <a:pt x="53" y="97"/>
                </a:lnTo>
                <a:lnTo>
                  <a:pt x="57" y="93"/>
                </a:lnTo>
                <a:lnTo>
                  <a:pt x="61" y="89"/>
                </a:lnTo>
                <a:lnTo>
                  <a:pt x="66" y="85"/>
                </a:lnTo>
                <a:lnTo>
                  <a:pt x="70" y="81"/>
                </a:lnTo>
                <a:lnTo>
                  <a:pt x="74" y="77"/>
                </a:lnTo>
                <a:lnTo>
                  <a:pt x="79" y="73"/>
                </a:lnTo>
                <a:lnTo>
                  <a:pt x="84" y="68"/>
                </a:lnTo>
                <a:lnTo>
                  <a:pt x="89" y="65"/>
                </a:lnTo>
                <a:lnTo>
                  <a:pt x="94" y="61"/>
                </a:lnTo>
                <a:lnTo>
                  <a:pt x="100" y="58"/>
                </a:lnTo>
                <a:lnTo>
                  <a:pt x="105" y="54"/>
                </a:lnTo>
                <a:lnTo>
                  <a:pt x="110" y="51"/>
                </a:lnTo>
                <a:lnTo>
                  <a:pt x="117" y="48"/>
                </a:lnTo>
                <a:lnTo>
                  <a:pt x="122" y="45"/>
                </a:lnTo>
                <a:lnTo>
                  <a:pt x="128" y="42"/>
                </a:lnTo>
                <a:lnTo>
                  <a:pt x="135" y="39"/>
                </a:lnTo>
                <a:lnTo>
                  <a:pt x="141" y="36"/>
                </a:lnTo>
                <a:lnTo>
                  <a:pt x="147" y="33"/>
                </a:lnTo>
                <a:lnTo>
                  <a:pt x="154" y="31"/>
                </a:lnTo>
                <a:lnTo>
                  <a:pt x="160" y="28"/>
                </a:lnTo>
                <a:lnTo>
                  <a:pt x="167" y="25"/>
                </a:lnTo>
                <a:lnTo>
                  <a:pt x="174" y="23"/>
                </a:lnTo>
                <a:lnTo>
                  <a:pt x="181" y="21"/>
                </a:lnTo>
                <a:lnTo>
                  <a:pt x="188" y="19"/>
                </a:lnTo>
                <a:close/>
                <a:moveTo>
                  <a:pt x="222" y="108"/>
                </a:moveTo>
                <a:lnTo>
                  <a:pt x="211" y="111"/>
                </a:lnTo>
                <a:lnTo>
                  <a:pt x="202" y="114"/>
                </a:lnTo>
                <a:lnTo>
                  <a:pt x="192" y="118"/>
                </a:lnTo>
                <a:lnTo>
                  <a:pt x="184" y="122"/>
                </a:lnTo>
                <a:lnTo>
                  <a:pt x="175" y="126"/>
                </a:lnTo>
                <a:lnTo>
                  <a:pt x="167" y="130"/>
                </a:lnTo>
                <a:lnTo>
                  <a:pt x="159" y="134"/>
                </a:lnTo>
                <a:lnTo>
                  <a:pt x="152" y="139"/>
                </a:lnTo>
                <a:lnTo>
                  <a:pt x="145" y="144"/>
                </a:lnTo>
                <a:lnTo>
                  <a:pt x="139" y="149"/>
                </a:lnTo>
                <a:lnTo>
                  <a:pt x="133" y="154"/>
                </a:lnTo>
                <a:lnTo>
                  <a:pt x="127" y="159"/>
                </a:lnTo>
                <a:lnTo>
                  <a:pt x="122" y="164"/>
                </a:lnTo>
                <a:lnTo>
                  <a:pt x="117" y="170"/>
                </a:lnTo>
                <a:lnTo>
                  <a:pt x="112" y="176"/>
                </a:lnTo>
                <a:lnTo>
                  <a:pt x="108" y="182"/>
                </a:lnTo>
                <a:lnTo>
                  <a:pt x="106" y="185"/>
                </a:lnTo>
                <a:lnTo>
                  <a:pt x="105" y="188"/>
                </a:lnTo>
                <a:lnTo>
                  <a:pt x="102" y="195"/>
                </a:lnTo>
                <a:lnTo>
                  <a:pt x="99" y="201"/>
                </a:lnTo>
                <a:lnTo>
                  <a:pt x="96" y="207"/>
                </a:lnTo>
                <a:lnTo>
                  <a:pt x="94" y="215"/>
                </a:lnTo>
                <a:lnTo>
                  <a:pt x="92" y="221"/>
                </a:lnTo>
                <a:lnTo>
                  <a:pt x="91" y="228"/>
                </a:lnTo>
                <a:lnTo>
                  <a:pt x="90" y="234"/>
                </a:lnTo>
                <a:lnTo>
                  <a:pt x="90" y="241"/>
                </a:lnTo>
                <a:lnTo>
                  <a:pt x="90" y="248"/>
                </a:lnTo>
                <a:lnTo>
                  <a:pt x="90" y="254"/>
                </a:lnTo>
                <a:lnTo>
                  <a:pt x="90" y="261"/>
                </a:lnTo>
                <a:lnTo>
                  <a:pt x="91" y="268"/>
                </a:lnTo>
                <a:lnTo>
                  <a:pt x="93" y="275"/>
                </a:lnTo>
                <a:lnTo>
                  <a:pt x="94" y="282"/>
                </a:lnTo>
                <a:lnTo>
                  <a:pt x="96" y="289"/>
                </a:lnTo>
                <a:lnTo>
                  <a:pt x="100" y="295"/>
                </a:lnTo>
                <a:lnTo>
                  <a:pt x="102" y="302"/>
                </a:lnTo>
                <a:lnTo>
                  <a:pt x="105" y="309"/>
                </a:lnTo>
                <a:lnTo>
                  <a:pt x="109" y="314"/>
                </a:lnTo>
                <a:lnTo>
                  <a:pt x="112" y="320"/>
                </a:lnTo>
                <a:lnTo>
                  <a:pt x="117" y="325"/>
                </a:lnTo>
                <a:lnTo>
                  <a:pt x="121" y="331"/>
                </a:lnTo>
                <a:lnTo>
                  <a:pt x="125" y="336"/>
                </a:lnTo>
                <a:lnTo>
                  <a:pt x="129" y="341"/>
                </a:lnTo>
                <a:lnTo>
                  <a:pt x="135" y="345"/>
                </a:lnTo>
                <a:lnTo>
                  <a:pt x="140" y="350"/>
                </a:lnTo>
                <a:lnTo>
                  <a:pt x="145" y="354"/>
                </a:lnTo>
                <a:lnTo>
                  <a:pt x="152" y="359"/>
                </a:lnTo>
                <a:lnTo>
                  <a:pt x="158" y="362"/>
                </a:lnTo>
                <a:lnTo>
                  <a:pt x="164" y="365"/>
                </a:lnTo>
                <a:lnTo>
                  <a:pt x="171" y="368"/>
                </a:lnTo>
                <a:lnTo>
                  <a:pt x="177" y="371"/>
                </a:lnTo>
                <a:lnTo>
                  <a:pt x="185" y="373"/>
                </a:lnTo>
                <a:lnTo>
                  <a:pt x="192" y="375"/>
                </a:lnTo>
                <a:lnTo>
                  <a:pt x="200" y="377"/>
                </a:lnTo>
                <a:lnTo>
                  <a:pt x="208" y="378"/>
                </a:lnTo>
                <a:lnTo>
                  <a:pt x="217" y="379"/>
                </a:lnTo>
                <a:lnTo>
                  <a:pt x="224" y="379"/>
                </a:lnTo>
                <a:lnTo>
                  <a:pt x="233" y="379"/>
                </a:lnTo>
                <a:lnTo>
                  <a:pt x="242" y="379"/>
                </a:lnTo>
                <a:lnTo>
                  <a:pt x="252" y="378"/>
                </a:lnTo>
                <a:lnTo>
                  <a:pt x="260" y="377"/>
                </a:lnTo>
                <a:lnTo>
                  <a:pt x="270" y="376"/>
                </a:lnTo>
                <a:lnTo>
                  <a:pt x="279" y="374"/>
                </a:lnTo>
                <a:lnTo>
                  <a:pt x="290" y="372"/>
                </a:lnTo>
                <a:lnTo>
                  <a:pt x="301" y="369"/>
                </a:lnTo>
                <a:lnTo>
                  <a:pt x="311" y="366"/>
                </a:lnTo>
                <a:lnTo>
                  <a:pt x="321" y="363"/>
                </a:lnTo>
                <a:lnTo>
                  <a:pt x="331" y="359"/>
                </a:lnTo>
                <a:lnTo>
                  <a:pt x="340" y="355"/>
                </a:lnTo>
                <a:lnTo>
                  <a:pt x="349" y="351"/>
                </a:lnTo>
                <a:lnTo>
                  <a:pt x="358" y="347"/>
                </a:lnTo>
                <a:lnTo>
                  <a:pt x="366" y="343"/>
                </a:lnTo>
                <a:lnTo>
                  <a:pt x="374" y="339"/>
                </a:lnTo>
                <a:lnTo>
                  <a:pt x="381" y="334"/>
                </a:lnTo>
                <a:lnTo>
                  <a:pt x="388" y="330"/>
                </a:lnTo>
                <a:lnTo>
                  <a:pt x="394" y="325"/>
                </a:lnTo>
                <a:lnTo>
                  <a:pt x="401" y="320"/>
                </a:lnTo>
                <a:lnTo>
                  <a:pt x="406" y="315"/>
                </a:lnTo>
                <a:lnTo>
                  <a:pt x="411" y="309"/>
                </a:lnTo>
                <a:lnTo>
                  <a:pt x="416" y="305"/>
                </a:lnTo>
                <a:lnTo>
                  <a:pt x="421" y="299"/>
                </a:lnTo>
                <a:lnTo>
                  <a:pt x="424" y="293"/>
                </a:lnTo>
                <a:lnTo>
                  <a:pt x="428" y="287"/>
                </a:lnTo>
                <a:lnTo>
                  <a:pt x="431" y="281"/>
                </a:lnTo>
                <a:lnTo>
                  <a:pt x="433" y="275"/>
                </a:lnTo>
                <a:lnTo>
                  <a:pt x="436" y="269"/>
                </a:lnTo>
                <a:lnTo>
                  <a:pt x="438" y="262"/>
                </a:lnTo>
                <a:lnTo>
                  <a:pt x="440" y="256"/>
                </a:lnTo>
                <a:lnTo>
                  <a:pt x="441" y="249"/>
                </a:lnTo>
                <a:lnTo>
                  <a:pt x="442" y="243"/>
                </a:lnTo>
                <a:lnTo>
                  <a:pt x="442" y="236"/>
                </a:lnTo>
                <a:lnTo>
                  <a:pt x="442" y="230"/>
                </a:lnTo>
                <a:lnTo>
                  <a:pt x="442" y="223"/>
                </a:lnTo>
                <a:lnTo>
                  <a:pt x="441" y="216"/>
                </a:lnTo>
                <a:lnTo>
                  <a:pt x="440" y="208"/>
                </a:lnTo>
                <a:lnTo>
                  <a:pt x="439" y="201"/>
                </a:lnTo>
                <a:lnTo>
                  <a:pt x="437" y="194"/>
                </a:lnTo>
                <a:lnTo>
                  <a:pt x="435" y="187"/>
                </a:lnTo>
                <a:lnTo>
                  <a:pt x="431" y="179"/>
                </a:lnTo>
                <a:lnTo>
                  <a:pt x="429" y="172"/>
                </a:lnTo>
                <a:lnTo>
                  <a:pt x="426" y="166"/>
                </a:lnTo>
                <a:lnTo>
                  <a:pt x="422" y="160"/>
                </a:lnTo>
                <a:lnTo>
                  <a:pt x="419" y="153"/>
                </a:lnTo>
                <a:lnTo>
                  <a:pt x="414" y="148"/>
                </a:lnTo>
                <a:lnTo>
                  <a:pt x="410" y="142"/>
                </a:lnTo>
                <a:lnTo>
                  <a:pt x="406" y="137"/>
                </a:lnTo>
                <a:lnTo>
                  <a:pt x="402" y="132"/>
                </a:lnTo>
                <a:lnTo>
                  <a:pt x="396" y="127"/>
                </a:lnTo>
                <a:lnTo>
                  <a:pt x="391" y="123"/>
                </a:lnTo>
                <a:lnTo>
                  <a:pt x="386" y="119"/>
                </a:lnTo>
                <a:lnTo>
                  <a:pt x="379" y="115"/>
                </a:lnTo>
                <a:lnTo>
                  <a:pt x="373" y="112"/>
                </a:lnTo>
                <a:lnTo>
                  <a:pt x="366" y="108"/>
                </a:lnTo>
                <a:lnTo>
                  <a:pt x="360" y="105"/>
                </a:lnTo>
                <a:lnTo>
                  <a:pt x="354" y="103"/>
                </a:lnTo>
                <a:lnTo>
                  <a:pt x="346" y="100"/>
                </a:lnTo>
                <a:lnTo>
                  <a:pt x="339" y="98"/>
                </a:lnTo>
                <a:lnTo>
                  <a:pt x="331" y="97"/>
                </a:lnTo>
                <a:lnTo>
                  <a:pt x="324" y="96"/>
                </a:lnTo>
                <a:lnTo>
                  <a:pt x="315" y="95"/>
                </a:lnTo>
                <a:lnTo>
                  <a:pt x="307" y="95"/>
                </a:lnTo>
                <a:lnTo>
                  <a:pt x="298" y="95"/>
                </a:lnTo>
                <a:lnTo>
                  <a:pt x="290" y="95"/>
                </a:lnTo>
                <a:lnTo>
                  <a:pt x="281" y="96"/>
                </a:lnTo>
                <a:lnTo>
                  <a:pt x="272" y="97"/>
                </a:lnTo>
                <a:lnTo>
                  <a:pt x="262" y="98"/>
                </a:lnTo>
                <a:lnTo>
                  <a:pt x="253" y="100"/>
                </a:lnTo>
                <a:lnTo>
                  <a:pt x="242" y="102"/>
                </a:lnTo>
                <a:lnTo>
                  <a:pt x="233" y="105"/>
                </a:lnTo>
                <a:lnTo>
                  <a:pt x="222" y="108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6670675" y="2774949"/>
            <a:ext cx="268408" cy="164417"/>
          </a:xfrm>
          <a:custGeom>
            <a:avLst/>
            <a:gdLst>
              <a:gd name="T0" fmla="*/ 0 w 574"/>
              <a:gd name="T1" fmla="*/ 13801566 h 469"/>
              <a:gd name="T2" fmla="*/ 139241923 w 574"/>
              <a:gd name="T3" fmla="*/ 0 h 469"/>
              <a:gd name="T4" fmla="*/ 144543379 w 574"/>
              <a:gd name="T5" fmla="*/ 15056578 h 469"/>
              <a:gd name="T6" fmla="*/ 64179521 w 574"/>
              <a:gd name="T7" fmla="*/ 54109267 h 469"/>
              <a:gd name="T8" fmla="*/ 155147347 w 574"/>
              <a:gd name="T9" fmla="*/ 45012510 h 469"/>
              <a:gd name="T10" fmla="*/ 160169890 w 574"/>
              <a:gd name="T11" fmla="*/ 59441780 h 469"/>
              <a:gd name="T12" fmla="*/ 20927967 w 574"/>
              <a:gd name="T13" fmla="*/ 73557000 h 469"/>
              <a:gd name="T14" fmla="*/ 15068157 w 574"/>
              <a:gd name="T15" fmla="*/ 57873115 h 469"/>
              <a:gd name="T16" fmla="*/ 94315836 w 574"/>
              <a:gd name="T17" fmla="*/ 19447733 h 469"/>
              <a:gd name="T18" fmla="*/ 5022543 w 574"/>
              <a:gd name="T19" fmla="*/ 28387663 h 469"/>
              <a:gd name="T20" fmla="*/ 0 w 574"/>
              <a:gd name="T21" fmla="*/ 13801566 h 46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74"/>
              <a:gd name="T34" fmla="*/ 0 h 469"/>
              <a:gd name="T35" fmla="*/ 574 w 574"/>
              <a:gd name="T36" fmla="*/ 469 h 46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74" h="469">
                <a:moveTo>
                  <a:pt x="0" y="88"/>
                </a:moveTo>
                <a:lnTo>
                  <a:pt x="499" y="0"/>
                </a:lnTo>
                <a:lnTo>
                  <a:pt x="518" y="96"/>
                </a:lnTo>
                <a:lnTo>
                  <a:pt x="230" y="345"/>
                </a:lnTo>
                <a:lnTo>
                  <a:pt x="556" y="287"/>
                </a:lnTo>
                <a:lnTo>
                  <a:pt x="574" y="379"/>
                </a:lnTo>
                <a:lnTo>
                  <a:pt x="75" y="469"/>
                </a:lnTo>
                <a:lnTo>
                  <a:pt x="54" y="369"/>
                </a:lnTo>
                <a:lnTo>
                  <a:pt x="338" y="124"/>
                </a:lnTo>
                <a:lnTo>
                  <a:pt x="18" y="181"/>
                </a:lnTo>
                <a:lnTo>
                  <a:pt x="0" y="88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6745287" y="2987674"/>
            <a:ext cx="248734" cy="136311"/>
          </a:xfrm>
          <a:custGeom>
            <a:avLst/>
            <a:gdLst>
              <a:gd name="T0" fmla="*/ 41722749 w 531"/>
              <a:gd name="T1" fmla="*/ 16149138 h 387"/>
              <a:gd name="T2" fmla="*/ 33322213 w 531"/>
              <a:gd name="T3" fmla="*/ 18840528 h 387"/>
              <a:gd name="T4" fmla="*/ 28001962 w 531"/>
              <a:gd name="T5" fmla="*/ 22640466 h 387"/>
              <a:gd name="T6" fmla="*/ 25201607 w 531"/>
              <a:gd name="T7" fmla="*/ 27390189 h 387"/>
              <a:gd name="T8" fmla="*/ 24921678 w 531"/>
              <a:gd name="T9" fmla="*/ 32931334 h 387"/>
              <a:gd name="T10" fmla="*/ 27161644 w 531"/>
              <a:gd name="T11" fmla="*/ 38472876 h 387"/>
              <a:gd name="T12" fmla="*/ 31082247 w 531"/>
              <a:gd name="T13" fmla="*/ 42589144 h 387"/>
              <a:gd name="T14" fmla="*/ 36682428 w 531"/>
              <a:gd name="T15" fmla="*/ 45122170 h 387"/>
              <a:gd name="T16" fmla="*/ 42842997 w 531"/>
              <a:gd name="T17" fmla="*/ 46230717 h 387"/>
              <a:gd name="T18" fmla="*/ 50123285 w 531"/>
              <a:gd name="T19" fmla="*/ 45755626 h 387"/>
              <a:gd name="T20" fmla="*/ 56003925 w 531"/>
              <a:gd name="T21" fmla="*/ 42747507 h 387"/>
              <a:gd name="T22" fmla="*/ 61044246 w 531"/>
              <a:gd name="T23" fmla="*/ 34197847 h 387"/>
              <a:gd name="T24" fmla="*/ 66644427 w 531"/>
              <a:gd name="T25" fmla="*/ 20423769 h 387"/>
              <a:gd name="T26" fmla="*/ 71964678 w 531"/>
              <a:gd name="T27" fmla="*/ 12507564 h 387"/>
              <a:gd name="T28" fmla="*/ 78125247 w 531"/>
              <a:gd name="T29" fmla="*/ 7599477 h 387"/>
              <a:gd name="T30" fmla="*/ 87645502 w 531"/>
              <a:gd name="T31" fmla="*/ 3483210 h 387"/>
              <a:gd name="T32" fmla="*/ 100806429 w 531"/>
              <a:gd name="T33" fmla="*/ 791422 h 387"/>
              <a:gd name="T34" fmla="*/ 111727390 w 531"/>
              <a:gd name="T35" fmla="*/ 633456 h 387"/>
              <a:gd name="T36" fmla="*/ 120967715 w 531"/>
              <a:gd name="T37" fmla="*/ 1741605 h 387"/>
              <a:gd name="T38" fmla="*/ 129648710 w 531"/>
              <a:gd name="T39" fmla="*/ 4432995 h 387"/>
              <a:gd name="T40" fmla="*/ 136649068 w 531"/>
              <a:gd name="T41" fmla="*/ 8074569 h 387"/>
              <a:gd name="T42" fmla="*/ 142249249 w 531"/>
              <a:gd name="T43" fmla="*/ 12824292 h 387"/>
              <a:gd name="T44" fmla="*/ 146169323 w 531"/>
              <a:gd name="T45" fmla="*/ 18682164 h 387"/>
              <a:gd name="T46" fmla="*/ 148409818 w 531"/>
              <a:gd name="T47" fmla="*/ 25490220 h 387"/>
              <a:gd name="T48" fmla="*/ 148409818 w 531"/>
              <a:gd name="T49" fmla="*/ 34831302 h 387"/>
              <a:gd name="T50" fmla="*/ 143929356 w 531"/>
              <a:gd name="T51" fmla="*/ 44014021 h 387"/>
              <a:gd name="T52" fmla="*/ 136088680 w 531"/>
              <a:gd name="T53" fmla="*/ 50188621 h 387"/>
              <a:gd name="T54" fmla="*/ 123768070 w 531"/>
              <a:gd name="T55" fmla="*/ 54779980 h 387"/>
              <a:gd name="T56" fmla="*/ 108367176 w 531"/>
              <a:gd name="T57" fmla="*/ 56838313 h 387"/>
              <a:gd name="T58" fmla="*/ 112007320 w 531"/>
              <a:gd name="T59" fmla="*/ 40689175 h 387"/>
              <a:gd name="T60" fmla="*/ 118167889 w 531"/>
              <a:gd name="T61" fmla="*/ 38472876 h 387"/>
              <a:gd name="T62" fmla="*/ 121808033 w 531"/>
              <a:gd name="T63" fmla="*/ 35464360 h 387"/>
              <a:gd name="T64" fmla="*/ 123488141 w 531"/>
              <a:gd name="T65" fmla="*/ 31348093 h 387"/>
              <a:gd name="T66" fmla="*/ 123208211 w 531"/>
              <a:gd name="T67" fmla="*/ 26123278 h 387"/>
              <a:gd name="T68" fmla="*/ 121248174 w 531"/>
              <a:gd name="T69" fmla="*/ 21215589 h 387"/>
              <a:gd name="T70" fmla="*/ 117327571 w 531"/>
              <a:gd name="T71" fmla="*/ 17415651 h 387"/>
              <a:gd name="T72" fmla="*/ 113967357 w 531"/>
              <a:gd name="T73" fmla="*/ 15990774 h 387"/>
              <a:gd name="T74" fmla="*/ 109767354 w 531"/>
              <a:gd name="T75" fmla="*/ 15357318 h 387"/>
              <a:gd name="T76" fmla="*/ 103886714 w 531"/>
              <a:gd name="T77" fmla="*/ 16149138 h 387"/>
              <a:gd name="T78" fmla="*/ 100246570 w 531"/>
              <a:gd name="T79" fmla="*/ 17574015 h 387"/>
              <a:gd name="T80" fmla="*/ 96046038 w 531"/>
              <a:gd name="T81" fmla="*/ 22956796 h 387"/>
              <a:gd name="T82" fmla="*/ 92685823 w 531"/>
              <a:gd name="T83" fmla="*/ 30873001 h 387"/>
              <a:gd name="T84" fmla="*/ 89045679 w 531"/>
              <a:gd name="T85" fmla="*/ 39581025 h 387"/>
              <a:gd name="T86" fmla="*/ 82325251 w 531"/>
              <a:gd name="T87" fmla="*/ 50188621 h 387"/>
              <a:gd name="T88" fmla="*/ 76725070 w 531"/>
              <a:gd name="T89" fmla="*/ 54304888 h 387"/>
              <a:gd name="T90" fmla="*/ 70004641 w 531"/>
              <a:gd name="T91" fmla="*/ 57471370 h 387"/>
              <a:gd name="T92" fmla="*/ 61324176 w 531"/>
              <a:gd name="T93" fmla="*/ 59846431 h 387"/>
              <a:gd name="T94" fmla="*/ 50963074 w 531"/>
              <a:gd name="T95" fmla="*/ 61112944 h 387"/>
              <a:gd name="T96" fmla="*/ 40042642 w 531"/>
              <a:gd name="T97" fmla="*/ 61112944 h 387"/>
              <a:gd name="T98" fmla="*/ 29682069 w 531"/>
              <a:gd name="T99" fmla="*/ 59846431 h 387"/>
              <a:gd name="T100" fmla="*/ 19881356 w 531"/>
              <a:gd name="T101" fmla="*/ 56996677 h 387"/>
              <a:gd name="T102" fmla="*/ 12320609 w 531"/>
              <a:gd name="T103" fmla="*/ 53038375 h 387"/>
              <a:gd name="T104" fmla="*/ 6160569 w 531"/>
              <a:gd name="T105" fmla="*/ 47813958 h 387"/>
              <a:gd name="T106" fmla="*/ 2800355 w 531"/>
              <a:gd name="T107" fmla="*/ 41480994 h 387"/>
              <a:gd name="T108" fmla="*/ 559859 w 531"/>
              <a:gd name="T109" fmla="*/ 33723153 h 387"/>
              <a:gd name="T110" fmla="*/ 840318 w 531"/>
              <a:gd name="T111" fmla="*/ 22640466 h 387"/>
              <a:gd name="T112" fmla="*/ 5880640 w 531"/>
              <a:gd name="T113" fmla="*/ 13457350 h 387"/>
              <a:gd name="T114" fmla="*/ 16521142 w 531"/>
              <a:gd name="T115" fmla="*/ 6649692 h 387"/>
              <a:gd name="T116" fmla="*/ 31082247 w 531"/>
              <a:gd name="T117" fmla="*/ 1899969 h 38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31"/>
              <a:gd name="T178" fmla="*/ 0 h 387"/>
              <a:gd name="T179" fmla="*/ 531 w 531"/>
              <a:gd name="T180" fmla="*/ 387 h 387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31" h="387">
                <a:moveTo>
                  <a:pt x="159" y="0"/>
                </a:moveTo>
                <a:lnTo>
                  <a:pt x="176" y="94"/>
                </a:lnTo>
                <a:lnTo>
                  <a:pt x="170" y="95"/>
                </a:lnTo>
                <a:lnTo>
                  <a:pt x="164" y="97"/>
                </a:lnTo>
                <a:lnTo>
                  <a:pt x="159" y="98"/>
                </a:lnTo>
                <a:lnTo>
                  <a:pt x="153" y="100"/>
                </a:lnTo>
                <a:lnTo>
                  <a:pt x="149" y="102"/>
                </a:lnTo>
                <a:lnTo>
                  <a:pt x="144" y="104"/>
                </a:lnTo>
                <a:lnTo>
                  <a:pt x="139" y="106"/>
                </a:lnTo>
                <a:lnTo>
                  <a:pt x="135" y="109"/>
                </a:lnTo>
                <a:lnTo>
                  <a:pt x="131" y="111"/>
                </a:lnTo>
                <a:lnTo>
                  <a:pt x="127" y="114"/>
                </a:lnTo>
                <a:lnTo>
                  <a:pt x="122" y="116"/>
                </a:lnTo>
                <a:lnTo>
                  <a:pt x="119" y="119"/>
                </a:lnTo>
                <a:lnTo>
                  <a:pt x="116" y="122"/>
                </a:lnTo>
                <a:lnTo>
                  <a:pt x="113" y="125"/>
                </a:lnTo>
                <a:lnTo>
                  <a:pt x="110" y="128"/>
                </a:lnTo>
                <a:lnTo>
                  <a:pt x="106" y="132"/>
                </a:lnTo>
                <a:lnTo>
                  <a:pt x="104" y="135"/>
                </a:lnTo>
                <a:lnTo>
                  <a:pt x="102" y="139"/>
                </a:lnTo>
                <a:lnTo>
                  <a:pt x="100" y="143"/>
                </a:lnTo>
                <a:lnTo>
                  <a:pt x="98" y="146"/>
                </a:lnTo>
                <a:lnTo>
                  <a:pt x="96" y="150"/>
                </a:lnTo>
                <a:lnTo>
                  <a:pt x="95" y="154"/>
                </a:lnTo>
                <a:lnTo>
                  <a:pt x="94" y="159"/>
                </a:lnTo>
                <a:lnTo>
                  <a:pt x="92" y="164"/>
                </a:lnTo>
                <a:lnTo>
                  <a:pt x="90" y="168"/>
                </a:lnTo>
                <a:lnTo>
                  <a:pt x="90" y="173"/>
                </a:lnTo>
                <a:lnTo>
                  <a:pt x="89" y="178"/>
                </a:lnTo>
                <a:lnTo>
                  <a:pt x="89" y="183"/>
                </a:lnTo>
                <a:lnTo>
                  <a:pt x="88" y="188"/>
                </a:lnTo>
                <a:lnTo>
                  <a:pt x="88" y="193"/>
                </a:lnTo>
                <a:lnTo>
                  <a:pt x="88" y="198"/>
                </a:lnTo>
                <a:lnTo>
                  <a:pt x="88" y="204"/>
                </a:lnTo>
                <a:lnTo>
                  <a:pt x="89" y="208"/>
                </a:lnTo>
                <a:lnTo>
                  <a:pt x="89" y="214"/>
                </a:lnTo>
                <a:lnTo>
                  <a:pt x="90" y="219"/>
                </a:lnTo>
                <a:lnTo>
                  <a:pt x="92" y="224"/>
                </a:lnTo>
                <a:lnTo>
                  <a:pt x="93" y="229"/>
                </a:lnTo>
                <a:lnTo>
                  <a:pt x="94" y="234"/>
                </a:lnTo>
                <a:lnTo>
                  <a:pt x="95" y="239"/>
                </a:lnTo>
                <a:lnTo>
                  <a:pt x="97" y="243"/>
                </a:lnTo>
                <a:lnTo>
                  <a:pt x="98" y="247"/>
                </a:lnTo>
                <a:lnTo>
                  <a:pt x="100" y="251"/>
                </a:lnTo>
                <a:lnTo>
                  <a:pt x="102" y="255"/>
                </a:lnTo>
                <a:lnTo>
                  <a:pt x="104" y="259"/>
                </a:lnTo>
                <a:lnTo>
                  <a:pt x="106" y="262"/>
                </a:lnTo>
                <a:lnTo>
                  <a:pt x="109" y="265"/>
                </a:lnTo>
                <a:lnTo>
                  <a:pt x="111" y="269"/>
                </a:lnTo>
                <a:lnTo>
                  <a:pt x="114" y="272"/>
                </a:lnTo>
                <a:lnTo>
                  <a:pt x="116" y="274"/>
                </a:lnTo>
                <a:lnTo>
                  <a:pt x="119" y="277"/>
                </a:lnTo>
                <a:lnTo>
                  <a:pt x="122" y="279"/>
                </a:lnTo>
                <a:lnTo>
                  <a:pt x="125" y="281"/>
                </a:lnTo>
                <a:lnTo>
                  <a:pt x="128" y="283"/>
                </a:lnTo>
                <a:lnTo>
                  <a:pt x="131" y="285"/>
                </a:lnTo>
                <a:lnTo>
                  <a:pt x="134" y="287"/>
                </a:lnTo>
                <a:lnTo>
                  <a:pt x="137" y="288"/>
                </a:lnTo>
                <a:lnTo>
                  <a:pt x="140" y="289"/>
                </a:lnTo>
                <a:lnTo>
                  <a:pt x="143" y="290"/>
                </a:lnTo>
                <a:lnTo>
                  <a:pt x="147" y="291"/>
                </a:lnTo>
                <a:lnTo>
                  <a:pt x="150" y="292"/>
                </a:lnTo>
                <a:lnTo>
                  <a:pt x="153" y="292"/>
                </a:lnTo>
                <a:lnTo>
                  <a:pt x="156" y="292"/>
                </a:lnTo>
                <a:lnTo>
                  <a:pt x="160" y="292"/>
                </a:lnTo>
                <a:lnTo>
                  <a:pt x="163" y="292"/>
                </a:lnTo>
                <a:lnTo>
                  <a:pt x="167" y="292"/>
                </a:lnTo>
                <a:lnTo>
                  <a:pt x="171" y="291"/>
                </a:lnTo>
                <a:lnTo>
                  <a:pt x="176" y="290"/>
                </a:lnTo>
                <a:lnTo>
                  <a:pt x="179" y="289"/>
                </a:lnTo>
                <a:lnTo>
                  <a:pt x="183" y="287"/>
                </a:lnTo>
                <a:lnTo>
                  <a:pt x="186" y="285"/>
                </a:lnTo>
                <a:lnTo>
                  <a:pt x="189" y="283"/>
                </a:lnTo>
                <a:lnTo>
                  <a:pt x="193" y="281"/>
                </a:lnTo>
                <a:lnTo>
                  <a:pt x="195" y="278"/>
                </a:lnTo>
                <a:lnTo>
                  <a:pt x="198" y="274"/>
                </a:lnTo>
                <a:lnTo>
                  <a:pt x="200" y="270"/>
                </a:lnTo>
                <a:lnTo>
                  <a:pt x="203" y="266"/>
                </a:lnTo>
                <a:lnTo>
                  <a:pt x="205" y="261"/>
                </a:lnTo>
                <a:lnTo>
                  <a:pt x="207" y="256"/>
                </a:lnTo>
                <a:lnTo>
                  <a:pt x="210" y="251"/>
                </a:lnTo>
                <a:lnTo>
                  <a:pt x="212" y="245"/>
                </a:lnTo>
                <a:lnTo>
                  <a:pt x="215" y="233"/>
                </a:lnTo>
                <a:lnTo>
                  <a:pt x="218" y="216"/>
                </a:lnTo>
                <a:lnTo>
                  <a:pt x="223" y="195"/>
                </a:lnTo>
                <a:lnTo>
                  <a:pt x="227" y="182"/>
                </a:lnTo>
                <a:lnTo>
                  <a:pt x="229" y="167"/>
                </a:lnTo>
                <a:lnTo>
                  <a:pt x="231" y="156"/>
                </a:lnTo>
                <a:lnTo>
                  <a:pt x="233" y="147"/>
                </a:lnTo>
                <a:lnTo>
                  <a:pt x="235" y="138"/>
                </a:lnTo>
                <a:lnTo>
                  <a:pt x="238" y="129"/>
                </a:lnTo>
                <a:lnTo>
                  <a:pt x="240" y="121"/>
                </a:lnTo>
                <a:lnTo>
                  <a:pt x="243" y="113"/>
                </a:lnTo>
                <a:lnTo>
                  <a:pt x="246" y="106"/>
                </a:lnTo>
                <a:lnTo>
                  <a:pt x="248" y="98"/>
                </a:lnTo>
                <a:lnTo>
                  <a:pt x="251" y="92"/>
                </a:lnTo>
                <a:lnTo>
                  <a:pt x="254" y="85"/>
                </a:lnTo>
                <a:lnTo>
                  <a:pt x="257" y="79"/>
                </a:lnTo>
                <a:lnTo>
                  <a:pt x="261" y="73"/>
                </a:lnTo>
                <a:lnTo>
                  <a:pt x="264" y="68"/>
                </a:lnTo>
                <a:lnTo>
                  <a:pt x="267" y="63"/>
                </a:lnTo>
                <a:lnTo>
                  <a:pt x="270" y="58"/>
                </a:lnTo>
                <a:lnTo>
                  <a:pt x="273" y="54"/>
                </a:lnTo>
                <a:lnTo>
                  <a:pt x="277" y="51"/>
                </a:lnTo>
                <a:lnTo>
                  <a:pt x="279" y="48"/>
                </a:lnTo>
                <a:lnTo>
                  <a:pt x="281" y="45"/>
                </a:lnTo>
                <a:lnTo>
                  <a:pt x="284" y="43"/>
                </a:lnTo>
                <a:lnTo>
                  <a:pt x="289" y="38"/>
                </a:lnTo>
                <a:lnTo>
                  <a:pt x="295" y="33"/>
                </a:lnTo>
                <a:lnTo>
                  <a:pt x="301" y="29"/>
                </a:lnTo>
                <a:lnTo>
                  <a:pt x="306" y="25"/>
                </a:lnTo>
                <a:lnTo>
                  <a:pt x="313" y="22"/>
                </a:lnTo>
                <a:lnTo>
                  <a:pt x="319" y="17"/>
                </a:lnTo>
                <a:lnTo>
                  <a:pt x="325" y="14"/>
                </a:lnTo>
                <a:lnTo>
                  <a:pt x="332" y="12"/>
                </a:lnTo>
                <a:lnTo>
                  <a:pt x="338" y="9"/>
                </a:lnTo>
                <a:lnTo>
                  <a:pt x="346" y="7"/>
                </a:lnTo>
                <a:lnTo>
                  <a:pt x="352" y="6"/>
                </a:lnTo>
                <a:lnTo>
                  <a:pt x="360" y="5"/>
                </a:lnTo>
                <a:lnTo>
                  <a:pt x="367" y="4"/>
                </a:lnTo>
                <a:lnTo>
                  <a:pt x="374" y="3"/>
                </a:lnTo>
                <a:lnTo>
                  <a:pt x="380" y="3"/>
                </a:lnTo>
                <a:lnTo>
                  <a:pt x="384" y="3"/>
                </a:lnTo>
                <a:lnTo>
                  <a:pt x="389" y="3"/>
                </a:lnTo>
                <a:lnTo>
                  <a:pt x="395" y="3"/>
                </a:lnTo>
                <a:lnTo>
                  <a:pt x="399" y="4"/>
                </a:lnTo>
                <a:lnTo>
                  <a:pt x="403" y="4"/>
                </a:lnTo>
                <a:lnTo>
                  <a:pt x="408" y="5"/>
                </a:lnTo>
                <a:lnTo>
                  <a:pt x="413" y="6"/>
                </a:lnTo>
                <a:lnTo>
                  <a:pt x="418" y="7"/>
                </a:lnTo>
                <a:lnTo>
                  <a:pt x="422" y="8"/>
                </a:lnTo>
                <a:lnTo>
                  <a:pt x="427" y="10"/>
                </a:lnTo>
                <a:lnTo>
                  <a:pt x="432" y="11"/>
                </a:lnTo>
                <a:lnTo>
                  <a:pt x="436" y="13"/>
                </a:lnTo>
                <a:lnTo>
                  <a:pt x="440" y="15"/>
                </a:lnTo>
                <a:lnTo>
                  <a:pt x="446" y="17"/>
                </a:lnTo>
                <a:lnTo>
                  <a:pt x="450" y="20"/>
                </a:lnTo>
                <a:lnTo>
                  <a:pt x="454" y="23"/>
                </a:lnTo>
                <a:lnTo>
                  <a:pt x="458" y="25"/>
                </a:lnTo>
                <a:lnTo>
                  <a:pt x="463" y="28"/>
                </a:lnTo>
                <a:lnTo>
                  <a:pt x="467" y="31"/>
                </a:lnTo>
                <a:lnTo>
                  <a:pt x="470" y="34"/>
                </a:lnTo>
                <a:lnTo>
                  <a:pt x="474" y="37"/>
                </a:lnTo>
                <a:lnTo>
                  <a:pt x="479" y="40"/>
                </a:lnTo>
                <a:lnTo>
                  <a:pt x="482" y="44"/>
                </a:lnTo>
                <a:lnTo>
                  <a:pt x="485" y="47"/>
                </a:lnTo>
                <a:lnTo>
                  <a:pt x="488" y="51"/>
                </a:lnTo>
                <a:lnTo>
                  <a:pt x="491" y="55"/>
                </a:lnTo>
                <a:lnTo>
                  <a:pt x="495" y="59"/>
                </a:lnTo>
                <a:lnTo>
                  <a:pt x="498" y="63"/>
                </a:lnTo>
                <a:lnTo>
                  <a:pt x="501" y="67"/>
                </a:lnTo>
                <a:lnTo>
                  <a:pt x="503" y="72"/>
                </a:lnTo>
                <a:lnTo>
                  <a:pt x="506" y="76"/>
                </a:lnTo>
                <a:lnTo>
                  <a:pt x="508" y="81"/>
                </a:lnTo>
                <a:lnTo>
                  <a:pt x="511" y="86"/>
                </a:lnTo>
                <a:lnTo>
                  <a:pt x="513" y="91"/>
                </a:lnTo>
                <a:lnTo>
                  <a:pt x="515" y="96"/>
                </a:lnTo>
                <a:lnTo>
                  <a:pt x="517" y="101"/>
                </a:lnTo>
                <a:lnTo>
                  <a:pt x="519" y="107"/>
                </a:lnTo>
                <a:lnTo>
                  <a:pt x="521" y="112"/>
                </a:lnTo>
                <a:lnTo>
                  <a:pt x="522" y="118"/>
                </a:lnTo>
                <a:lnTo>
                  <a:pt x="523" y="124"/>
                </a:lnTo>
                <a:lnTo>
                  <a:pt x="525" y="130"/>
                </a:lnTo>
                <a:lnTo>
                  <a:pt x="526" y="136"/>
                </a:lnTo>
                <a:lnTo>
                  <a:pt x="528" y="142"/>
                </a:lnTo>
                <a:lnTo>
                  <a:pt x="529" y="148"/>
                </a:lnTo>
                <a:lnTo>
                  <a:pt x="529" y="155"/>
                </a:lnTo>
                <a:lnTo>
                  <a:pt x="530" y="161"/>
                </a:lnTo>
                <a:lnTo>
                  <a:pt x="530" y="169"/>
                </a:lnTo>
                <a:lnTo>
                  <a:pt x="531" y="174"/>
                </a:lnTo>
                <a:lnTo>
                  <a:pt x="531" y="180"/>
                </a:lnTo>
                <a:lnTo>
                  <a:pt x="531" y="191"/>
                </a:lnTo>
                <a:lnTo>
                  <a:pt x="531" y="201"/>
                </a:lnTo>
                <a:lnTo>
                  <a:pt x="530" y="210"/>
                </a:lnTo>
                <a:lnTo>
                  <a:pt x="530" y="220"/>
                </a:lnTo>
                <a:lnTo>
                  <a:pt x="528" y="229"/>
                </a:lnTo>
                <a:lnTo>
                  <a:pt x="526" y="238"/>
                </a:lnTo>
                <a:lnTo>
                  <a:pt x="524" y="247"/>
                </a:lnTo>
                <a:lnTo>
                  <a:pt x="522" y="255"/>
                </a:lnTo>
                <a:lnTo>
                  <a:pt x="519" y="263"/>
                </a:lnTo>
                <a:lnTo>
                  <a:pt x="517" y="271"/>
                </a:lnTo>
                <a:lnTo>
                  <a:pt x="514" y="278"/>
                </a:lnTo>
                <a:lnTo>
                  <a:pt x="509" y="285"/>
                </a:lnTo>
                <a:lnTo>
                  <a:pt x="505" y="292"/>
                </a:lnTo>
                <a:lnTo>
                  <a:pt x="501" y="298"/>
                </a:lnTo>
                <a:lnTo>
                  <a:pt x="496" y="304"/>
                </a:lnTo>
                <a:lnTo>
                  <a:pt x="494" y="308"/>
                </a:lnTo>
                <a:lnTo>
                  <a:pt x="491" y="311"/>
                </a:lnTo>
                <a:lnTo>
                  <a:pt x="486" y="317"/>
                </a:lnTo>
                <a:lnTo>
                  <a:pt x="481" y="322"/>
                </a:lnTo>
                <a:lnTo>
                  <a:pt x="474" y="326"/>
                </a:lnTo>
                <a:lnTo>
                  <a:pt x="469" y="331"/>
                </a:lnTo>
                <a:lnTo>
                  <a:pt x="463" y="335"/>
                </a:lnTo>
                <a:lnTo>
                  <a:pt x="456" y="339"/>
                </a:lnTo>
                <a:lnTo>
                  <a:pt x="449" y="342"/>
                </a:lnTo>
                <a:lnTo>
                  <a:pt x="442" y="346"/>
                </a:lnTo>
                <a:lnTo>
                  <a:pt x="435" y="348"/>
                </a:lnTo>
                <a:lnTo>
                  <a:pt x="428" y="351"/>
                </a:lnTo>
                <a:lnTo>
                  <a:pt x="420" y="353"/>
                </a:lnTo>
                <a:lnTo>
                  <a:pt x="412" y="355"/>
                </a:lnTo>
                <a:lnTo>
                  <a:pt x="404" y="357"/>
                </a:lnTo>
                <a:lnTo>
                  <a:pt x="396" y="358"/>
                </a:lnTo>
                <a:lnTo>
                  <a:pt x="387" y="359"/>
                </a:lnTo>
                <a:lnTo>
                  <a:pt x="375" y="265"/>
                </a:lnTo>
                <a:lnTo>
                  <a:pt x="380" y="264"/>
                </a:lnTo>
                <a:lnTo>
                  <a:pt x="385" y="262"/>
                </a:lnTo>
                <a:lnTo>
                  <a:pt x="389" y="261"/>
                </a:lnTo>
                <a:lnTo>
                  <a:pt x="392" y="260"/>
                </a:lnTo>
                <a:lnTo>
                  <a:pt x="397" y="258"/>
                </a:lnTo>
                <a:lnTo>
                  <a:pt x="400" y="257"/>
                </a:lnTo>
                <a:lnTo>
                  <a:pt x="404" y="255"/>
                </a:lnTo>
                <a:lnTo>
                  <a:pt x="407" y="253"/>
                </a:lnTo>
                <a:lnTo>
                  <a:pt x="411" y="251"/>
                </a:lnTo>
                <a:lnTo>
                  <a:pt x="414" y="249"/>
                </a:lnTo>
                <a:lnTo>
                  <a:pt x="417" y="247"/>
                </a:lnTo>
                <a:lnTo>
                  <a:pt x="419" y="245"/>
                </a:lnTo>
                <a:lnTo>
                  <a:pt x="422" y="243"/>
                </a:lnTo>
                <a:lnTo>
                  <a:pt x="424" y="240"/>
                </a:lnTo>
                <a:lnTo>
                  <a:pt x="427" y="238"/>
                </a:lnTo>
                <a:lnTo>
                  <a:pt x="429" y="235"/>
                </a:lnTo>
                <a:lnTo>
                  <a:pt x="431" y="233"/>
                </a:lnTo>
                <a:lnTo>
                  <a:pt x="432" y="230"/>
                </a:lnTo>
                <a:lnTo>
                  <a:pt x="434" y="227"/>
                </a:lnTo>
                <a:lnTo>
                  <a:pt x="435" y="224"/>
                </a:lnTo>
                <a:lnTo>
                  <a:pt x="436" y="220"/>
                </a:lnTo>
                <a:lnTo>
                  <a:pt x="438" y="217"/>
                </a:lnTo>
                <a:lnTo>
                  <a:pt x="438" y="213"/>
                </a:lnTo>
                <a:lnTo>
                  <a:pt x="439" y="210"/>
                </a:lnTo>
                <a:lnTo>
                  <a:pt x="440" y="206"/>
                </a:lnTo>
                <a:lnTo>
                  <a:pt x="441" y="203"/>
                </a:lnTo>
                <a:lnTo>
                  <a:pt x="441" y="198"/>
                </a:lnTo>
                <a:lnTo>
                  <a:pt x="441" y="194"/>
                </a:lnTo>
                <a:lnTo>
                  <a:pt x="442" y="190"/>
                </a:lnTo>
                <a:lnTo>
                  <a:pt x="442" y="185"/>
                </a:lnTo>
                <a:lnTo>
                  <a:pt x="441" y="180"/>
                </a:lnTo>
                <a:lnTo>
                  <a:pt x="441" y="175"/>
                </a:lnTo>
                <a:lnTo>
                  <a:pt x="441" y="170"/>
                </a:lnTo>
                <a:lnTo>
                  <a:pt x="440" y="165"/>
                </a:lnTo>
                <a:lnTo>
                  <a:pt x="440" y="159"/>
                </a:lnTo>
                <a:lnTo>
                  <a:pt x="439" y="155"/>
                </a:lnTo>
                <a:lnTo>
                  <a:pt x="438" y="150"/>
                </a:lnTo>
                <a:lnTo>
                  <a:pt x="437" y="146"/>
                </a:lnTo>
                <a:lnTo>
                  <a:pt x="436" y="142"/>
                </a:lnTo>
                <a:lnTo>
                  <a:pt x="435" y="138"/>
                </a:lnTo>
                <a:lnTo>
                  <a:pt x="433" y="134"/>
                </a:lnTo>
                <a:lnTo>
                  <a:pt x="432" y="130"/>
                </a:lnTo>
                <a:lnTo>
                  <a:pt x="430" y="126"/>
                </a:lnTo>
                <a:lnTo>
                  <a:pt x="429" y="123"/>
                </a:lnTo>
                <a:lnTo>
                  <a:pt x="427" y="119"/>
                </a:lnTo>
                <a:lnTo>
                  <a:pt x="424" y="116"/>
                </a:lnTo>
                <a:lnTo>
                  <a:pt x="421" y="113"/>
                </a:lnTo>
                <a:lnTo>
                  <a:pt x="419" y="110"/>
                </a:lnTo>
                <a:lnTo>
                  <a:pt x="418" y="109"/>
                </a:lnTo>
                <a:lnTo>
                  <a:pt x="416" y="107"/>
                </a:lnTo>
                <a:lnTo>
                  <a:pt x="414" y="106"/>
                </a:lnTo>
                <a:lnTo>
                  <a:pt x="413" y="104"/>
                </a:lnTo>
                <a:lnTo>
                  <a:pt x="411" y="103"/>
                </a:lnTo>
                <a:lnTo>
                  <a:pt x="408" y="102"/>
                </a:lnTo>
                <a:lnTo>
                  <a:pt x="407" y="101"/>
                </a:lnTo>
                <a:lnTo>
                  <a:pt x="405" y="100"/>
                </a:lnTo>
                <a:lnTo>
                  <a:pt x="403" y="99"/>
                </a:lnTo>
                <a:lnTo>
                  <a:pt x="401" y="98"/>
                </a:lnTo>
                <a:lnTo>
                  <a:pt x="399" y="98"/>
                </a:lnTo>
                <a:lnTo>
                  <a:pt x="397" y="98"/>
                </a:lnTo>
                <a:lnTo>
                  <a:pt x="395" y="97"/>
                </a:lnTo>
                <a:lnTo>
                  <a:pt x="392" y="97"/>
                </a:lnTo>
                <a:lnTo>
                  <a:pt x="389" y="97"/>
                </a:lnTo>
                <a:lnTo>
                  <a:pt x="387" y="97"/>
                </a:lnTo>
                <a:lnTo>
                  <a:pt x="383" y="98"/>
                </a:lnTo>
                <a:lnTo>
                  <a:pt x="379" y="99"/>
                </a:lnTo>
                <a:lnTo>
                  <a:pt x="374" y="100"/>
                </a:lnTo>
                <a:lnTo>
                  <a:pt x="372" y="101"/>
                </a:lnTo>
                <a:lnTo>
                  <a:pt x="371" y="102"/>
                </a:lnTo>
                <a:lnTo>
                  <a:pt x="369" y="103"/>
                </a:lnTo>
                <a:lnTo>
                  <a:pt x="367" y="104"/>
                </a:lnTo>
                <a:lnTo>
                  <a:pt x="366" y="105"/>
                </a:lnTo>
                <a:lnTo>
                  <a:pt x="364" y="106"/>
                </a:lnTo>
                <a:lnTo>
                  <a:pt x="362" y="108"/>
                </a:lnTo>
                <a:lnTo>
                  <a:pt x="361" y="109"/>
                </a:lnTo>
                <a:lnTo>
                  <a:pt x="358" y="111"/>
                </a:lnTo>
                <a:lnTo>
                  <a:pt x="357" y="113"/>
                </a:lnTo>
                <a:lnTo>
                  <a:pt x="354" y="118"/>
                </a:lnTo>
                <a:lnTo>
                  <a:pt x="350" y="126"/>
                </a:lnTo>
                <a:lnTo>
                  <a:pt x="349" y="130"/>
                </a:lnTo>
                <a:lnTo>
                  <a:pt x="347" y="134"/>
                </a:lnTo>
                <a:lnTo>
                  <a:pt x="345" y="139"/>
                </a:lnTo>
                <a:lnTo>
                  <a:pt x="343" y="145"/>
                </a:lnTo>
                <a:lnTo>
                  <a:pt x="341" y="151"/>
                </a:lnTo>
                <a:lnTo>
                  <a:pt x="339" y="157"/>
                </a:lnTo>
                <a:lnTo>
                  <a:pt x="337" y="164"/>
                </a:lnTo>
                <a:lnTo>
                  <a:pt x="336" y="171"/>
                </a:lnTo>
                <a:lnTo>
                  <a:pt x="334" y="179"/>
                </a:lnTo>
                <a:lnTo>
                  <a:pt x="333" y="187"/>
                </a:lnTo>
                <a:lnTo>
                  <a:pt x="331" y="195"/>
                </a:lnTo>
                <a:lnTo>
                  <a:pt x="329" y="204"/>
                </a:lnTo>
                <a:lnTo>
                  <a:pt x="328" y="211"/>
                </a:lnTo>
                <a:lnTo>
                  <a:pt x="325" y="220"/>
                </a:lnTo>
                <a:lnTo>
                  <a:pt x="323" y="228"/>
                </a:lnTo>
                <a:lnTo>
                  <a:pt x="322" y="236"/>
                </a:lnTo>
                <a:lnTo>
                  <a:pt x="320" y="243"/>
                </a:lnTo>
                <a:lnTo>
                  <a:pt x="318" y="250"/>
                </a:lnTo>
                <a:lnTo>
                  <a:pt x="315" y="264"/>
                </a:lnTo>
                <a:lnTo>
                  <a:pt x="311" y="276"/>
                </a:lnTo>
                <a:lnTo>
                  <a:pt x="306" y="288"/>
                </a:lnTo>
                <a:lnTo>
                  <a:pt x="303" y="298"/>
                </a:lnTo>
                <a:lnTo>
                  <a:pt x="298" y="308"/>
                </a:lnTo>
                <a:lnTo>
                  <a:pt x="296" y="313"/>
                </a:lnTo>
                <a:lnTo>
                  <a:pt x="294" y="317"/>
                </a:lnTo>
                <a:lnTo>
                  <a:pt x="291" y="321"/>
                </a:lnTo>
                <a:lnTo>
                  <a:pt x="289" y="325"/>
                </a:lnTo>
                <a:lnTo>
                  <a:pt x="286" y="328"/>
                </a:lnTo>
                <a:lnTo>
                  <a:pt x="284" y="332"/>
                </a:lnTo>
                <a:lnTo>
                  <a:pt x="281" y="336"/>
                </a:lnTo>
                <a:lnTo>
                  <a:pt x="278" y="339"/>
                </a:lnTo>
                <a:lnTo>
                  <a:pt x="274" y="343"/>
                </a:lnTo>
                <a:lnTo>
                  <a:pt x="271" y="346"/>
                </a:lnTo>
                <a:lnTo>
                  <a:pt x="268" y="349"/>
                </a:lnTo>
                <a:lnTo>
                  <a:pt x="265" y="352"/>
                </a:lnTo>
                <a:lnTo>
                  <a:pt x="262" y="355"/>
                </a:lnTo>
                <a:lnTo>
                  <a:pt x="257" y="358"/>
                </a:lnTo>
                <a:lnTo>
                  <a:pt x="254" y="361"/>
                </a:lnTo>
                <a:lnTo>
                  <a:pt x="250" y="363"/>
                </a:lnTo>
                <a:lnTo>
                  <a:pt x="246" y="366"/>
                </a:lnTo>
                <a:lnTo>
                  <a:pt x="241" y="368"/>
                </a:lnTo>
                <a:lnTo>
                  <a:pt x="237" y="370"/>
                </a:lnTo>
                <a:lnTo>
                  <a:pt x="233" y="373"/>
                </a:lnTo>
                <a:lnTo>
                  <a:pt x="229" y="375"/>
                </a:lnTo>
                <a:lnTo>
                  <a:pt x="223" y="376"/>
                </a:lnTo>
                <a:lnTo>
                  <a:pt x="219" y="378"/>
                </a:lnTo>
                <a:lnTo>
                  <a:pt x="214" y="380"/>
                </a:lnTo>
                <a:lnTo>
                  <a:pt x="209" y="381"/>
                </a:lnTo>
                <a:lnTo>
                  <a:pt x="203" y="382"/>
                </a:lnTo>
                <a:lnTo>
                  <a:pt x="198" y="383"/>
                </a:lnTo>
                <a:lnTo>
                  <a:pt x="193" y="384"/>
                </a:lnTo>
                <a:lnTo>
                  <a:pt x="187" y="385"/>
                </a:lnTo>
                <a:lnTo>
                  <a:pt x="182" y="386"/>
                </a:lnTo>
                <a:lnTo>
                  <a:pt x="176" y="386"/>
                </a:lnTo>
                <a:lnTo>
                  <a:pt x="169" y="387"/>
                </a:lnTo>
                <a:lnTo>
                  <a:pt x="164" y="387"/>
                </a:lnTo>
                <a:lnTo>
                  <a:pt x="159" y="387"/>
                </a:lnTo>
                <a:lnTo>
                  <a:pt x="153" y="387"/>
                </a:lnTo>
                <a:lnTo>
                  <a:pt x="148" y="387"/>
                </a:lnTo>
                <a:lnTo>
                  <a:pt x="143" y="386"/>
                </a:lnTo>
                <a:lnTo>
                  <a:pt x="137" y="385"/>
                </a:lnTo>
                <a:lnTo>
                  <a:pt x="132" y="385"/>
                </a:lnTo>
                <a:lnTo>
                  <a:pt x="127" y="384"/>
                </a:lnTo>
                <a:lnTo>
                  <a:pt x="121" y="382"/>
                </a:lnTo>
                <a:lnTo>
                  <a:pt x="116" y="381"/>
                </a:lnTo>
                <a:lnTo>
                  <a:pt x="112" y="379"/>
                </a:lnTo>
                <a:lnTo>
                  <a:pt x="106" y="378"/>
                </a:lnTo>
                <a:lnTo>
                  <a:pt x="101" y="376"/>
                </a:lnTo>
                <a:lnTo>
                  <a:pt x="96" y="374"/>
                </a:lnTo>
                <a:lnTo>
                  <a:pt x="92" y="371"/>
                </a:lnTo>
                <a:lnTo>
                  <a:pt x="86" y="369"/>
                </a:lnTo>
                <a:lnTo>
                  <a:pt x="81" y="366"/>
                </a:lnTo>
                <a:lnTo>
                  <a:pt x="77" y="363"/>
                </a:lnTo>
                <a:lnTo>
                  <a:pt x="71" y="360"/>
                </a:lnTo>
                <a:lnTo>
                  <a:pt x="67" y="357"/>
                </a:lnTo>
                <a:lnTo>
                  <a:pt x="63" y="354"/>
                </a:lnTo>
                <a:lnTo>
                  <a:pt x="59" y="351"/>
                </a:lnTo>
                <a:lnTo>
                  <a:pt x="55" y="347"/>
                </a:lnTo>
                <a:lnTo>
                  <a:pt x="51" y="344"/>
                </a:lnTo>
                <a:lnTo>
                  <a:pt x="47" y="340"/>
                </a:lnTo>
                <a:lnTo>
                  <a:pt x="44" y="335"/>
                </a:lnTo>
                <a:lnTo>
                  <a:pt x="41" y="331"/>
                </a:lnTo>
                <a:lnTo>
                  <a:pt x="37" y="327"/>
                </a:lnTo>
                <a:lnTo>
                  <a:pt x="34" y="323"/>
                </a:lnTo>
                <a:lnTo>
                  <a:pt x="31" y="318"/>
                </a:lnTo>
                <a:lnTo>
                  <a:pt x="28" y="313"/>
                </a:lnTo>
                <a:lnTo>
                  <a:pt x="26" y="308"/>
                </a:lnTo>
                <a:lnTo>
                  <a:pt x="22" y="302"/>
                </a:lnTo>
                <a:lnTo>
                  <a:pt x="20" y="297"/>
                </a:lnTo>
                <a:lnTo>
                  <a:pt x="18" y="291"/>
                </a:lnTo>
                <a:lnTo>
                  <a:pt x="16" y="286"/>
                </a:lnTo>
                <a:lnTo>
                  <a:pt x="14" y="280"/>
                </a:lnTo>
                <a:lnTo>
                  <a:pt x="12" y="274"/>
                </a:lnTo>
                <a:lnTo>
                  <a:pt x="11" y="268"/>
                </a:lnTo>
                <a:lnTo>
                  <a:pt x="10" y="262"/>
                </a:lnTo>
                <a:lnTo>
                  <a:pt x="8" y="255"/>
                </a:lnTo>
                <a:lnTo>
                  <a:pt x="6" y="248"/>
                </a:lnTo>
                <a:lnTo>
                  <a:pt x="5" y="242"/>
                </a:lnTo>
                <a:lnTo>
                  <a:pt x="4" y="235"/>
                </a:lnTo>
                <a:lnTo>
                  <a:pt x="3" y="228"/>
                </a:lnTo>
                <a:lnTo>
                  <a:pt x="2" y="220"/>
                </a:lnTo>
                <a:lnTo>
                  <a:pt x="2" y="213"/>
                </a:lnTo>
                <a:lnTo>
                  <a:pt x="1" y="206"/>
                </a:lnTo>
                <a:lnTo>
                  <a:pt x="1" y="195"/>
                </a:lnTo>
                <a:lnTo>
                  <a:pt x="0" y="185"/>
                </a:lnTo>
                <a:lnTo>
                  <a:pt x="1" y="174"/>
                </a:lnTo>
                <a:lnTo>
                  <a:pt x="1" y="164"/>
                </a:lnTo>
                <a:lnTo>
                  <a:pt x="2" y="153"/>
                </a:lnTo>
                <a:lnTo>
                  <a:pt x="3" y="143"/>
                </a:lnTo>
                <a:lnTo>
                  <a:pt x="5" y="134"/>
                </a:lnTo>
                <a:lnTo>
                  <a:pt x="8" y="125"/>
                </a:lnTo>
                <a:lnTo>
                  <a:pt x="10" y="117"/>
                </a:lnTo>
                <a:lnTo>
                  <a:pt x="12" y="108"/>
                </a:lnTo>
                <a:lnTo>
                  <a:pt x="14" y="100"/>
                </a:lnTo>
                <a:lnTo>
                  <a:pt x="18" y="93"/>
                </a:lnTo>
                <a:lnTo>
                  <a:pt x="21" y="85"/>
                </a:lnTo>
                <a:lnTo>
                  <a:pt x="26" y="78"/>
                </a:lnTo>
                <a:lnTo>
                  <a:pt x="30" y="72"/>
                </a:lnTo>
                <a:lnTo>
                  <a:pt x="35" y="65"/>
                </a:lnTo>
                <a:lnTo>
                  <a:pt x="41" y="59"/>
                </a:lnTo>
                <a:lnTo>
                  <a:pt x="46" y="53"/>
                </a:lnTo>
                <a:lnTo>
                  <a:pt x="52" y="47"/>
                </a:lnTo>
                <a:lnTo>
                  <a:pt x="59" y="42"/>
                </a:lnTo>
                <a:lnTo>
                  <a:pt x="65" y="37"/>
                </a:lnTo>
                <a:lnTo>
                  <a:pt x="71" y="32"/>
                </a:lnTo>
                <a:lnTo>
                  <a:pt x="79" y="28"/>
                </a:lnTo>
                <a:lnTo>
                  <a:pt x="86" y="24"/>
                </a:lnTo>
                <a:lnTo>
                  <a:pt x="95" y="20"/>
                </a:lnTo>
                <a:lnTo>
                  <a:pt x="102" y="15"/>
                </a:lnTo>
                <a:lnTo>
                  <a:pt x="111" y="12"/>
                </a:lnTo>
                <a:lnTo>
                  <a:pt x="120" y="9"/>
                </a:lnTo>
                <a:lnTo>
                  <a:pt x="129" y="6"/>
                </a:lnTo>
                <a:lnTo>
                  <a:pt x="139" y="4"/>
                </a:lnTo>
                <a:lnTo>
                  <a:pt x="149" y="1"/>
                </a:lnTo>
                <a:lnTo>
                  <a:pt x="159" y="0"/>
                </a:lnTo>
                <a:close/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01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6600" b="1" dirty="0">
                <a:solidFill>
                  <a:srgbClr val="7030A0"/>
                </a:solidFill>
              </a:rPr>
              <a:t>Briefing the </a:t>
            </a:r>
            <a:br>
              <a:rPr lang="en-US" altLang="en-US" sz="6600" b="1" dirty="0">
                <a:solidFill>
                  <a:srgbClr val="7030A0"/>
                </a:solidFill>
              </a:rPr>
            </a:br>
            <a:r>
              <a:rPr lang="en-US" altLang="en-US" sz="6600" b="1" dirty="0">
                <a:solidFill>
                  <a:srgbClr val="7030A0"/>
                </a:solidFill>
              </a:rPr>
              <a:t>Project Sponsor</a:t>
            </a:r>
            <a:endParaRPr lang="en-US" sz="6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86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6600" b="1" dirty="0">
                <a:solidFill>
                  <a:srgbClr val="7030A0"/>
                </a:solidFill>
              </a:rPr>
              <a:t>Briefing the Team</a:t>
            </a:r>
            <a:endParaRPr lang="en-US" sz="6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495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6600" b="1" dirty="0">
                <a:solidFill>
                  <a:srgbClr val="7030A0"/>
                </a:solidFill>
              </a:rPr>
              <a:t>Briefing the Customer</a:t>
            </a:r>
            <a:br>
              <a:rPr lang="en-US" altLang="en-US" sz="6600" b="1" dirty="0">
                <a:solidFill>
                  <a:srgbClr val="FF6600"/>
                </a:solidFill>
              </a:rPr>
            </a:br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92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74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6600" b="1" dirty="0">
                <a:solidFill>
                  <a:srgbClr val="7030A0"/>
                </a:solidFill>
              </a:rPr>
              <a:t>Closing Out </a:t>
            </a:r>
            <a:br>
              <a:rPr lang="en-US" altLang="en-US" sz="6600" b="1" dirty="0">
                <a:solidFill>
                  <a:srgbClr val="7030A0"/>
                </a:solidFill>
              </a:rPr>
            </a:br>
            <a:r>
              <a:rPr lang="en-US" altLang="en-US" sz="6600" b="1" dirty="0">
                <a:solidFill>
                  <a:srgbClr val="7030A0"/>
                </a:solidFill>
              </a:rPr>
              <a:t>the Project</a:t>
            </a:r>
            <a:endParaRPr lang="en-US" sz="6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40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274638"/>
            <a:ext cx="9753599" cy="1143000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olidFill>
                  <a:srgbClr val="7030A0"/>
                </a:solidFill>
              </a:rPr>
              <a:t>Why Is a Project Management System Necessary?</a:t>
            </a:r>
            <a:endParaRPr lang="en-US" sz="3200" dirty="0">
              <a:solidFill>
                <a:srgbClr val="7030A0"/>
              </a:solidFill>
            </a:endParaRPr>
          </a:p>
        </p:txBody>
      </p:sp>
      <p:pic>
        <p:nvPicPr>
          <p:cNvPr id="6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79" y="1295400"/>
            <a:ext cx="833596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86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7030A0"/>
                </a:solidFill>
              </a:rPr>
              <a:t>Project Management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983457" y="1261147"/>
            <a:ext cx="3552825" cy="4487862"/>
            <a:chOff x="615" y="981"/>
            <a:chExt cx="2238" cy="2827"/>
          </a:xfrm>
          <a:solidFill>
            <a:srgbClr val="7030A0"/>
          </a:solidFill>
          <a:effectLst/>
        </p:grpSpPr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615" y="981"/>
              <a:ext cx="2238" cy="2827"/>
            </a:xfrm>
            <a:custGeom>
              <a:avLst/>
              <a:gdLst>
                <a:gd name="T0" fmla="*/ 2200 w 2277"/>
                <a:gd name="T1" fmla="*/ 0 h 2274"/>
                <a:gd name="T2" fmla="*/ 2200 w 2277"/>
                <a:gd name="T3" fmla="*/ 610 h 2274"/>
                <a:gd name="T4" fmla="*/ 649 w 2277"/>
                <a:gd name="T5" fmla="*/ 3078 h 2274"/>
                <a:gd name="T6" fmla="*/ 0 w 2277"/>
                <a:gd name="T7" fmla="*/ 3514 h 2274"/>
                <a:gd name="T8" fmla="*/ 2200 w 2277"/>
                <a:gd name="T9" fmla="*/ 0 h 2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7"/>
                <a:gd name="T16" fmla="*/ 0 h 2274"/>
                <a:gd name="T17" fmla="*/ 2277 w 2277"/>
                <a:gd name="T18" fmla="*/ 2274 h 22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7" h="2274">
                  <a:moveTo>
                    <a:pt x="2277" y="0"/>
                  </a:moveTo>
                  <a:lnTo>
                    <a:pt x="2277" y="395"/>
                  </a:lnTo>
                  <a:lnTo>
                    <a:pt x="672" y="1992"/>
                  </a:lnTo>
                  <a:lnTo>
                    <a:pt x="0" y="2274"/>
                  </a:lnTo>
                  <a:lnTo>
                    <a:pt x="2277" y="0"/>
                  </a:lnTo>
                </a:path>
              </a:pathLst>
            </a:custGeom>
            <a:grpFill/>
            <a:ln w="127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 rot="-3114796">
              <a:off x="1429" y="2267"/>
              <a:ext cx="991" cy="33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600" b="1" dirty="0">
                  <a:solidFill>
                    <a:srgbClr val="003300"/>
                  </a:solidFill>
                </a:rPr>
                <a:t>Time</a:t>
              </a:r>
            </a:p>
          </p:txBody>
        </p:sp>
      </p:grp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067719" y="2040609"/>
            <a:ext cx="4937125" cy="3138488"/>
            <a:chOff x="1298" y="1472"/>
            <a:chExt cx="3110" cy="1977"/>
          </a:xfrm>
          <a:solidFill>
            <a:srgbClr val="00B0F0"/>
          </a:solidFill>
        </p:grpSpPr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98" y="1472"/>
              <a:ext cx="3110" cy="1977"/>
            </a:xfrm>
            <a:custGeom>
              <a:avLst/>
              <a:gdLst>
                <a:gd name="T0" fmla="*/ 1529 w 3163"/>
                <a:gd name="T1" fmla="*/ 0 h 1584"/>
                <a:gd name="T2" fmla="*/ 0 w 3163"/>
                <a:gd name="T3" fmla="*/ 2463 h 1584"/>
                <a:gd name="T4" fmla="*/ 1528 w 3163"/>
                <a:gd name="T5" fmla="*/ 2468 h 1584"/>
                <a:gd name="T6" fmla="*/ 3058 w 3163"/>
                <a:gd name="T7" fmla="*/ 2463 h 1584"/>
                <a:gd name="T8" fmla="*/ 1529 w 3163"/>
                <a:gd name="T9" fmla="*/ 0 h 1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63"/>
                <a:gd name="T16" fmla="*/ 0 h 1584"/>
                <a:gd name="T17" fmla="*/ 3163 w 3163"/>
                <a:gd name="T18" fmla="*/ 1584 h 15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63" h="1584">
                  <a:moveTo>
                    <a:pt x="1581" y="0"/>
                  </a:moveTo>
                  <a:lnTo>
                    <a:pt x="0" y="1581"/>
                  </a:lnTo>
                  <a:lnTo>
                    <a:pt x="1580" y="1584"/>
                  </a:lnTo>
                  <a:lnTo>
                    <a:pt x="3163" y="1581"/>
                  </a:lnTo>
                  <a:lnTo>
                    <a:pt x="1581" y="0"/>
                  </a:lnTo>
                </a:path>
              </a:pathLst>
            </a:custGeom>
            <a:grpFill/>
            <a:ln w="12700">
              <a:solidFill>
                <a:srgbClr val="99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915" y="2714"/>
              <a:ext cx="1920" cy="4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4800" b="1" dirty="0">
                  <a:solidFill>
                    <a:srgbClr val="002A54"/>
                  </a:solidFill>
                </a:rPr>
                <a:t>Resources</a:t>
              </a: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4534694" y="1261147"/>
            <a:ext cx="3535363" cy="4479925"/>
            <a:chOff x="2852" y="981"/>
            <a:chExt cx="2227" cy="282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852" y="981"/>
              <a:ext cx="2227" cy="2822"/>
            </a:xfrm>
            <a:custGeom>
              <a:avLst/>
              <a:gdLst>
                <a:gd name="T0" fmla="*/ 0 w 2265"/>
                <a:gd name="T1" fmla="*/ 610 h 2270"/>
                <a:gd name="T2" fmla="*/ 0 w 2265"/>
                <a:gd name="T3" fmla="*/ 0 h 2270"/>
                <a:gd name="T4" fmla="*/ 2190 w 2265"/>
                <a:gd name="T5" fmla="*/ 3508 h 2270"/>
                <a:gd name="T6" fmla="*/ 1553 w 2265"/>
                <a:gd name="T7" fmla="*/ 3083 h 2270"/>
                <a:gd name="T8" fmla="*/ 0 w 2265"/>
                <a:gd name="T9" fmla="*/ 610 h 2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65"/>
                <a:gd name="T16" fmla="*/ 0 h 2270"/>
                <a:gd name="T17" fmla="*/ 2265 w 2265"/>
                <a:gd name="T18" fmla="*/ 2270 h 2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65" h="2270">
                  <a:moveTo>
                    <a:pt x="0" y="395"/>
                  </a:moveTo>
                  <a:lnTo>
                    <a:pt x="0" y="0"/>
                  </a:lnTo>
                  <a:lnTo>
                    <a:pt x="2265" y="2270"/>
                  </a:lnTo>
                  <a:lnTo>
                    <a:pt x="1606" y="1995"/>
                  </a:lnTo>
                  <a:lnTo>
                    <a:pt x="0" y="395"/>
                  </a:lnTo>
                </a:path>
              </a:pathLst>
            </a:custGeom>
            <a:grpFill/>
            <a:ln w="12700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 rot="3089742">
              <a:off x="3264" y="2240"/>
              <a:ext cx="991" cy="2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b="1" dirty="0">
                  <a:solidFill>
                    <a:srgbClr val="3F3E00"/>
                  </a:solidFill>
                </a:rPr>
                <a:t>Cost</a:t>
              </a:r>
            </a:p>
          </p:txBody>
        </p:sp>
      </p:grp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995362" y="5184786"/>
            <a:ext cx="7074695" cy="556286"/>
            <a:chOff x="618" y="3455"/>
            <a:chExt cx="4461" cy="353"/>
          </a:xfrm>
        </p:grpSpPr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618" y="3457"/>
              <a:ext cx="4461" cy="351"/>
            </a:xfrm>
            <a:custGeom>
              <a:avLst/>
              <a:gdLst>
                <a:gd name="T0" fmla="*/ 647 w 4538"/>
                <a:gd name="T1" fmla="*/ 5 h 282"/>
                <a:gd name="T2" fmla="*/ 3736 w 4538"/>
                <a:gd name="T3" fmla="*/ 0 h 282"/>
                <a:gd name="T4" fmla="*/ 4385 w 4538"/>
                <a:gd name="T5" fmla="*/ 431 h 282"/>
                <a:gd name="T6" fmla="*/ 0 w 4538"/>
                <a:gd name="T7" fmla="*/ 437 h 282"/>
                <a:gd name="T8" fmla="*/ 647 w 4538"/>
                <a:gd name="T9" fmla="*/ 5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38"/>
                <a:gd name="T16" fmla="*/ 0 h 282"/>
                <a:gd name="T17" fmla="*/ 4538 w 4538"/>
                <a:gd name="T18" fmla="*/ 282 h 2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38" h="282">
                  <a:moveTo>
                    <a:pt x="669" y="3"/>
                  </a:moveTo>
                  <a:lnTo>
                    <a:pt x="3866" y="0"/>
                  </a:lnTo>
                  <a:lnTo>
                    <a:pt x="4538" y="278"/>
                  </a:lnTo>
                  <a:lnTo>
                    <a:pt x="0" y="282"/>
                  </a:lnTo>
                  <a:lnTo>
                    <a:pt x="669" y="3"/>
                  </a:ln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FCD76E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 rot="5204">
              <a:off x="1287" y="3455"/>
              <a:ext cx="3149" cy="33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600" b="1" dirty="0">
                  <a:solidFill>
                    <a:schemeClr val="tx1"/>
                  </a:solidFill>
                </a:rPr>
                <a:t>Quality/Technology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849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Identification of functional responsibilities to ensure that all activities are accounted for, regardless of personnel turnover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Minimizing the need for continuous improvement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Identification of time limits for scheduling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Identification of a methodology for trade-off analysis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Measurement of accomplishment against plans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92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Early identification of problems so that corrective action can follow</a:t>
            </a:r>
          </a:p>
          <a:p>
            <a:r>
              <a:rPr lang="en-US" altLang="en-US" dirty="0"/>
              <a:t>Improved estimating capability for future planning</a:t>
            </a:r>
          </a:p>
          <a:p>
            <a:r>
              <a:rPr lang="en-US" altLang="en-US" dirty="0"/>
              <a:t>Knowing when objectives cannot be met or will be exceeded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4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Project complexity</a:t>
            </a:r>
          </a:p>
          <a:p>
            <a:r>
              <a:rPr lang="en-US" altLang="en-US" dirty="0"/>
              <a:t>Customer’s special requirements and scope changes</a:t>
            </a:r>
          </a:p>
          <a:p>
            <a:r>
              <a:rPr lang="en-US" altLang="en-US" dirty="0"/>
              <a:t>Organizational restructuring</a:t>
            </a:r>
          </a:p>
          <a:p>
            <a:r>
              <a:rPr lang="en-US" altLang="en-US" dirty="0"/>
              <a:t>Project risks</a:t>
            </a:r>
          </a:p>
          <a:p>
            <a:r>
              <a:rPr lang="en-US" altLang="en-US" dirty="0"/>
              <a:t>Changes in technology</a:t>
            </a:r>
          </a:p>
          <a:p>
            <a:r>
              <a:rPr lang="en-US" altLang="en-US" dirty="0"/>
              <a:t>Forward planning and pricing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6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91586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Project management is the art of creating the illusion that any outcome is the result of a series of predetermined, deliberate acts when, in fact, it was dumb luck.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9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Have a specific objective (which may be unique or one of a kind) to be completed within certain specifications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Have defined start and end dates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Have funding limits (if applicable)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Consume human and nonhuman resources (i.e., money, people, equipment)</a:t>
            </a:r>
          </a:p>
          <a:p>
            <a:pPr>
              <a:lnSpc>
                <a:spcPct val="90000"/>
              </a:lnSpc>
            </a:pPr>
            <a:endParaRPr lang="en-US" altLang="en-US" sz="2600" dirty="0"/>
          </a:p>
          <a:p>
            <a:pPr>
              <a:lnSpc>
                <a:spcPct val="90000"/>
              </a:lnSpc>
            </a:pPr>
            <a:endParaRPr lang="en-US" altLang="en-US" sz="26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Be multifunctional (cut across several functional lines)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19693"/>
              </p:ext>
            </p:extLst>
          </p:nvPr>
        </p:nvGraphicFramePr>
        <p:xfrm>
          <a:off x="3505201" y="4362450"/>
          <a:ext cx="91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ClipArt" r:id="rId3" imgW="5189538" imgH="2233613" progId="MS_ClipArt_Gallery.2">
                  <p:embed/>
                </p:oleObj>
              </mc:Choice>
              <mc:Fallback>
                <p:oleObj name="ClipArt" r:id="rId3" imgW="5189538" imgH="2233613" progId="MS_ClipArt_Gallery.2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4362450"/>
                        <a:ext cx="914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543602"/>
              </p:ext>
            </p:extLst>
          </p:nvPr>
        </p:nvGraphicFramePr>
        <p:xfrm>
          <a:off x="4572001" y="4191000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ClipArt" r:id="rId5" imgW="6057900" imgH="5059363" progId="MS_ClipArt_Gallery.2">
                  <p:embed/>
                </p:oleObj>
              </mc:Choice>
              <mc:Fallback>
                <p:oleObj name="ClipArt" r:id="rId5" imgW="6057900" imgH="5059363" progId="MS_ClipArt_Gallery.2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4191000"/>
                        <a:ext cx="914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0761764"/>
              </p:ext>
            </p:extLst>
          </p:nvPr>
        </p:nvGraphicFramePr>
        <p:xfrm>
          <a:off x="5562601" y="4133850"/>
          <a:ext cx="990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ClipArt" r:id="rId7" imgW="4006850" imgH="3192463" progId="MS_ClipArt_Gallery.2">
                  <p:embed/>
                </p:oleObj>
              </mc:Choice>
              <mc:Fallback>
                <p:oleObj name="ClipArt" r:id="rId7" imgW="4006850" imgH="3192463" progId="MS_ClipArt_Gallery.2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4133850"/>
                        <a:ext cx="990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940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Planning</a:t>
            </a:r>
          </a:p>
          <a:p>
            <a:r>
              <a:rPr lang="en-US" altLang="en-US" dirty="0"/>
              <a:t>Organizing</a:t>
            </a:r>
          </a:p>
          <a:p>
            <a:r>
              <a:rPr lang="en-US" altLang="en-US" dirty="0"/>
              <a:t>Staffing</a:t>
            </a:r>
          </a:p>
          <a:p>
            <a:r>
              <a:rPr lang="en-US" altLang="en-US" dirty="0"/>
              <a:t>Controlling</a:t>
            </a:r>
          </a:p>
          <a:p>
            <a:r>
              <a:rPr lang="en-US" altLang="en-US" dirty="0"/>
              <a:t>Directing</a:t>
            </a:r>
          </a:p>
          <a:p>
            <a:pPr marL="0" indent="0">
              <a:buNone/>
            </a:pPr>
            <a:endParaRPr lang="en-US" dirty="0"/>
          </a:p>
          <a:p>
            <a:pPr algn="ctr">
              <a:spcBef>
                <a:spcPts val="600"/>
              </a:spcBef>
              <a:buClrTx/>
              <a:buFontTx/>
              <a:buNone/>
            </a:pPr>
            <a:r>
              <a:rPr lang="en-US" altLang="en-US" b="1" dirty="0">
                <a:solidFill>
                  <a:srgbClr val="7030A0"/>
                </a:solidFill>
              </a:rPr>
              <a:t>Which of the above is usually NOT</a:t>
            </a:r>
          </a:p>
          <a:p>
            <a:pPr algn="ctr">
              <a:spcBef>
                <a:spcPts val="600"/>
              </a:spcBef>
              <a:buClrTx/>
              <a:buFontTx/>
              <a:buNone/>
            </a:pPr>
            <a:r>
              <a:rPr lang="en-US" altLang="en-US" b="1" dirty="0">
                <a:solidFill>
                  <a:srgbClr val="7030A0"/>
                </a:solidFill>
              </a:rPr>
              <a:t>performed by the project manager?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92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Money</a:t>
            </a:r>
          </a:p>
          <a:p>
            <a:r>
              <a:rPr lang="en-US" altLang="en-US" dirty="0"/>
              <a:t>Manpower</a:t>
            </a:r>
          </a:p>
          <a:p>
            <a:r>
              <a:rPr lang="en-US" altLang="en-US" dirty="0"/>
              <a:t>Equipment</a:t>
            </a:r>
          </a:p>
          <a:p>
            <a:r>
              <a:rPr lang="en-US" altLang="en-US" dirty="0"/>
              <a:t>Facilities</a:t>
            </a:r>
          </a:p>
          <a:p>
            <a:r>
              <a:rPr lang="en-US" altLang="en-US" dirty="0"/>
              <a:t>Materials</a:t>
            </a:r>
          </a:p>
          <a:p>
            <a:r>
              <a:rPr lang="en-US" altLang="en-US" dirty="0"/>
              <a:t>Information/technology</a:t>
            </a:r>
          </a:p>
        </p:txBody>
      </p:sp>
    </p:spTree>
    <p:extLst>
      <p:ext uri="{BB962C8B-B14F-4D97-AF65-F5344CB8AC3E}">
        <p14:creationId xmlns:p14="http://schemas.microsoft.com/office/powerpoint/2010/main" val="1980740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good daily working relationship between the project manager and those line managers who directly assign resources to projects</a:t>
            </a:r>
          </a:p>
          <a:p>
            <a:r>
              <a:rPr lang="en-US" altLang="en-US" dirty="0"/>
              <a:t>The ability of functional employees to report vertically to their line manager at the same time they report horizontally to one or more project managers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6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Managing human interrelationships within the project team</a:t>
            </a:r>
          </a:p>
          <a:p>
            <a:r>
              <a:rPr lang="en-US" altLang="en-US" sz="2800" dirty="0"/>
              <a:t>Managing human interrelationships between the project team and the functional organization</a:t>
            </a:r>
          </a:p>
          <a:p>
            <a:r>
              <a:rPr lang="en-US" altLang="en-US" sz="2800" dirty="0"/>
              <a:t>Managing human interrelationships between the project team and senior management</a:t>
            </a:r>
          </a:p>
          <a:p>
            <a:r>
              <a:rPr lang="en-US" altLang="en-US" sz="2800" dirty="0"/>
              <a:t>Managing human interrelationships between the project team and the customer’s organization, whether an internal or external organization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8495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168" y="1524000"/>
            <a:ext cx="9372600" cy="2438400"/>
          </a:xfrm>
        </p:spPr>
        <p:txBody>
          <a:bodyPr>
            <a:noAutofit/>
          </a:bodyPr>
          <a:lstStyle/>
          <a:p>
            <a:r>
              <a:rPr lang="en-US" altLang="en-US" sz="5500" dirty="0">
                <a:solidFill>
                  <a:srgbClr val="7030A0"/>
                </a:solidFill>
              </a:rPr>
              <a:t>As part of interface management, the project manager’s role also includes integration management.</a:t>
            </a:r>
            <a:endParaRPr lang="en-US" sz="55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92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Management</a:t>
            </a: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5734050" y="3905250"/>
            <a:ext cx="473075" cy="850900"/>
            <a:chOff x="4189" y="2412"/>
            <a:chExt cx="495" cy="536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4190" y="2948"/>
              <a:ext cx="49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4189" y="2684"/>
              <a:ext cx="495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4202" y="2412"/>
              <a:ext cx="48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3752850" y="2825750"/>
            <a:ext cx="1984375" cy="2974975"/>
            <a:chOff x="2364" y="1780"/>
            <a:chExt cx="1250" cy="187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invGray">
            <a:xfrm rot="10800000">
              <a:off x="2364" y="1780"/>
              <a:ext cx="1250" cy="1874"/>
            </a:xfrm>
            <a:prstGeom prst="bevel">
              <a:avLst>
                <a:gd name="adj" fmla="val 304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invGray">
            <a:xfrm>
              <a:off x="2445" y="2052"/>
              <a:ext cx="1107" cy="144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>
                  <a:srgbClr val="FF3333"/>
                </a:buClr>
                <a:buSzPct val="80000"/>
                <a:buFont typeface="Symbol" pitchFamily="18" charset="2"/>
                <a:buNone/>
              </a:pPr>
              <a:r>
                <a:rPr lang="en-US" altLang="en-US" sz="2800" dirty="0"/>
                <a:t>Integrated</a:t>
              </a:r>
              <a:br>
                <a:rPr lang="en-US" altLang="en-US" sz="2800" dirty="0"/>
              </a:br>
              <a:r>
                <a:rPr lang="en-US" altLang="en-US" sz="2800" dirty="0"/>
                <a:t>Processes</a:t>
              </a:r>
              <a:endParaRPr lang="en-US" altLang="en-US" sz="23500" dirty="0"/>
            </a:p>
          </p:txBody>
        </p:sp>
      </p:grpSp>
      <p:sp>
        <p:nvSpPr>
          <p:cNvPr id="13" name="Text Box 10"/>
          <p:cNvSpPr txBox="1">
            <a:spLocks noChangeArrowheads="1"/>
          </p:cNvSpPr>
          <p:nvPr/>
        </p:nvSpPr>
        <p:spPr bwMode="invGray">
          <a:xfrm>
            <a:off x="1425575" y="3025775"/>
            <a:ext cx="1879600" cy="249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234950" indent="-234950"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00B0F0"/>
              </a:buClr>
              <a:buSzPct val="80000"/>
              <a:buFont typeface="Symbol" pitchFamily="18" charset="2"/>
              <a:buChar char="·"/>
            </a:pPr>
            <a:r>
              <a:rPr lang="en-US" altLang="en-US" sz="2400" dirty="0">
                <a:solidFill>
                  <a:srgbClr val="00B0F0"/>
                </a:solidFill>
              </a:rPr>
              <a:t>Capital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00B0F0"/>
              </a:buClr>
              <a:buSzPct val="80000"/>
              <a:buFont typeface="Symbol" pitchFamily="18" charset="2"/>
              <a:buChar char="·"/>
            </a:pPr>
            <a:r>
              <a:rPr lang="en-US" altLang="en-US" sz="2400" dirty="0">
                <a:solidFill>
                  <a:srgbClr val="00B0F0"/>
                </a:solidFill>
              </a:rPr>
              <a:t>Materials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00B0F0"/>
              </a:buClr>
              <a:buSzPct val="80000"/>
              <a:buFont typeface="Symbol" pitchFamily="18" charset="2"/>
              <a:buChar char="·"/>
            </a:pPr>
            <a:r>
              <a:rPr lang="en-US" altLang="en-US" sz="2400" dirty="0">
                <a:solidFill>
                  <a:srgbClr val="00B0F0"/>
                </a:solidFill>
              </a:rPr>
              <a:t>Equipment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00B0F0"/>
              </a:buClr>
              <a:buSzPct val="80000"/>
              <a:buFont typeface="Symbol" pitchFamily="18" charset="2"/>
              <a:buChar char="·"/>
            </a:pPr>
            <a:r>
              <a:rPr lang="en-US" altLang="en-US" sz="2400" dirty="0">
                <a:solidFill>
                  <a:srgbClr val="00B0F0"/>
                </a:solidFill>
              </a:rPr>
              <a:t>Facilities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00B0F0"/>
              </a:buClr>
              <a:buSzPct val="80000"/>
              <a:buFont typeface="Symbol" pitchFamily="18" charset="2"/>
              <a:buChar char="·"/>
            </a:pPr>
            <a:r>
              <a:rPr lang="en-US" altLang="en-US" sz="2400" dirty="0">
                <a:solidFill>
                  <a:srgbClr val="00B0F0"/>
                </a:solidFill>
              </a:rPr>
              <a:t>Information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00B0F0"/>
              </a:buClr>
              <a:buSzPct val="80000"/>
              <a:buFont typeface="Symbol" pitchFamily="18" charset="2"/>
              <a:buChar char="·"/>
            </a:pPr>
            <a:r>
              <a:rPr lang="en-US" altLang="en-US" sz="2400" dirty="0">
                <a:solidFill>
                  <a:srgbClr val="00B0F0"/>
                </a:solidFill>
              </a:rPr>
              <a:t>Personnel</a:t>
            </a:r>
            <a:endParaRPr lang="en-US" altLang="en-US" sz="21400" dirty="0">
              <a:solidFill>
                <a:srgbClr val="00B0F0"/>
              </a:solidFill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invGray">
          <a:xfrm>
            <a:off x="963613" y="2347913"/>
            <a:ext cx="2609850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FF3333"/>
              </a:buClr>
              <a:buSzPct val="80000"/>
              <a:buFont typeface="Symbol" pitchFamily="18" charset="2"/>
              <a:buNone/>
            </a:pPr>
            <a:r>
              <a:rPr lang="en-US" altLang="en-US" sz="2800" b="1" dirty="0">
                <a:solidFill>
                  <a:srgbClr val="7030A0"/>
                </a:solidFill>
              </a:rPr>
              <a:t>Resources</a:t>
            </a:r>
            <a:endParaRPr lang="en-US" altLang="en-US" sz="23500" b="1" dirty="0">
              <a:solidFill>
                <a:srgbClr val="7030A0"/>
              </a:solidFill>
            </a:endParaRP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2693988" y="3257550"/>
            <a:ext cx="992187" cy="2133600"/>
            <a:chOff x="1999" y="2140"/>
            <a:chExt cx="822" cy="1344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245" y="3484"/>
              <a:ext cx="576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434" y="3228"/>
              <a:ext cx="387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171" y="2948"/>
              <a:ext cx="65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344" y="2684"/>
              <a:ext cx="477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187" y="2412"/>
              <a:ext cx="63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999" y="2140"/>
              <a:ext cx="82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Text Box 19"/>
          <p:cNvSpPr txBox="1">
            <a:spLocks noChangeArrowheads="1"/>
          </p:cNvSpPr>
          <p:nvPr/>
        </p:nvSpPr>
        <p:spPr bwMode="invGray">
          <a:xfrm>
            <a:off x="182563" y="3927475"/>
            <a:ext cx="1541462" cy="84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FF3333"/>
              </a:buClr>
              <a:buSzPct val="80000"/>
              <a:buFont typeface="Symbol" pitchFamily="18" charset="2"/>
              <a:buNone/>
            </a:pPr>
            <a:r>
              <a:rPr lang="en-US" altLang="en-US" sz="2800" b="1" dirty="0">
                <a:solidFill>
                  <a:srgbClr val="7030A0"/>
                </a:solidFill>
              </a:rPr>
              <a:t>Inputs</a:t>
            </a:r>
            <a:endParaRPr lang="en-US" altLang="en-US" sz="23500" b="1" dirty="0">
              <a:solidFill>
                <a:srgbClr val="7030A0"/>
              </a:solidFill>
            </a:endParaRP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invGray">
          <a:xfrm>
            <a:off x="3476625" y="1963738"/>
            <a:ext cx="2609850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FF3333"/>
              </a:buClr>
              <a:buSzPct val="80000"/>
              <a:buFont typeface="Symbol" pitchFamily="18" charset="2"/>
              <a:buNone/>
            </a:pPr>
            <a:r>
              <a:rPr lang="en-US" altLang="en-US" sz="2800" b="1" dirty="0">
                <a:solidFill>
                  <a:srgbClr val="7030A0"/>
                </a:solidFill>
              </a:rPr>
              <a:t>Integration</a:t>
            </a:r>
            <a:br>
              <a:rPr lang="en-US" altLang="en-US" sz="2800" b="1" dirty="0">
                <a:solidFill>
                  <a:srgbClr val="7030A0"/>
                </a:solidFill>
              </a:rPr>
            </a:br>
            <a:r>
              <a:rPr lang="en-US" altLang="en-US" sz="2800" b="1" dirty="0">
                <a:solidFill>
                  <a:srgbClr val="7030A0"/>
                </a:solidFill>
              </a:rPr>
              <a:t>Management</a:t>
            </a:r>
            <a:endParaRPr lang="en-US" altLang="en-US" sz="23500" b="1" dirty="0">
              <a:solidFill>
                <a:srgbClr val="7030A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invGray">
          <a:xfrm>
            <a:off x="6172200" y="3076575"/>
            <a:ext cx="1489075" cy="249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234950" indent="-234950"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FF3333"/>
              </a:buClr>
              <a:buSzPct val="80000"/>
              <a:buFont typeface="Symbol" pitchFamily="18" charset="2"/>
              <a:buNone/>
            </a:pPr>
            <a:r>
              <a:rPr lang="en-US" altLang="en-US" sz="2400" dirty="0">
                <a:solidFill>
                  <a:srgbClr val="00B0F0"/>
                </a:solidFill>
              </a:rPr>
              <a:t>Products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FF3333"/>
              </a:buClr>
              <a:buSzPct val="80000"/>
              <a:buFont typeface="Symbol" pitchFamily="18" charset="2"/>
              <a:buNone/>
            </a:pPr>
            <a:r>
              <a:rPr lang="en-US" altLang="en-US" sz="2400" dirty="0">
                <a:solidFill>
                  <a:srgbClr val="00B0F0"/>
                </a:solidFill>
              </a:rPr>
              <a:t>Services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FF3333"/>
              </a:buClr>
              <a:buSzPct val="80000"/>
              <a:buFont typeface="Symbol" pitchFamily="18" charset="2"/>
              <a:buNone/>
            </a:pPr>
            <a:r>
              <a:rPr lang="en-US" altLang="en-US" sz="2400" dirty="0">
                <a:solidFill>
                  <a:srgbClr val="00B0F0"/>
                </a:solidFill>
              </a:rPr>
              <a:t>Profits</a:t>
            </a:r>
            <a:endParaRPr lang="en-US" altLang="en-US" sz="21400" dirty="0">
              <a:solidFill>
                <a:srgbClr val="00B0F0"/>
              </a:solidFill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invGray">
          <a:xfrm>
            <a:off x="7313613" y="3940175"/>
            <a:ext cx="1541462" cy="84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FF3333"/>
              </a:buClr>
              <a:buSzPct val="80000"/>
              <a:buFont typeface="Symbol" pitchFamily="18" charset="2"/>
              <a:buNone/>
            </a:pPr>
            <a:r>
              <a:rPr lang="en-US" altLang="en-US" sz="2800" b="1" dirty="0">
                <a:solidFill>
                  <a:srgbClr val="7030A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9807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  <p:bldP spid="22" grpId="0" autoUpdateAnimBg="0"/>
      <p:bldP spid="23" grpId="0" autoUpdateAnimBg="0"/>
      <p:bldP spid="24" grpId="0" autoUpdateAnimBg="0"/>
      <p:bldP spid="2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Functional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functional manager has the responsibility to define </a:t>
            </a:r>
            <a:r>
              <a:rPr lang="en-US" altLang="en-US" i="1" dirty="0"/>
              <a:t>how</a:t>
            </a:r>
            <a:r>
              <a:rPr lang="en-US" altLang="en-US" dirty="0"/>
              <a:t> the task will be done and </a:t>
            </a:r>
            <a:r>
              <a:rPr lang="en-US" altLang="en-US" i="1" dirty="0"/>
              <a:t>where </a:t>
            </a:r>
            <a:r>
              <a:rPr lang="en-US" altLang="en-US" dirty="0"/>
              <a:t>the task will be done (i.e., the technical criteria).</a:t>
            </a:r>
          </a:p>
          <a:p>
            <a:r>
              <a:rPr lang="en-US" altLang="en-US" dirty="0"/>
              <a:t>The functional manager has the responsibility to provide sufficient resources to accomplish the objective within the project’s constraints (i.e., </a:t>
            </a:r>
            <a:r>
              <a:rPr lang="en-US" altLang="en-US" i="1" dirty="0"/>
              <a:t>who</a:t>
            </a:r>
            <a:r>
              <a:rPr lang="en-US" altLang="en-US" dirty="0"/>
              <a:t> will get the job done).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7866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Obstacles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Unlimited work requests (especially during competitive bidding)</a:t>
            </a:r>
          </a:p>
          <a:p>
            <a:r>
              <a:rPr lang="en-US" altLang="en-US" dirty="0"/>
              <a:t>Predetermined deadlines</a:t>
            </a:r>
          </a:p>
          <a:p>
            <a:r>
              <a:rPr lang="en-US" altLang="en-US" dirty="0"/>
              <a:t>All requests having a high priority</a:t>
            </a:r>
          </a:p>
          <a:p>
            <a:r>
              <a:rPr lang="en-US" altLang="en-US" dirty="0"/>
              <a:t>Limited number of resources</a:t>
            </a:r>
          </a:p>
          <a:p>
            <a:r>
              <a:rPr lang="en-US" altLang="en-US" dirty="0"/>
              <a:t>Limited availability of resources</a:t>
            </a:r>
          </a:p>
          <a:p>
            <a:r>
              <a:rPr lang="en-US" altLang="en-US" dirty="0"/>
              <a:t>Unscheduled changes in the project plan</a:t>
            </a:r>
          </a:p>
          <a:p>
            <a:r>
              <a:rPr lang="en-US" altLang="en-US" dirty="0"/>
              <a:t>Unpredicted lack of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95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5400" dirty="0"/>
              <a:t>Functional Obstacles </a:t>
            </a:r>
            <a:br>
              <a:rPr lang="en-US" altLang="en-US" sz="4000" dirty="0"/>
            </a:br>
            <a:r>
              <a:rPr lang="en-US" altLang="en-US" sz="2000" dirty="0"/>
              <a:t>(continued)                               		</a:t>
            </a:r>
            <a:r>
              <a:rPr lang="en-US" altLang="en-US" sz="2000" dirty="0">
                <a:solidFill>
                  <a:srgbClr val="FFFF00"/>
                </a:solidFill>
              </a:rPr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Unpredicted lack of progress</a:t>
            </a:r>
          </a:p>
          <a:p>
            <a:r>
              <a:rPr lang="en-US" altLang="en-US" dirty="0"/>
              <a:t>Unplanned absence of resources</a:t>
            </a:r>
          </a:p>
          <a:p>
            <a:r>
              <a:rPr lang="en-US" altLang="en-US" dirty="0"/>
              <a:t>Unplanned breakdown of resources</a:t>
            </a:r>
          </a:p>
          <a:p>
            <a:r>
              <a:rPr lang="en-US" altLang="en-US" dirty="0"/>
              <a:t>Unplanned loss of resources</a:t>
            </a:r>
          </a:p>
          <a:p>
            <a:r>
              <a:rPr lang="en-US" altLang="en-US" dirty="0"/>
              <a:t>Unplanned turnover of personnel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92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09800"/>
            <a:ext cx="8482138" cy="1143000"/>
          </a:xfrm>
        </p:spPr>
        <p:txBody>
          <a:bodyPr>
            <a:noAutofit/>
          </a:bodyPr>
          <a:lstStyle/>
          <a:p>
            <a:r>
              <a:rPr lang="en-US" altLang="en-US" sz="5000" b="1" dirty="0">
                <a:solidFill>
                  <a:srgbClr val="7030A0"/>
                </a:solidFill>
              </a:rPr>
              <a:t>Most projects also have a project sponsor, who may or may not reside at the executive level of management.</a:t>
            </a:r>
            <a:endParaRPr lang="en-US" sz="5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4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764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Project planning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Definition of work requirements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Definition of quantity and quality of work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Definition of resources needed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Project monitoring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altLang="en-US" sz="2600" dirty="0"/>
              <a:t>Tracking progress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altLang="en-US" sz="2600" dirty="0"/>
              <a:t>Comparing actual outcome to predicted outcome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altLang="en-US" sz="2600" dirty="0"/>
              <a:t>Analyzing impact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altLang="en-US" sz="2600" dirty="0"/>
              <a:t>Making adjustments</a:t>
            </a:r>
          </a:p>
        </p:txBody>
      </p:sp>
    </p:spTree>
    <p:extLst>
      <p:ext uri="{BB962C8B-B14F-4D97-AF65-F5344CB8AC3E}">
        <p14:creationId xmlns:p14="http://schemas.microsoft.com/office/powerpoint/2010/main" val="22468563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042"/>
          <p:cNvSpPr>
            <a:spLocks/>
          </p:cNvSpPr>
          <p:nvPr/>
        </p:nvSpPr>
        <p:spPr bwMode="auto">
          <a:xfrm>
            <a:off x="1293743" y="1522130"/>
            <a:ext cx="4200525" cy="2670010"/>
          </a:xfrm>
          <a:custGeom>
            <a:avLst/>
            <a:gdLst>
              <a:gd name="T0" fmla="*/ 0 w 2633"/>
              <a:gd name="T1" fmla="*/ 2147483647 h 1571"/>
              <a:gd name="T2" fmla="*/ 5052413 w 2633"/>
              <a:gd name="T3" fmla="*/ 0 h 1571"/>
              <a:gd name="T4" fmla="*/ 2147483647 w 2633"/>
              <a:gd name="T5" fmla="*/ 0 h 1571"/>
              <a:gd name="T6" fmla="*/ 0 60000 65536"/>
              <a:gd name="T7" fmla="*/ 0 60000 65536"/>
              <a:gd name="T8" fmla="*/ 0 60000 65536"/>
              <a:gd name="T9" fmla="*/ 0 w 2633"/>
              <a:gd name="T10" fmla="*/ 0 h 1571"/>
              <a:gd name="T11" fmla="*/ 2633 w 2633"/>
              <a:gd name="T12" fmla="*/ 1571 h 15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33" h="1571">
                <a:moveTo>
                  <a:pt x="0" y="1571"/>
                </a:moveTo>
                <a:lnTo>
                  <a:pt x="2" y="0"/>
                </a:lnTo>
                <a:lnTo>
                  <a:pt x="2633" y="0"/>
                </a:lnTo>
              </a:path>
            </a:pathLst>
          </a:cu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Freeform 1043"/>
          <p:cNvSpPr>
            <a:spLocks/>
          </p:cNvSpPr>
          <p:nvPr/>
        </p:nvSpPr>
        <p:spPr bwMode="auto">
          <a:xfrm>
            <a:off x="1676400" y="2415552"/>
            <a:ext cx="4052031" cy="1659697"/>
          </a:xfrm>
          <a:custGeom>
            <a:avLst/>
            <a:gdLst>
              <a:gd name="T0" fmla="*/ 0 w 2633"/>
              <a:gd name="T1" fmla="*/ 2147483647 h 1025"/>
              <a:gd name="T2" fmla="*/ 5040313 w 2633"/>
              <a:gd name="T3" fmla="*/ 0 h 1025"/>
              <a:gd name="T4" fmla="*/ 2147483647 w 2633"/>
              <a:gd name="T5" fmla="*/ 0 h 1025"/>
              <a:gd name="T6" fmla="*/ 0 60000 65536"/>
              <a:gd name="T7" fmla="*/ 0 60000 65536"/>
              <a:gd name="T8" fmla="*/ 0 60000 65536"/>
              <a:gd name="T9" fmla="*/ 0 w 2633"/>
              <a:gd name="T10" fmla="*/ 0 h 1025"/>
              <a:gd name="T11" fmla="*/ 2633 w 2633"/>
              <a:gd name="T12" fmla="*/ 1025 h 10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33" h="1025">
                <a:moveTo>
                  <a:pt x="0" y="1025"/>
                </a:moveTo>
                <a:lnTo>
                  <a:pt x="2" y="0"/>
                </a:lnTo>
                <a:lnTo>
                  <a:pt x="2633" y="0"/>
                </a:lnTo>
              </a:path>
            </a:pathLst>
          </a:cu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6" name="Group 1026"/>
          <p:cNvGrpSpPr>
            <a:grpSpLocks/>
          </p:cNvGrpSpPr>
          <p:nvPr/>
        </p:nvGrpSpPr>
        <p:grpSpPr bwMode="auto">
          <a:xfrm>
            <a:off x="257906" y="4707901"/>
            <a:ext cx="2125662" cy="1114857"/>
            <a:chOff x="307" y="3145"/>
            <a:chExt cx="1573" cy="825"/>
          </a:xfrm>
          <a:solidFill>
            <a:srgbClr val="00B0F0"/>
          </a:solidFill>
        </p:grpSpPr>
        <p:sp>
          <p:nvSpPr>
            <p:cNvPr id="7" name="AutoShape 1027"/>
            <p:cNvSpPr>
              <a:spLocks noChangeArrowheads="1"/>
            </p:cNvSpPr>
            <p:nvPr/>
          </p:nvSpPr>
          <p:spPr bwMode="auto">
            <a:xfrm>
              <a:off x="307" y="3145"/>
              <a:ext cx="1573" cy="825"/>
            </a:xfrm>
            <a:prstGeom prst="cube">
              <a:avLst>
                <a:gd name="adj" fmla="val 16287"/>
              </a:avLst>
            </a:prstGeom>
            <a:grpFill/>
            <a:ln>
              <a:noFill/>
            </a:ln>
            <a:effectLst>
              <a:outerShdw dist="81320" dir="3080412" algn="ctr" rotWithShape="0">
                <a:schemeClr val="tx1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1028"/>
            <p:cNvSpPr>
              <a:spLocks noChangeArrowheads="1"/>
            </p:cNvSpPr>
            <p:nvPr/>
          </p:nvSpPr>
          <p:spPr bwMode="white">
            <a:xfrm>
              <a:off x="426" y="3359"/>
              <a:ext cx="1199" cy="5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solidFill>
                    <a:schemeClr val="tx1"/>
                  </a:solidFill>
                </a:rPr>
                <a:t>Project Team</a:t>
              </a:r>
            </a:p>
          </p:txBody>
        </p:sp>
      </p:grpSp>
      <p:grpSp>
        <p:nvGrpSpPr>
          <p:cNvPr id="9" name="Group 1029"/>
          <p:cNvGrpSpPr>
            <a:grpSpLocks/>
          </p:cNvGrpSpPr>
          <p:nvPr/>
        </p:nvGrpSpPr>
        <p:grpSpPr bwMode="auto">
          <a:xfrm>
            <a:off x="526180" y="4075923"/>
            <a:ext cx="1535126" cy="743239"/>
            <a:chOff x="541" y="2694"/>
            <a:chExt cx="1136" cy="5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" name="AutoShape 1030"/>
            <p:cNvSpPr>
              <a:spLocks noChangeArrowheads="1"/>
            </p:cNvSpPr>
            <p:nvPr/>
          </p:nvSpPr>
          <p:spPr bwMode="auto">
            <a:xfrm>
              <a:off x="541" y="2694"/>
              <a:ext cx="1136" cy="550"/>
            </a:xfrm>
            <a:prstGeom prst="cube">
              <a:avLst>
                <a:gd name="adj" fmla="val 1628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Rectangle 1031"/>
            <p:cNvSpPr>
              <a:spLocks noChangeArrowheads="1"/>
            </p:cNvSpPr>
            <p:nvPr/>
          </p:nvSpPr>
          <p:spPr bwMode="auto">
            <a:xfrm>
              <a:off x="605" y="2780"/>
              <a:ext cx="908" cy="41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</a:rPr>
                <a:t>Project</a:t>
              </a:r>
              <a:br>
                <a:rPr lang="en-US" altLang="en-US" sz="1800" dirty="0">
                  <a:solidFill>
                    <a:schemeClr val="tx1"/>
                  </a:solidFill>
                </a:rPr>
              </a:br>
              <a:r>
                <a:rPr lang="en-US" altLang="en-US" sz="1800" dirty="0">
                  <a:solidFill>
                    <a:schemeClr val="tx1"/>
                  </a:solidFill>
                </a:rPr>
                <a:t>Manager</a:t>
              </a:r>
            </a:p>
          </p:txBody>
        </p:sp>
      </p:grpSp>
      <p:sp>
        <p:nvSpPr>
          <p:cNvPr id="12" name="Rectangle 1032"/>
          <p:cNvSpPr>
            <a:spLocks noGrp="1" noChangeArrowheads="1"/>
          </p:cNvSpPr>
          <p:nvPr>
            <p:ph type="title"/>
          </p:nvPr>
        </p:nvSpPr>
        <p:spPr>
          <a:xfrm>
            <a:off x="1480556" y="134313"/>
            <a:ext cx="6678337" cy="940535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4800" dirty="0">
                <a:solidFill>
                  <a:srgbClr val="7030A0"/>
                </a:solidFill>
              </a:rPr>
              <a:t>The Project Sponsor Interface</a:t>
            </a:r>
          </a:p>
        </p:txBody>
      </p:sp>
      <p:grpSp>
        <p:nvGrpSpPr>
          <p:cNvPr id="13" name="Group 1033"/>
          <p:cNvGrpSpPr>
            <a:grpSpLocks/>
          </p:cNvGrpSpPr>
          <p:nvPr/>
        </p:nvGrpSpPr>
        <p:grpSpPr bwMode="auto">
          <a:xfrm>
            <a:off x="3796981" y="3007688"/>
            <a:ext cx="4427000" cy="2664848"/>
            <a:chOff x="2283" y="2074"/>
            <a:chExt cx="3276" cy="197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4" name="Rectangle 1034"/>
            <p:cNvSpPr>
              <a:spLocks noChangeArrowheads="1"/>
            </p:cNvSpPr>
            <p:nvPr/>
          </p:nvSpPr>
          <p:spPr bwMode="auto">
            <a:xfrm>
              <a:off x="2283" y="2074"/>
              <a:ext cx="3155" cy="197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AutoShape 1035"/>
            <p:cNvSpPr>
              <a:spLocks noChangeArrowheads="1"/>
            </p:cNvSpPr>
            <p:nvPr/>
          </p:nvSpPr>
          <p:spPr bwMode="auto">
            <a:xfrm>
              <a:off x="2387" y="3425"/>
              <a:ext cx="1080" cy="525"/>
            </a:xfrm>
            <a:prstGeom prst="cube">
              <a:avLst>
                <a:gd name="adj" fmla="val 15852"/>
              </a:avLst>
            </a:prstGeom>
            <a:solidFill>
              <a:srgbClr val="00B0F0"/>
            </a:solidFill>
            <a:ln>
              <a:noFill/>
            </a:ln>
            <a:effectLst>
              <a:outerShdw dist="81320" dir="3080412" algn="ctr" rotWithShape="0">
                <a:schemeClr val="tx1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Rectangle 1036"/>
            <p:cNvSpPr>
              <a:spLocks noChangeArrowheads="1"/>
            </p:cNvSpPr>
            <p:nvPr/>
          </p:nvSpPr>
          <p:spPr bwMode="auto">
            <a:xfrm>
              <a:off x="2406" y="3506"/>
              <a:ext cx="902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chemeClr val="tx1"/>
                  </a:solidFill>
                </a:rPr>
                <a:t>Project Manager</a:t>
              </a:r>
            </a:p>
          </p:txBody>
        </p:sp>
        <p:sp>
          <p:nvSpPr>
            <p:cNvPr id="17" name="AutoShape 1037"/>
            <p:cNvSpPr>
              <a:spLocks noChangeArrowheads="1"/>
            </p:cNvSpPr>
            <p:nvPr/>
          </p:nvSpPr>
          <p:spPr bwMode="auto">
            <a:xfrm>
              <a:off x="2384" y="2377"/>
              <a:ext cx="1070" cy="487"/>
            </a:xfrm>
            <a:prstGeom prst="cube">
              <a:avLst>
                <a:gd name="adj" fmla="val 12718"/>
              </a:avLst>
            </a:prstGeom>
            <a:solidFill>
              <a:srgbClr val="00B0F0"/>
            </a:solidFill>
            <a:ln>
              <a:noFill/>
            </a:ln>
            <a:effectLst>
              <a:outerShdw dist="81320" dir="3080412" algn="ctr" rotWithShape="0">
                <a:schemeClr val="tx1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Rectangle 1038"/>
            <p:cNvSpPr>
              <a:spLocks noChangeArrowheads="1"/>
            </p:cNvSpPr>
            <p:nvPr/>
          </p:nvSpPr>
          <p:spPr bwMode="auto">
            <a:xfrm>
              <a:off x="2406" y="2429"/>
              <a:ext cx="925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chemeClr val="tx1"/>
                  </a:solidFill>
                </a:rPr>
                <a:t>Project</a:t>
              </a:r>
              <a:br>
                <a:rPr lang="en-US" altLang="en-US" sz="2000" dirty="0">
                  <a:solidFill>
                    <a:schemeClr val="tx1"/>
                  </a:solidFill>
                </a:rPr>
              </a:br>
              <a:r>
                <a:rPr lang="en-US" altLang="en-US" sz="2000" dirty="0">
                  <a:solidFill>
                    <a:schemeClr val="tx1"/>
                  </a:solidFill>
                </a:rPr>
                <a:t>Sponsor</a:t>
              </a:r>
            </a:p>
          </p:txBody>
        </p:sp>
        <p:sp>
          <p:nvSpPr>
            <p:cNvPr id="19" name="Rectangle 1039"/>
            <p:cNvSpPr>
              <a:spLocks noChangeArrowheads="1"/>
            </p:cNvSpPr>
            <p:nvPr/>
          </p:nvSpPr>
          <p:spPr bwMode="auto">
            <a:xfrm>
              <a:off x="3504" y="2332"/>
              <a:ext cx="2055" cy="161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marL="231775" indent="-231775">
                <a:defRPr sz="54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>
                  <a:schemeClr val="accent2"/>
                </a:buClr>
                <a:buFont typeface="Symbol" pitchFamily="18" charset="2"/>
                <a:buChar char="·"/>
              </a:pPr>
              <a:r>
                <a:rPr lang="en-US" altLang="en-US" sz="1600" dirty="0">
                  <a:solidFill>
                    <a:schemeClr val="tx1"/>
                  </a:solidFill>
                </a:rPr>
                <a:t>Objective setting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>
                  <a:schemeClr val="accent2"/>
                </a:buClr>
                <a:buFont typeface="Symbol" pitchFamily="18" charset="2"/>
                <a:buChar char="·"/>
              </a:pPr>
              <a:r>
                <a:rPr lang="en-US" altLang="en-US" sz="1600" dirty="0">
                  <a:solidFill>
                    <a:schemeClr val="tx1"/>
                  </a:solidFill>
                </a:rPr>
                <a:t>Up-front planning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>
                  <a:schemeClr val="accent2"/>
                </a:buClr>
                <a:buFont typeface="Symbol" pitchFamily="18" charset="2"/>
                <a:buChar char="·"/>
              </a:pPr>
              <a:r>
                <a:rPr lang="en-US" altLang="en-US" sz="1600" dirty="0">
                  <a:solidFill>
                    <a:schemeClr val="tx1"/>
                  </a:solidFill>
                </a:rPr>
                <a:t>Project organization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>
                  <a:schemeClr val="accent2"/>
                </a:buClr>
                <a:buFont typeface="Symbol" pitchFamily="18" charset="2"/>
                <a:buChar char="·"/>
              </a:pPr>
              <a:r>
                <a:rPr lang="en-US" altLang="en-US" sz="1600" dirty="0">
                  <a:solidFill>
                    <a:schemeClr val="tx1"/>
                  </a:solidFill>
                </a:rPr>
                <a:t>Key staffing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>
                  <a:schemeClr val="accent2"/>
                </a:buClr>
                <a:buFont typeface="Symbol" pitchFamily="18" charset="2"/>
                <a:buChar char="·"/>
              </a:pPr>
              <a:r>
                <a:rPr lang="en-US" altLang="en-US" sz="1600" dirty="0">
                  <a:solidFill>
                    <a:schemeClr val="tx1"/>
                  </a:solidFill>
                </a:rPr>
                <a:t>Master plan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>
                  <a:schemeClr val="accent2"/>
                </a:buClr>
                <a:buFont typeface="Symbol" pitchFamily="18" charset="2"/>
                <a:buChar char="·"/>
              </a:pPr>
              <a:r>
                <a:rPr lang="en-US" altLang="en-US" sz="1600" dirty="0">
                  <a:solidFill>
                    <a:schemeClr val="tx1"/>
                  </a:solidFill>
                </a:rPr>
                <a:t>Policies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>
                  <a:schemeClr val="accent2"/>
                </a:buClr>
                <a:buFont typeface="Symbol" pitchFamily="18" charset="2"/>
                <a:buChar char="·"/>
              </a:pPr>
              <a:r>
                <a:rPr lang="en-US" altLang="en-US" sz="1600" dirty="0">
                  <a:solidFill>
                    <a:schemeClr val="tx1"/>
                  </a:solidFill>
                </a:rPr>
                <a:t>Monitoring execution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>
                  <a:schemeClr val="accent2"/>
                </a:buClr>
                <a:buFont typeface="Symbol" pitchFamily="18" charset="2"/>
                <a:buChar char="·"/>
              </a:pPr>
              <a:r>
                <a:rPr lang="en-US" altLang="en-US" sz="1600" dirty="0">
                  <a:solidFill>
                    <a:schemeClr val="tx1"/>
                  </a:solidFill>
                </a:rPr>
                <a:t>Priority-setting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>
                  <a:schemeClr val="accent2"/>
                </a:buClr>
                <a:buFont typeface="Symbol" pitchFamily="18" charset="2"/>
                <a:buChar char="·"/>
              </a:pPr>
              <a:r>
                <a:rPr lang="en-US" altLang="en-US" sz="1600" dirty="0">
                  <a:solidFill>
                    <a:schemeClr val="tx1"/>
                  </a:solidFill>
                </a:rPr>
                <a:t>Conflict resolution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>
                  <a:schemeClr val="accent2"/>
                </a:buClr>
                <a:buFont typeface="Symbol" pitchFamily="18" charset="2"/>
                <a:buChar char="·"/>
              </a:pPr>
              <a:r>
                <a:rPr lang="en-US" altLang="en-US" sz="1600" dirty="0">
                  <a:solidFill>
                    <a:schemeClr val="tx1"/>
                  </a:solidFill>
                </a:rPr>
                <a:t>Executive-client contact</a:t>
              </a:r>
            </a:p>
          </p:txBody>
        </p:sp>
        <p:sp>
          <p:nvSpPr>
            <p:cNvPr id="20" name="Line 1040"/>
            <p:cNvSpPr>
              <a:spLocks noChangeShapeType="1"/>
            </p:cNvSpPr>
            <p:nvPr/>
          </p:nvSpPr>
          <p:spPr bwMode="auto">
            <a:xfrm>
              <a:off x="2941" y="2924"/>
              <a:ext cx="0" cy="48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041"/>
            <p:cNvSpPr>
              <a:spLocks noChangeArrowheads="1"/>
            </p:cNvSpPr>
            <p:nvPr/>
          </p:nvSpPr>
          <p:spPr bwMode="auto">
            <a:xfrm>
              <a:off x="2904" y="2077"/>
              <a:ext cx="1653" cy="29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tx1"/>
                  </a:solidFill>
                </a:rPr>
                <a:t>Relationship:</a:t>
              </a:r>
            </a:p>
          </p:txBody>
        </p:sp>
      </p:grpSp>
      <p:grpSp>
        <p:nvGrpSpPr>
          <p:cNvPr id="24" name="Group 1044"/>
          <p:cNvGrpSpPr>
            <a:grpSpLocks/>
          </p:cNvGrpSpPr>
          <p:nvPr/>
        </p:nvGrpSpPr>
        <p:grpSpPr bwMode="auto">
          <a:xfrm>
            <a:off x="5409659" y="2056774"/>
            <a:ext cx="2668902" cy="610806"/>
            <a:chOff x="3468" y="1475"/>
            <a:chExt cx="1975" cy="452"/>
          </a:xfrm>
          <a:solidFill>
            <a:srgbClr val="00B0F0"/>
          </a:solidFill>
        </p:grpSpPr>
        <p:sp>
          <p:nvSpPr>
            <p:cNvPr id="25" name="AutoShape 1045"/>
            <p:cNvSpPr>
              <a:spLocks noChangeArrowheads="1"/>
            </p:cNvSpPr>
            <p:nvPr/>
          </p:nvSpPr>
          <p:spPr bwMode="auto">
            <a:xfrm>
              <a:off x="3488" y="1475"/>
              <a:ext cx="1955" cy="436"/>
            </a:xfrm>
            <a:prstGeom prst="cube">
              <a:avLst>
                <a:gd name="adj" fmla="val 12718"/>
              </a:avLst>
            </a:prstGeom>
            <a:grpFill/>
            <a:ln>
              <a:noFill/>
            </a:ln>
            <a:effectLst>
              <a:outerShdw dist="81320" dir="3080412" algn="ctr" rotWithShape="0">
                <a:schemeClr val="tx1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" name="Rectangle 1046"/>
            <p:cNvSpPr>
              <a:spLocks noChangeArrowheads="1"/>
            </p:cNvSpPr>
            <p:nvPr/>
          </p:nvSpPr>
          <p:spPr bwMode="auto">
            <a:xfrm>
              <a:off x="3468" y="1551"/>
              <a:ext cx="1912" cy="37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</a:rPr>
                <a:t>Project Sponsor:</a:t>
              </a:r>
              <a:br>
                <a:rPr lang="en-US" altLang="en-US" sz="1600" dirty="0">
                  <a:solidFill>
                    <a:schemeClr val="tx1"/>
                  </a:solidFill>
                </a:rPr>
              </a:br>
              <a:r>
                <a:rPr lang="en-US" altLang="en-US" sz="1600" dirty="0">
                  <a:solidFill>
                    <a:schemeClr val="tx1"/>
                  </a:solidFill>
                </a:rPr>
                <a:t>Lower/Middle Management</a:t>
              </a:r>
            </a:p>
          </p:txBody>
        </p:sp>
      </p:grpSp>
      <p:grpSp>
        <p:nvGrpSpPr>
          <p:cNvPr id="27" name="Group 1047"/>
          <p:cNvGrpSpPr>
            <a:grpSpLocks/>
          </p:cNvGrpSpPr>
          <p:nvPr/>
        </p:nvGrpSpPr>
        <p:grpSpPr bwMode="auto">
          <a:xfrm>
            <a:off x="5381371" y="1178888"/>
            <a:ext cx="2637821" cy="589185"/>
            <a:chOff x="3478" y="922"/>
            <a:chExt cx="1952" cy="43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8" name="AutoShape 1048"/>
            <p:cNvSpPr>
              <a:spLocks noChangeArrowheads="1"/>
            </p:cNvSpPr>
            <p:nvPr/>
          </p:nvSpPr>
          <p:spPr bwMode="invGray">
            <a:xfrm>
              <a:off x="3478" y="922"/>
              <a:ext cx="1952" cy="436"/>
            </a:xfrm>
            <a:prstGeom prst="cube">
              <a:avLst>
                <a:gd name="adj" fmla="val 12718"/>
              </a:avLst>
            </a:prstGeom>
            <a:grpFill/>
            <a:ln>
              <a:noFill/>
            </a:ln>
            <a:effectLst>
              <a:outerShdw dist="81320" dir="3080412" algn="ctr" rotWithShape="0">
                <a:schemeClr val="tx1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" name="Rectangle 1049"/>
            <p:cNvSpPr>
              <a:spLocks noChangeArrowheads="1"/>
            </p:cNvSpPr>
            <p:nvPr/>
          </p:nvSpPr>
          <p:spPr bwMode="auto">
            <a:xfrm>
              <a:off x="3515" y="1004"/>
              <a:ext cx="1848" cy="34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Font typeface="Wingdings" pitchFamily="2" charset="2"/>
                <a:buChar char="§"/>
                <a:defRPr sz="54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/>
                <a:t>Project Sponsor:</a:t>
              </a:r>
              <a:br>
                <a:rPr lang="en-US" altLang="en-US" sz="2000" dirty="0"/>
              </a:br>
              <a:r>
                <a:rPr lang="en-US" altLang="en-US" sz="2000" dirty="0"/>
                <a:t>Senior Management</a:t>
              </a:r>
            </a:p>
          </p:txBody>
        </p:sp>
      </p:grpSp>
      <p:sp>
        <p:nvSpPr>
          <p:cNvPr id="30" name="Rectangle 1050"/>
          <p:cNvSpPr>
            <a:spLocks noChangeArrowheads="1"/>
          </p:cNvSpPr>
          <p:nvPr/>
        </p:nvSpPr>
        <p:spPr bwMode="auto">
          <a:xfrm>
            <a:off x="1440236" y="1610128"/>
            <a:ext cx="2497282" cy="32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Priority Projects</a:t>
            </a:r>
          </a:p>
        </p:txBody>
      </p:sp>
      <p:sp>
        <p:nvSpPr>
          <p:cNvPr id="31" name="Rectangle 1051"/>
          <p:cNvSpPr>
            <a:spLocks noChangeArrowheads="1"/>
          </p:cNvSpPr>
          <p:nvPr/>
        </p:nvSpPr>
        <p:spPr bwMode="auto">
          <a:xfrm>
            <a:off x="1828800" y="2436188"/>
            <a:ext cx="2497282" cy="32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Maintenance Projects</a:t>
            </a:r>
          </a:p>
        </p:txBody>
      </p:sp>
    </p:spTree>
    <p:extLst>
      <p:ext uri="{BB962C8B-B14F-4D97-AF65-F5344CB8AC3E}">
        <p14:creationId xmlns:p14="http://schemas.microsoft.com/office/powerpoint/2010/main" val="38478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0" grpId="0" autoUpdateAnimBg="0"/>
      <p:bldP spid="3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Necessities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Complete task definitions</a:t>
            </a:r>
          </a:p>
          <a:p>
            <a:r>
              <a:rPr lang="en-US" altLang="en-US" dirty="0"/>
              <a:t>Resource requirement definitions (and possibly skill levels needed)</a:t>
            </a:r>
          </a:p>
          <a:p>
            <a:r>
              <a:rPr lang="en-US" altLang="en-US" dirty="0"/>
              <a:t>Major timetable milestones</a:t>
            </a:r>
          </a:p>
          <a:p>
            <a:r>
              <a:rPr lang="en-US" altLang="en-US" dirty="0"/>
              <a:t>Definition of end-item quality and reliability requirements</a:t>
            </a:r>
          </a:p>
          <a:p>
            <a:r>
              <a:rPr lang="en-US" altLang="en-US" dirty="0"/>
              <a:t>The basis for performance measurement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957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Results of Good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Assurance that functional units will understand their total responsibilities toward achieving project needs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Assurance that problems resulting from scheduling and allocation of critical resources are known beforehand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Early identification of problems that may jeopardize successful project completion so that effective corrective action and </a:t>
            </a:r>
            <a:r>
              <a:rPr lang="en-US" altLang="en-US" sz="2800" dirty="0" err="1"/>
              <a:t>replanning</a:t>
            </a:r>
            <a:r>
              <a:rPr lang="en-US" altLang="en-US" sz="2800" dirty="0"/>
              <a:t> can occur to prevent or resolve problems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08927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 Made???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Promotion</a:t>
            </a:r>
          </a:p>
          <a:p>
            <a:r>
              <a:rPr lang="en-US" altLang="en-US" dirty="0"/>
              <a:t>Grade</a:t>
            </a:r>
          </a:p>
          <a:p>
            <a:r>
              <a:rPr lang="en-US" altLang="en-US" dirty="0"/>
              <a:t>Salary</a:t>
            </a:r>
          </a:p>
          <a:p>
            <a:r>
              <a:rPr lang="en-US" altLang="en-US" dirty="0"/>
              <a:t>Bonus</a:t>
            </a:r>
          </a:p>
          <a:p>
            <a:r>
              <a:rPr lang="en-US" altLang="en-US" dirty="0"/>
              <a:t>Overtime</a:t>
            </a:r>
          </a:p>
          <a:p>
            <a:r>
              <a:rPr lang="en-US" altLang="en-US" dirty="0"/>
              <a:t>Responsibility</a:t>
            </a:r>
          </a:p>
          <a:p>
            <a:r>
              <a:rPr lang="en-US" altLang="en-US" dirty="0"/>
              <a:t>Future work assignments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408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Project Managers vs. Champions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133729"/>
              </p:ext>
            </p:extLst>
          </p:nvPr>
        </p:nvGraphicFramePr>
        <p:xfrm>
          <a:off x="762000" y="1295400"/>
          <a:ext cx="7620000" cy="44915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9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3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Project Managers 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Project Champions 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06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Prefer to work in groups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Prefer working individually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14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</a:rPr>
                        <a:t>Committed to their managerial and technical responsibilities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Committed to technology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057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Committed to the corporation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Committed to the profession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057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Seek to achieve the objective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Seek to exceed the objective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14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Are willing to take risks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Are unwilling to take risks; try to test everything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057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Seek what is possible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Seek perfection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057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Think in terms of short time spans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Think in terms of long time spans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057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Manage people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Manage things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8114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>
                          <a:effectLst/>
                        </a:rPr>
                        <a:t>Are committed to and pursue material values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dirty="0">
                          <a:effectLst/>
                        </a:rPr>
                        <a:t>Are committed to and pursue intellectual values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343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Project Management in </a:t>
            </a:r>
            <a:br>
              <a:rPr lang="en-US" altLang="en-US" dirty="0"/>
            </a:br>
            <a:r>
              <a:rPr lang="en-US" altLang="en-US" dirty="0"/>
              <a:t>Non-Project-Driven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Projects may be few and far between.</a:t>
            </a:r>
          </a:p>
          <a:p>
            <a:r>
              <a:rPr lang="en-US" altLang="en-US" sz="2800" dirty="0"/>
              <a:t>Not all projects have the same project management requirements, and therefore they cannot be managed identically.  This difficulty results from poor understanding of project management and a reluctance of companies to invest in proper training.</a:t>
            </a:r>
          </a:p>
          <a:p>
            <a:r>
              <a:rPr lang="en-US" altLang="en-US" sz="2800" dirty="0"/>
              <a:t>Executives do not have sufficient time to manage projects themselves, yet refuse to delegate authority.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213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Project Management in </a:t>
            </a:r>
            <a:br>
              <a:rPr lang="en-US" altLang="en-US" dirty="0"/>
            </a:br>
            <a:r>
              <a:rPr lang="en-US" altLang="en-US" dirty="0"/>
              <a:t>Non-Project-Driven Groups </a:t>
            </a:r>
            <a:br>
              <a:rPr lang="en-US" altLang="en-US" dirty="0"/>
            </a:br>
            <a:r>
              <a:rPr lang="en-US" alt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38" y="205740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en-US" sz="2600" dirty="0"/>
              <a:t>Projects tend to be delayed because approvals most often follow the vertical chain of command.  As a result, project work stays too long in functional departments.</a:t>
            </a:r>
          </a:p>
          <a:p>
            <a:r>
              <a:rPr lang="en-US" altLang="en-US" sz="2600" dirty="0"/>
              <a:t>Because project staffing is on a “local” basis, only a portion of the organization understands project management and sees the system in action.</a:t>
            </a:r>
          </a:p>
          <a:p>
            <a:r>
              <a:rPr lang="en-US" altLang="en-US" sz="2600" dirty="0"/>
              <a:t>There exists heavy dependence on subcontractors and outside agencies for project management expertise.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807408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The project manager is charged with getting results from the coordinated efforts of many functions.  He or she should, therefore, report to the person who directs all those functions.</a:t>
            </a:r>
          </a:p>
          <a:p>
            <a:r>
              <a:rPr lang="en-US" altLang="en-US" sz="2400" dirty="0"/>
              <a:t>The project manager must have adequate organizational status to do his or her job effectively.</a:t>
            </a:r>
          </a:p>
          <a:p>
            <a:r>
              <a:rPr lang="en-US" altLang="en-US" sz="2400" dirty="0"/>
              <a:t>To get adequate and timely assistance in solving problems that inevitably appear in any important project, the project manager needs direct and specific access to an upper echelon of management 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7866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sz="4800" dirty="0"/>
              <a:t>High-Level Reporting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800" dirty="0"/>
              <a:t>Continued</a:t>
            </a:r>
            <a:r>
              <a:rPr lang="en-US" sz="16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r>
              <a:rPr lang="en-US" altLang="en-US" dirty="0"/>
              <a:t>The customer, particularly in a competitive environment, will be favorably impressed if his or her project manager reports to a high organizational echelon.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957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Low-level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It is organizationally and operationally inefficient to have too many projects, especially small ones, diverting senior executives from more vital concerns.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Although giving a small project a high place in the organization may create the illusion of executive attention, its real result is to foster executive neglect of the project.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Placing a junior project manager too high in the organization will alienate senior functional executives on whom he or she must rely for support.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089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altLang="en-US" dirty="0">
                <a:solidFill>
                  <a:srgbClr val="FD9803"/>
                </a:solidFill>
                <a:latin typeface="+mn-lt"/>
              </a:rPr>
            </a:br>
            <a:r>
              <a:rPr lang="en-US" altLang="en-US" b="1" dirty="0">
                <a:solidFill>
                  <a:srgbClr val="7030A0"/>
                </a:solidFill>
                <a:latin typeface="+mn-lt"/>
              </a:rPr>
              <a:t>PROJECT MANAGEMENT IS THE ART OF CREATING THE ILLUSION THAT ANY OUTCOME IS THE RESULT OF A SERIES OF PREDETERMINED, DELIBERATE ACTS WHEN IN FACT IT WAS </a:t>
            </a:r>
            <a:br>
              <a:rPr lang="en-US" altLang="en-US" b="1" dirty="0">
                <a:solidFill>
                  <a:srgbClr val="7030A0"/>
                </a:solidFill>
                <a:latin typeface="+mn-lt"/>
              </a:rPr>
            </a:br>
            <a:r>
              <a:rPr lang="en-US" altLang="en-US" b="1" dirty="0">
                <a:solidFill>
                  <a:srgbClr val="7030A0"/>
                </a:solidFill>
                <a:latin typeface="+mn-lt"/>
              </a:rPr>
              <a:t>DUMB LUCK !</a:t>
            </a:r>
            <a:br>
              <a:rPr lang="en-US" altLang="en-US" b="1" dirty="0">
                <a:solidFill>
                  <a:srgbClr val="FD9803"/>
                </a:solidFill>
                <a:latin typeface="+mn-lt"/>
              </a:rPr>
            </a:br>
            <a:endParaRPr lang="en-US" dirty="0">
              <a:solidFill>
                <a:srgbClr val="FD980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32264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>
            <a:spLocks/>
          </p:cNvSpPr>
          <p:nvPr/>
        </p:nvSpPr>
        <p:spPr bwMode="auto">
          <a:xfrm>
            <a:off x="1179513" y="935831"/>
            <a:ext cx="6764337" cy="4573588"/>
          </a:xfrm>
          <a:custGeom>
            <a:avLst/>
            <a:gdLst>
              <a:gd name="T0" fmla="*/ 2147483647 w 4261"/>
              <a:gd name="T1" fmla="*/ 1290320141 h 2881"/>
              <a:gd name="T2" fmla="*/ 2147483647 w 4261"/>
              <a:gd name="T3" fmla="*/ 1103828558 h 2881"/>
              <a:gd name="T4" fmla="*/ 2147483647 w 4261"/>
              <a:gd name="T5" fmla="*/ 662801960 h 2881"/>
              <a:gd name="T6" fmla="*/ 2147483647 w 4261"/>
              <a:gd name="T7" fmla="*/ 362902540 h 2881"/>
              <a:gd name="T8" fmla="*/ 2147483647 w 4261"/>
              <a:gd name="T9" fmla="*/ 183972220 h 2881"/>
              <a:gd name="T10" fmla="*/ 2147483647 w 4261"/>
              <a:gd name="T11" fmla="*/ 108367524 h 2881"/>
              <a:gd name="T12" fmla="*/ 2147483647 w 4261"/>
              <a:gd name="T13" fmla="*/ 146169078 h 2881"/>
              <a:gd name="T14" fmla="*/ 2147483647 w 4261"/>
              <a:gd name="T15" fmla="*/ 241935026 h 2881"/>
              <a:gd name="T16" fmla="*/ 2147483647 w 4261"/>
              <a:gd name="T17" fmla="*/ 846772593 h 2881"/>
              <a:gd name="T18" fmla="*/ 2147483647 w 4261"/>
              <a:gd name="T19" fmla="*/ 995462621 h 2881"/>
              <a:gd name="T20" fmla="*/ 2147483647 w 4261"/>
              <a:gd name="T21" fmla="*/ 1363405474 h 2881"/>
              <a:gd name="T22" fmla="*/ 2147483647 w 4261"/>
              <a:gd name="T23" fmla="*/ 1620461440 h 2881"/>
              <a:gd name="T24" fmla="*/ 2147483647 w 4261"/>
              <a:gd name="T25" fmla="*/ 2026205847 h 2881"/>
              <a:gd name="T26" fmla="*/ 2147483647 w 4261"/>
              <a:gd name="T27" fmla="*/ 2147483647 h 2881"/>
              <a:gd name="T28" fmla="*/ 2147483647 w 4261"/>
              <a:gd name="T29" fmla="*/ 2147483647 h 2881"/>
              <a:gd name="T30" fmla="*/ 2147483647 w 4261"/>
              <a:gd name="T31" fmla="*/ 2147483647 h 2881"/>
              <a:gd name="T32" fmla="*/ 2147483647 w 4261"/>
              <a:gd name="T33" fmla="*/ 2147483647 h 2881"/>
              <a:gd name="T34" fmla="*/ 2147483647 w 4261"/>
              <a:gd name="T35" fmla="*/ 2147483647 h 2881"/>
              <a:gd name="T36" fmla="*/ 2147483647 w 4261"/>
              <a:gd name="T37" fmla="*/ 2147483647 h 2881"/>
              <a:gd name="T38" fmla="*/ 2147483647 w 4261"/>
              <a:gd name="T39" fmla="*/ 2147483647 h 2881"/>
              <a:gd name="T40" fmla="*/ 2147483647 w 4261"/>
              <a:gd name="T41" fmla="*/ 2147483647 h 2881"/>
              <a:gd name="T42" fmla="*/ 2147483647 w 4261"/>
              <a:gd name="T43" fmla="*/ 2147483647 h 2881"/>
              <a:gd name="T44" fmla="*/ 2147483647 w 4261"/>
              <a:gd name="T45" fmla="*/ 2147483647 h 2881"/>
              <a:gd name="T46" fmla="*/ 2147483647 w 4261"/>
              <a:gd name="T47" fmla="*/ 2147483647 h 2881"/>
              <a:gd name="T48" fmla="*/ 2147483647 w 4261"/>
              <a:gd name="T49" fmla="*/ 2147483647 h 2881"/>
              <a:gd name="T50" fmla="*/ 2147483647 w 4261"/>
              <a:gd name="T51" fmla="*/ 2147483647 h 2881"/>
              <a:gd name="T52" fmla="*/ 2147483647 w 4261"/>
              <a:gd name="T53" fmla="*/ 2147483647 h 2881"/>
              <a:gd name="T54" fmla="*/ 2147483647 w 4261"/>
              <a:gd name="T55" fmla="*/ 2147483647 h 2881"/>
              <a:gd name="T56" fmla="*/ 2147483647 w 4261"/>
              <a:gd name="T57" fmla="*/ 2147483647 h 2881"/>
              <a:gd name="T58" fmla="*/ 2147483647 w 4261"/>
              <a:gd name="T59" fmla="*/ 2147483647 h 2881"/>
              <a:gd name="T60" fmla="*/ 2147483647 w 4261"/>
              <a:gd name="T61" fmla="*/ 2147483647 h 2881"/>
              <a:gd name="T62" fmla="*/ 2147483647 w 4261"/>
              <a:gd name="T63" fmla="*/ 2147483647 h 2881"/>
              <a:gd name="T64" fmla="*/ 2147483647 w 4261"/>
              <a:gd name="T65" fmla="*/ 2147483647 h 2881"/>
              <a:gd name="T66" fmla="*/ 2147483647 w 4261"/>
              <a:gd name="T67" fmla="*/ 2147483647 h 2881"/>
              <a:gd name="T68" fmla="*/ 2147483647 w 4261"/>
              <a:gd name="T69" fmla="*/ 2147483647 h 2881"/>
              <a:gd name="T70" fmla="*/ 2139611704 w 4261"/>
              <a:gd name="T71" fmla="*/ 2147483647 h 2881"/>
              <a:gd name="T72" fmla="*/ 1917837971 w 4261"/>
              <a:gd name="T73" fmla="*/ 2147483647 h 2881"/>
              <a:gd name="T74" fmla="*/ 1587698320 w 4261"/>
              <a:gd name="T75" fmla="*/ 2147483647 h 2881"/>
              <a:gd name="T76" fmla="*/ 1255037720 w 4261"/>
              <a:gd name="T77" fmla="*/ 2147483647 h 2881"/>
              <a:gd name="T78" fmla="*/ 592235881 w 4261"/>
              <a:gd name="T79" fmla="*/ 2147483647 h 2881"/>
              <a:gd name="T80" fmla="*/ 259575281 w 4261"/>
              <a:gd name="T81" fmla="*/ 2147483647 h 2881"/>
              <a:gd name="T82" fmla="*/ 110886867 w 4261"/>
              <a:gd name="T83" fmla="*/ 2147483647 h 2881"/>
              <a:gd name="T84" fmla="*/ 294857466 w 4261"/>
              <a:gd name="T85" fmla="*/ 2147483647 h 2881"/>
              <a:gd name="T86" fmla="*/ 960178667 w 4261"/>
              <a:gd name="T87" fmla="*/ 2147483647 h 2881"/>
              <a:gd name="T88" fmla="*/ 1476811453 w 4261"/>
              <a:gd name="T89" fmla="*/ 2147483647 h 2881"/>
              <a:gd name="T90" fmla="*/ 1993442653 w 4261"/>
              <a:gd name="T91" fmla="*/ 2064008988 h 2881"/>
              <a:gd name="T92" fmla="*/ 2147483647 w 4261"/>
              <a:gd name="T93" fmla="*/ 2064008988 h 2881"/>
              <a:gd name="T94" fmla="*/ 2147483647 w 4261"/>
              <a:gd name="T95" fmla="*/ 1696066135 h 2881"/>
              <a:gd name="T96" fmla="*/ 2147483647 w 4261"/>
              <a:gd name="T97" fmla="*/ 1585179248 h 288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261"/>
              <a:gd name="T148" fmla="*/ 0 h 2881"/>
              <a:gd name="T149" fmla="*/ 4261 w 4261"/>
              <a:gd name="T150" fmla="*/ 2881 h 288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261" h="2881">
                <a:moveTo>
                  <a:pt x="1369" y="576"/>
                </a:moveTo>
                <a:lnTo>
                  <a:pt x="1376" y="526"/>
                </a:lnTo>
                <a:lnTo>
                  <a:pt x="1420" y="512"/>
                </a:lnTo>
                <a:lnTo>
                  <a:pt x="1464" y="512"/>
                </a:lnTo>
                <a:lnTo>
                  <a:pt x="1508" y="497"/>
                </a:lnTo>
                <a:lnTo>
                  <a:pt x="1552" y="482"/>
                </a:lnTo>
                <a:lnTo>
                  <a:pt x="1552" y="438"/>
                </a:lnTo>
                <a:lnTo>
                  <a:pt x="1596" y="438"/>
                </a:lnTo>
                <a:lnTo>
                  <a:pt x="1654" y="380"/>
                </a:lnTo>
                <a:lnTo>
                  <a:pt x="1654" y="336"/>
                </a:lnTo>
                <a:lnTo>
                  <a:pt x="1669" y="277"/>
                </a:lnTo>
                <a:lnTo>
                  <a:pt x="1713" y="263"/>
                </a:lnTo>
                <a:lnTo>
                  <a:pt x="1801" y="192"/>
                </a:lnTo>
                <a:lnTo>
                  <a:pt x="1897" y="144"/>
                </a:lnTo>
                <a:lnTo>
                  <a:pt x="1945" y="96"/>
                </a:lnTo>
                <a:lnTo>
                  <a:pt x="1993" y="144"/>
                </a:lnTo>
                <a:lnTo>
                  <a:pt x="2020" y="160"/>
                </a:lnTo>
                <a:lnTo>
                  <a:pt x="2035" y="116"/>
                </a:lnTo>
                <a:lnTo>
                  <a:pt x="2093" y="73"/>
                </a:lnTo>
                <a:lnTo>
                  <a:pt x="2138" y="73"/>
                </a:lnTo>
                <a:lnTo>
                  <a:pt x="2182" y="73"/>
                </a:lnTo>
                <a:lnTo>
                  <a:pt x="2226" y="43"/>
                </a:lnTo>
                <a:lnTo>
                  <a:pt x="2270" y="43"/>
                </a:lnTo>
                <a:lnTo>
                  <a:pt x="2314" y="43"/>
                </a:lnTo>
                <a:lnTo>
                  <a:pt x="2358" y="43"/>
                </a:lnTo>
                <a:lnTo>
                  <a:pt x="2416" y="43"/>
                </a:lnTo>
                <a:lnTo>
                  <a:pt x="2460" y="43"/>
                </a:lnTo>
                <a:lnTo>
                  <a:pt x="2504" y="58"/>
                </a:lnTo>
                <a:lnTo>
                  <a:pt x="2570" y="0"/>
                </a:lnTo>
                <a:lnTo>
                  <a:pt x="2666" y="48"/>
                </a:lnTo>
                <a:lnTo>
                  <a:pt x="2666" y="96"/>
                </a:lnTo>
                <a:lnTo>
                  <a:pt x="2714" y="96"/>
                </a:lnTo>
                <a:lnTo>
                  <a:pt x="2762" y="96"/>
                </a:lnTo>
                <a:lnTo>
                  <a:pt x="2810" y="240"/>
                </a:lnTo>
                <a:lnTo>
                  <a:pt x="2810" y="336"/>
                </a:lnTo>
                <a:lnTo>
                  <a:pt x="2858" y="336"/>
                </a:lnTo>
                <a:lnTo>
                  <a:pt x="2858" y="384"/>
                </a:lnTo>
                <a:lnTo>
                  <a:pt x="2884" y="365"/>
                </a:lnTo>
                <a:lnTo>
                  <a:pt x="2928" y="365"/>
                </a:lnTo>
                <a:lnTo>
                  <a:pt x="3075" y="395"/>
                </a:lnTo>
                <a:lnTo>
                  <a:pt x="3162" y="409"/>
                </a:lnTo>
                <a:lnTo>
                  <a:pt x="3192" y="453"/>
                </a:lnTo>
                <a:lnTo>
                  <a:pt x="3192" y="497"/>
                </a:lnTo>
                <a:lnTo>
                  <a:pt x="3221" y="541"/>
                </a:lnTo>
                <a:lnTo>
                  <a:pt x="3221" y="629"/>
                </a:lnTo>
                <a:lnTo>
                  <a:pt x="3265" y="629"/>
                </a:lnTo>
                <a:lnTo>
                  <a:pt x="3309" y="629"/>
                </a:lnTo>
                <a:lnTo>
                  <a:pt x="3397" y="643"/>
                </a:lnTo>
                <a:lnTo>
                  <a:pt x="3543" y="673"/>
                </a:lnTo>
                <a:lnTo>
                  <a:pt x="3543" y="731"/>
                </a:lnTo>
                <a:lnTo>
                  <a:pt x="3543" y="775"/>
                </a:lnTo>
                <a:lnTo>
                  <a:pt x="3587" y="804"/>
                </a:lnTo>
                <a:lnTo>
                  <a:pt x="3587" y="848"/>
                </a:lnTo>
                <a:lnTo>
                  <a:pt x="3601" y="892"/>
                </a:lnTo>
                <a:lnTo>
                  <a:pt x="3704" y="921"/>
                </a:lnTo>
                <a:lnTo>
                  <a:pt x="3748" y="965"/>
                </a:lnTo>
                <a:lnTo>
                  <a:pt x="3806" y="980"/>
                </a:lnTo>
                <a:lnTo>
                  <a:pt x="3923" y="1024"/>
                </a:lnTo>
                <a:lnTo>
                  <a:pt x="3967" y="1024"/>
                </a:lnTo>
                <a:lnTo>
                  <a:pt x="4011" y="1038"/>
                </a:lnTo>
                <a:lnTo>
                  <a:pt x="4055" y="1082"/>
                </a:lnTo>
                <a:lnTo>
                  <a:pt x="4070" y="1126"/>
                </a:lnTo>
                <a:lnTo>
                  <a:pt x="4114" y="1156"/>
                </a:lnTo>
                <a:lnTo>
                  <a:pt x="4201" y="1170"/>
                </a:lnTo>
                <a:lnTo>
                  <a:pt x="4216" y="1214"/>
                </a:lnTo>
                <a:lnTo>
                  <a:pt x="4231" y="1258"/>
                </a:lnTo>
                <a:lnTo>
                  <a:pt x="4231" y="1316"/>
                </a:lnTo>
                <a:lnTo>
                  <a:pt x="4245" y="1360"/>
                </a:lnTo>
                <a:lnTo>
                  <a:pt x="4245" y="1404"/>
                </a:lnTo>
                <a:lnTo>
                  <a:pt x="4260" y="1448"/>
                </a:lnTo>
                <a:lnTo>
                  <a:pt x="4260" y="1492"/>
                </a:lnTo>
                <a:lnTo>
                  <a:pt x="4260" y="1536"/>
                </a:lnTo>
                <a:lnTo>
                  <a:pt x="4260" y="1580"/>
                </a:lnTo>
                <a:lnTo>
                  <a:pt x="4260" y="1624"/>
                </a:lnTo>
                <a:lnTo>
                  <a:pt x="4260" y="1668"/>
                </a:lnTo>
                <a:lnTo>
                  <a:pt x="4260" y="1712"/>
                </a:lnTo>
                <a:lnTo>
                  <a:pt x="4260" y="1756"/>
                </a:lnTo>
                <a:lnTo>
                  <a:pt x="4172" y="1799"/>
                </a:lnTo>
                <a:lnTo>
                  <a:pt x="4055" y="1799"/>
                </a:lnTo>
                <a:lnTo>
                  <a:pt x="4011" y="1843"/>
                </a:lnTo>
                <a:lnTo>
                  <a:pt x="4011" y="1902"/>
                </a:lnTo>
                <a:lnTo>
                  <a:pt x="4011" y="1946"/>
                </a:lnTo>
                <a:lnTo>
                  <a:pt x="4011" y="1990"/>
                </a:lnTo>
                <a:lnTo>
                  <a:pt x="3997" y="2034"/>
                </a:lnTo>
                <a:lnTo>
                  <a:pt x="3982" y="2092"/>
                </a:lnTo>
                <a:lnTo>
                  <a:pt x="3982" y="2136"/>
                </a:lnTo>
                <a:lnTo>
                  <a:pt x="3967" y="2195"/>
                </a:lnTo>
                <a:lnTo>
                  <a:pt x="3923" y="2195"/>
                </a:lnTo>
                <a:lnTo>
                  <a:pt x="3879" y="2195"/>
                </a:lnTo>
                <a:lnTo>
                  <a:pt x="3821" y="2209"/>
                </a:lnTo>
                <a:lnTo>
                  <a:pt x="3704" y="2224"/>
                </a:lnTo>
                <a:lnTo>
                  <a:pt x="3660" y="2209"/>
                </a:lnTo>
                <a:lnTo>
                  <a:pt x="3645" y="2297"/>
                </a:lnTo>
                <a:lnTo>
                  <a:pt x="3631" y="2341"/>
                </a:lnTo>
                <a:lnTo>
                  <a:pt x="3587" y="2356"/>
                </a:lnTo>
                <a:lnTo>
                  <a:pt x="3528" y="2356"/>
                </a:lnTo>
                <a:lnTo>
                  <a:pt x="3484" y="2385"/>
                </a:lnTo>
                <a:lnTo>
                  <a:pt x="3440" y="2414"/>
                </a:lnTo>
                <a:lnTo>
                  <a:pt x="3382" y="2443"/>
                </a:lnTo>
                <a:lnTo>
                  <a:pt x="3338" y="2473"/>
                </a:lnTo>
                <a:lnTo>
                  <a:pt x="3294" y="2502"/>
                </a:lnTo>
                <a:lnTo>
                  <a:pt x="3250" y="2546"/>
                </a:lnTo>
                <a:lnTo>
                  <a:pt x="3206" y="2575"/>
                </a:lnTo>
                <a:lnTo>
                  <a:pt x="3148" y="2619"/>
                </a:lnTo>
                <a:lnTo>
                  <a:pt x="3031" y="2634"/>
                </a:lnTo>
                <a:lnTo>
                  <a:pt x="2987" y="2604"/>
                </a:lnTo>
                <a:lnTo>
                  <a:pt x="2870" y="2604"/>
                </a:lnTo>
                <a:lnTo>
                  <a:pt x="2753" y="2619"/>
                </a:lnTo>
                <a:lnTo>
                  <a:pt x="2694" y="2516"/>
                </a:lnTo>
                <a:lnTo>
                  <a:pt x="2592" y="2516"/>
                </a:lnTo>
                <a:lnTo>
                  <a:pt x="2533" y="2546"/>
                </a:lnTo>
                <a:lnTo>
                  <a:pt x="2489" y="2575"/>
                </a:lnTo>
                <a:lnTo>
                  <a:pt x="2445" y="2634"/>
                </a:lnTo>
                <a:lnTo>
                  <a:pt x="2401" y="2677"/>
                </a:lnTo>
                <a:lnTo>
                  <a:pt x="2358" y="2721"/>
                </a:lnTo>
                <a:lnTo>
                  <a:pt x="2328" y="2765"/>
                </a:lnTo>
                <a:lnTo>
                  <a:pt x="2234" y="2736"/>
                </a:lnTo>
                <a:lnTo>
                  <a:pt x="2186" y="2832"/>
                </a:lnTo>
                <a:lnTo>
                  <a:pt x="2186" y="2880"/>
                </a:lnTo>
                <a:lnTo>
                  <a:pt x="2089" y="2832"/>
                </a:lnTo>
                <a:lnTo>
                  <a:pt x="2041" y="2832"/>
                </a:lnTo>
                <a:lnTo>
                  <a:pt x="1991" y="2868"/>
                </a:lnTo>
                <a:lnTo>
                  <a:pt x="1947" y="2853"/>
                </a:lnTo>
                <a:lnTo>
                  <a:pt x="1897" y="2784"/>
                </a:lnTo>
                <a:lnTo>
                  <a:pt x="1801" y="2832"/>
                </a:lnTo>
                <a:lnTo>
                  <a:pt x="1705" y="2832"/>
                </a:lnTo>
                <a:lnTo>
                  <a:pt x="1609" y="2784"/>
                </a:lnTo>
                <a:lnTo>
                  <a:pt x="1561" y="2832"/>
                </a:lnTo>
                <a:lnTo>
                  <a:pt x="1566" y="2809"/>
                </a:lnTo>
                <a:lnTo>
                  <a:pt x="1522" y="2795"/>
                </a:lnTo>
                <a:lnTo>
                  <a:pt x="1405" y="2765"/>
                </a:lnTo>
                <a:lnTo>
                  <a:pt x="1361" y="2765"/>
                </a:lnTo>
                <a:lnTo>
                  <a:pt x="1317" y="2765"/>
                </a:lnTo>
                <a:lnTo>
                  <a:pt x="1465" y="2736"/>
                </a:lnTo>
                <a:lnTo>
                  <a:pt x="1417" y="2736"/>
                </a:lnTo>
                <a:lnTo>
                  <a:pt x="1417" y="2784"/>
                </a:lnTo>
                <a:lnTo>
                  <a:pt x="1369" y="2736"/>
                </a:lnTo>
                <a:lnTo>
                  <a:pt x="1369" y="2688"/>
                </a:lnTo>
                <a:lnTo>
                  <a:pt x="1273" y="2640"/>
                </a:lnTo>
                <a:lnTo>
                  <a:pt x="1273" y="2544"/>
                </a:lnTo>
                <a:lnTo>
                  <a:pt x="893" y="2604"/>
                </a:lnTo>
                <a:lnTo>
                  <a:pt x="864" y="2546"/>
                </a:lnTo>
                <a:lnTo>
                  <a:pt x="864" y="2487"/>
                </a:lnTo>
                <a:lnTo>
                  <a:pt x="849" y="2429"/>
                </a:lnTo>
                <a:lnTo>
                  <a:pt x="820" y="2297"/>
                </a:lnTo>
                <a:lnTo>
                  <a:pt x="761" y="2253"/>
                </a:lnTo>
                <a:lnTo>
                  <a:pt x="761" y="2195"/>
                </a:lnTo>
                <a:lnTo>
                  <a:pt x="761" y="2136"/>
                </a:lnTo>
                <a:lnTo>
                  <a:pt x="761" y="2077"/>
                </a:lnTo>
                <a:lnTo>
                  <a:pt x="703" y="2048"/>
                </a:lnTo>
                <a:lnTo>
                  <a:pt x="674" y="2004"/>
                </a:lnTo>
                <a:lnTo>
                  <a:pt x="630" y="1990"/>
                </a:lnTo>
                <a:lnTo>
                  <a:pt x="586" y="1960"/>
                </a:lnTo>
                <a:lnTo>
                  <a:pt x="586" y="1902"/>
                </a:lnTo>
                <a:lnTo>
                  <a:pt x="542" y="1873"/>
                </a:lnTo>
                <a:lnTo>
                  <a:pt x="498" y="1814"/>
                </a:lnTo>
                <a:lnTo>
                  <a:pt x="410" y="1785"/>
                </a:lnTo>
                <a:lnTo>
                  <a:pt x="322" y="1770"/>
                </a:lnTo>
                <a:lnTo>
                  <a:pt x="235" y="1756"/>
                </a:lnTo>
                <a:lnTo>
                  <a:pt x="235" y="1712"/>
                </a:lnTo>
                <a:lnTo>
                  <a:pt x="191" y="1668"/>
                </a:lnTo>
                <a:lnTo>
                  <a:pt x="191" y="1624"/>
                </a:lnTo>
                <a:lnTo>
                  <a:pt x="161" y="1507"/>
                </a:lnTo>
                <a:lnTo>
                  <a:pt x="103" y="1404"/>
                </a:lnTo>
                <a:lnTo>
                  <a:pt x="15" y="1375"/>
                </a:lnTo>
                <a:lnTo>
                  <a:pt x="0" y="1331"/>
                </a:lnTo>
                <a:lnTo>
                  <a:pt x="0" y="1287"/>
                </a:lnTo>
                <a:lnTo>
                  <a:pt x="44" y="1287"/>
                </a:lnTo>
                <a:lnTo>
                  <a:pt x="88" y="1258"/>
                </a:lnTo>
                <a:lnTo>
                  <a:pt x="117" y="1214"/>
                </a:lnTo>
                <a:lnTo>
                  <a:pt x="117" y="1170"/>
                </a:lnTo>
                <a:lnTo>
                  <a:pt x="117" y="1068"/>
                </a:lnTo>
                <a:lnTo>
                  <a:pt x="161" y="1053"/>
                </a:lnTo>
                <a:lnTo>
                  <a:pt x="220" y="1053"/>
                </a:lnTo>
                <a:lnTo>
                  <a:pt x="264" y="1009"/>
                </a:lnTo>
                <a:lnTo>
                  <a:pt x="381" y="1009"/>
                </a:lnTo>
                <a:lnTo>
                  <a:pt x="439" y="1009"/>
                </a:lnTo>
                <a:lnTo>
                  <a:pt x="498" y="995"/>
                </a:lnTo>
                <a:lnTo>
                  <a:pt x="542" y="980"/>
                </a:lnTo>
                <a:lnTo>
                  <a:pt x="586" y="951"/>
                </a:lnTo>
                <a:lnTo>
                  <a:pt x="644" y="848"/>
                </a:lnTo>
                <a:lnTo>
                  <a:pt x="674" y="790"/>
                </a:lnTo>
                <a:lnTo>
                  <a:pt x="732" y="790"/>
                </a:lnTo>
                <a:lnTo>
                  <a:pt x="791" y="819"/>
                </a:lnTo>
                <a:lnTo>
                  <a:pt x="835" y="819"/>
                </a:lnTo>
                <a:lnTo>
                  <a:pt x="893" y="804"/>
                </a:lnTo>
                <a:lnTo>
                  <a:pt x="1010" y="819"/>
                </a:lnTo>
                <a:lnTo>
                  <a:pt x="1054" y="819"/>
                </a:lnTo>
                <a:lnTo>
                  <a:pt x="1157" y="775"/>
                </a:lnTo>
                <a:lnTo>
                  <a:pt x="1215" y="775"/>
                </a:lnTo>
                <a:lnTo>
                  <a:pt x="1230" y="731"/>
                </a:lnTo>
                <a:lnTo>
                  <a:pt x="1230" y="673"/>
                </a:lnTo>
                <a:lnTo>
                  <a:pt x="1274" y="673"/>
                </a:lnTo>
                <a:lnTo>
                  <a:pt x="1332" y="673"/>
                </a:lnTo>
                <a:lnTo>
                  <a:pt x="1347" y="629"/>
                </a:lnTo>
                <a:lnTo>
                  <a:pt x="1391" y="629"/>
                </a:lnTo>
                <a:lnTo>
                  <a:pt x="1405" y="585"/>
                </a:lnTo>
                <a:lnTo>
                  <a:pt x="1361" y="556"/>
                </a:lnTo>
                <a:lnTo>
                  <a:pt x="1369" y="576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33600" y="4191000"/>
            <a:ext cx="541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371600" y="2895600"/>
            <a:ext cx="640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276600" y="2133600"/>
            <a:ext cx="342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798888" y="1317625"/>
            <a:ext cx="1992312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charset="0"/>
              </a:rPr>
              <a:t>DELEGATION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charset="0"/>
              </a:rPr>
              <a:t>OF AUTHORITY TO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charset="0"/>
              </a:rPr>
              <a:t>PROJECT MANAGER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027488" y="2232025"/>
            <a:ext cx="12414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charset="0"/>
              </a:rPr>
              <a:t>EXECUTIVE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charset="0"/>
              </a:rPr>
              <a:t>MEDDLING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95588" y="3222625"/>
            <a:ext cx="42529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Arial" charset="0"/>
              </a:rPr>
              <a:t>LACK OF UNDERSTANDING OF HOW PROJECT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Arial" charset="0"/>
              </a:rPr>
              <a:t>MANAGEMENT SHOULD WORK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743200" y="4289425"/>
            <a:ext cx="39735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charset="0"/>
              </a:rPr>
              <a:t>LACK OF TRAINING IN COMMUNICATIONS /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charset="0"/>
              </a:rPr>
              <a:t>INTERPERSONAL SKILLS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000495" y="141413"/>
            <a:ext cx="7297639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  <a:latin typeface="+mj-lt"/>
              </a:rPr>
              <a:t>THE TIP-OF-THE-ICEBERG SYNDROME</a:t>
            </a: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552450" y="1671638"/>
            <a:ext cx="3074988" cy="192087"/>
          </a:xfrm>
          <a:custGeom>
            <a:avLst/>
            <a:gdLst>
              <a:gd name="T0" fmla="*/ 0 w 1937"/>
              <a:gd name="T1" fmla="*/ 128526840 h 121"/>
              <a:gd name="T2" fmla="*/ 108367530 w 1937"/>
              <a:gd name="T3" fmla="*/ 201611975 h 121"/>
              <a:gd name="T4" fmla="*/ 209173797 w 1937"/>
              <a:gd name="T5" fmla="*/ 201611975 h 121"/>
              <a:gd name="T6" fmla="*/ 309980063 w 1937"/>
              <a:gd name="T7" fmla="*/ 201611975 h 121"/>
              <a:gd name="T8" fmla="*/ 410786329 w 1937"/>
              <a:gd name="T9" fmla="*/ 201611975 h 121"/>
              <a:gd name="T10" fmla="*/ 476310402 w 1937"/>
              <a:gd name="T11" fmla="*/ 100805988 h 121"/>
              <a:gd name="T12" fmla="*/ 577116669 w 1937"/>
              <a:gd name="T13" fmla="*/ 100805988 h 121"/>
              <a:gd name="T14" fmla="*/ 612398862 w 1937"/>
              <a:gd name="T15" fmla="*/ 201611975 h 121"/>
              <a:gd name="T16" fmla="*/ 677922935 w 1937"/>
              <a:gd name="T17" fmla="*/ 302417963 h 121"/>
              <a:gd name="T18" fmla="*/ 778729202 w 1937"/>
              <a:gd name="T19" fmla="*/ 302417963 h 121"/>
              <a:gd name="T20" fmla="*/ 879535468 w 1937"/>
              <a:gd name="T21" fmla="*/ 269655223 h 121"/>
              <a:gd name="T22" fmla="*/ 980341734 w 1937"/>
              <a:gd name="T23" fmla="*/ 269655223 h 121"/>
              <a:gd name="T24" fmla="*/ 1081148001 w 1937"/>
              <a:gd name="T25" fmla="*/ 236894071 h 121"/>
              <a:gd name="T26" fmla="*/ 1217236460 w 1937"/>
              <a:gd name="T27" fmla="*/ 236894071 h 121"/>
              <a:gd name="T28" fmla="*/ 1451610236 w 1937"/>
              <a:gd name="T29" fmla="*/ 136088083 h 121"/>
              <a:gd name="T30" fmla="*/ 1552416502 w 1937"/>
              <a:gd name="T31" fmla="*/ 136088083 h 121"/>
              <a:gd name="T32" fmla="*/ 1653222769 w 1937"/>
              <a:gd name="T33" fmla="*/ 100805988 h 121"/>
              <a:gd name="T34" fmla="*/ 1754029035 w 1937"/>
              <a:gd name="T35" fmla="*/ 100805988 h 121"/>
              <a:gd name="T36" fmla="*/ 1854835302 w 1937"/>
              <a:gd name="T37" fmla="*/ 100805988 h 121"/>
              <a:gd name="T38" fmla="*/ 1955641568 w 1937"/>
              <a:gd name="T39" fmla="*/ 168849235 h 121"/>
              <a:gd name="T40" fmla="*/ 2023686592 w 1937"/>
              <a:gd name="T41" fmla="*/ 269655223 h 121"/>
              <a:gd name="T42" fmla="*/ 2124492858 w 1937"/>
              <a:gd name="T43" fmla="*/ 302417963 h 121"/>
              <a:gd name="T44" fmla="*/ 2147483647 w 1937"/>
              <a:gd name="T45" fmla="*/ 302417963 h 121"/>
              <a:gd name="T46" fmla="*/ 2147483647 w 1937"/>
              <a:gd name="T47" fmla="*/ 269655223 h 121"/>
              <a:gd name="T48" fmla="*/ 2147483647 w 1937"/>
              <a:gd name="T49" fmla="*/ 236894071 h 121"/>
              <a:gd name="T50" fmla="*/ 2147483647 w 1937"/>
              <a:gd name="T51" fmla="*/ 201611975 h 121"/>
              <a:gd name="T52" fmla="*/ 2147483647 w 1937"/>
              <a:gd name="T53" fmla="*/ 136088083 h 121"/>
              <a:gd name="T54" fmla="*/ 2147483647 w 1937"/>
              <a:gd name="T55" fmla="*/ 136088083 h 121"/>
              <a:gd name="T56" fmla="*/ 2147483647 w 1937"/>
              <a:gd name="T57" fmla="*/ 136088083 h 121"/>
              <a:gd name="T58" fmla="*/ 2147483647 w 1937"/>
              <a:gd name="T59" fmla="*/ 136088083 h 121"/>
              <a:gd name="T60" fmla="*/ 2147483647 w 1937"/>
              <a:gd name="T61" fmla="*/ 136088083 h 121"/>
              <a:gd name="T62" fmla="*/ 2147483647 w 1937"/>
              <a:gd name="T63" fmla="*/ 136088083 h 121"/>
              <a:gd name="T64" fmla="*/ 2147483647 w 1937"/>
              <a:gd name="T65" fmla="*/ 201611975 h 121"/>
              <a:gd name="T66" fmla="*/ 2147483647 w 1937"/>
              <a:gd name="T67" fmla="*/ 236894071 h 121"/>
              <a:gd name="T68" fmla="*/ 2147483647 w 1937"/>
              <a:gd name="T69" fmla="*/ 128526840 h 121"/>
              <a:gd name="T70" fmla="*/ 2147483647 w 1937"/>
              <a:gd name="T71" fmla="*/ 236894071 h 121"/>
              <a:gd name="T72" fmla="*/ 2147483647 w 1937"/>
              <a:gd name="T73" fmla="*/ 236894071 h 121"/>
              <a:gd name="T74" fmla="*/ 2147483647 w 1937"/>
              <a:gd name="T75" fmla="*/ 201611975 h 121"/>
              <a:gd name="T76" fmla="*/ 2147483647 w 1937"/>
              <a:gd name="T77" fmla="*/ 136088083 h 121"/>
              <a:gd name="T78" fmla="*/ 2147483647 w 1937"/>
              <a:gd name="T79" fmla="*/ 0 h 121"/>
              <a:gd name="T80" fmla="*/ 2147483647 w 1937"/>
              <a:gd name="T81" fmla="*/ 35282096 h 121"/>
              <a:gd name="T82" fmla="*/ 2147483647 w 1937"/>
              <a:gd name="T83" fmla="*/ 68043248 h 121"/>
              <a:gd name="T84" fmla="*/ 2147483647 w 1937"/>
              <a:gd name="T85" fmla="*/ 100805988 h 121"/>
              <a:gd name="T86" fmla="*/ 2147483647 w 1937"/>
              <a:gd name="T87" fmla="*/ 168849235 h 121"/>
              <a:gd name="T88" fmla="*/ 2147483647 w 1937"/>
              <a:gd name="T89" fmla="*/ 168849235 h 121"/>
              <a:gd name="T90" fmla="*/ 2147483647 w 1937"/>
              <a:gd name="T91" fmla="*/ 168849235 h 12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937"/>
              <a:gd name="T139" fmla="*/ 0 h 121"/>
              <a:gd name="T140" fmla="*/ 1937 w 1937"/>
              <a:gd name="T141" fmla="*/ 121 h 121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937" h="121">
                <a:moveTo>
                  <a:pt x="0" y="51"/>
                </a:moveTo>
                <a:lnTo>
                  <a:pt x="43" y="80"/>
                </a:lnTo>
                <a:lnTo>
                  <a:pt x="83" y="80"/>
                </a:lnTo>
                <a:lnTo>
                  <a:pt x="123" y="80"/>
                </a:lnTo>
                <a:lnTo>
                  <a:pt x="163" y="80"/>
                </a:lnTo>
                <a:lnTo>
                  <a:pt x="189" y="40"/>
                </a:lnTo>
                <a:lnTo>
                  <a:pt x="229" y="40"/>
                </a:lnTo>
                <a:lnTo>
                  <a:pt x="243" y="80"/>
                </a:lnTo>
                <a:lnTo>
                  <a:pt x="269" y="120"/>
                </a:lnTo>
                <a:lnTo>
                  <a:pt x="309" y="120"/>
                </a:lnTo>
                <a:lnTo>
                  <a:pt x="349" y="107"/>
                </a:lnTo>
                <a:lnTo>
                  <a:pt x="389" y="107"/>
                </a:lnTo>
                <a:lnTo>
                  <a:pt x="429" y="94"/>
                </a:lnTo>
                <a:lnTo>
                  <a:pt x="483" y="94"/>
                </a:lnTo>
                <a:lnTo>
                  <a:pt x="576" y="54"/>
                </a:lnTo>
                <a:lnTo>
                  <a:pt x="616" y="54"/>
                </a:lnTo>
                <a:lnTo>
                  <a:pt x="656" y="40"/>
                </a:lnTo>
                <a:lnTo>
                  <a:pt x="696" y="40"/>
                </a:lnTo>
                <a:lnTo>
                  <a:pt x="736" y="40"/>
                </a:lnTo>
                <a:lnTo>
                  <a:pt x="776" y="67"/>
                </a:lnTo>
                <a:lnTo>
                  <a:pt x="803" y="107"/>
                </a:lnTo>
                <a:lnTo>
                  <a:pt x="843" y="120"/>
                </a:lnTo>
                <a:lnTo>
                  <a:pt x="883" y="120"/>
                </a:lnTo>
                <a:lnTo>
                  <a:pt x="923" y="107"/>
                </a:lnTo>
                <a:lnTo>
                  <a:pt x="963" y="94"/>
                </a:lnTo>
                <a:lnTo>
                  <a:pt x="1003" y="80"/>
                </a:lnTo>
                <a:lnTo>
                  <a:pt x="1043" y="54"/>
                </a:lnTo>
                <a:lnTo>
                  <a:pt x="1083" y="54"/>
                </a:lnTo>
                <a:lnTo>
                  <a:pt x="1123" y="54"/>
                </a:lnTo>
                <a:lnTo>
                  <a:pt x="1163" y="54"/>
                </a:lnTo>
                <a:lnTo>
                  <a:pt x="1203" y="54"/>
                </a:lnTo>
                <a:lnTo>
                  <a:pt x="1243" y="54"/>
                </a:lnTo>
                <a:lnTo>
                  <a:pt x="1283" y="80"/>
                </a:lnTo>
                <a:lnTo>
                  <a:pt x="1323" y="94"/>
                </a:lnTo>
                <a:lnTo>
                  <a:pt x="1488" y="51"/>
                </a:lnTo>
                <a:lnTo>
                  <a:pt x="1496" y="94"/>
                </a:lnTo>
                <a:lnTo>
                  <a:pt x="1589" y="94"/>
                </a:lnTo>
                <a:lnTo>
                  <a:pt x="1629" y="80"/>
                </a:lnTo>
                <a:lnTo>
                  <a:pt x="1669" y="54"/>
                </a:lnTo>
                <a:lnTo>
                  <a:pt x="1696" y="0"/>
                </a:lnTo>
                <a:lnTo>
                  <a:pt x="1736" y="14"/>
                </a:lnTo>
                <a:lnTo>
                  <a:pt x="1776" y="27"/>
                </a:lnTo>
                <a:lnTo>
                  <a:pt x="1816" y="40"/>
                </a:lnTo>
                <a:lnTo>
                  <a:pt x="1856" y="67"/>
                </a:lnTo>
                <a:lnTo>
                  <a:pt x="1896" y="67"/>
                </a:lnTo>
                <a:lnTo>
                  <a:pt x="1936" y="67"/>
                </a:lnTo>
              </a:path>
            </a:pathLst>
          </a:custGeom>
          <a:noFill/>
          <a:ln w="50800" cap="rnd">
            <a:solidFill>
              <a:schemeClr val="accent5">
                <a:lumMod val="75000"/>
              </a:schemeClr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6243638" y="1671638"/>
            <a:ext cx="2266950" cy="158750"/>
          </a:xfrm>
          <a:custGeom>
            <a:avLst/>
            <a:gdLst>
              <a:gd name="T0" fmla="*/ 7559675 w 1428"/>
              <a:gd name="T1" fmla="*/ 7561263 h 100"/>
              <a:gd name="T2" fmla="*/ 0 w 1428"/>
              <a:gd name="T3" fmla="*/ 136088438 h 100"/>
              <a:gd name="T4" fmla="*/ 100806250 w 1428"/>
              <a:gd name="T5" fmla="*/ 201612500 h 100"/>
              <a:gd name="T6" fmla="*/ 249494675 w 1428"/>
              <a:gd name="T7" fmla="*/ 249496263 h 100"/>
              <a:gd name="T8" fmla="*/ 337700938 w 1428"/>
              <a:gd name="T9" fmla="*/ 201612500 h 100"/>
              <a:gd name="T10" fmla="*/ 471268425 w 1428"/>
              <a:gd name="T11" fmla="*/ 201612500 h 100"/>
              <a:gd name="T12" fmla="*/ 572074675 w 1428"/>
              <a:gd name="T13" fmla="*/ 168851263 h 100"/>
              <a:gd name="T14" fmla="*/ 640119688 w 1428"/>
              <a:gd name="T15" fmla="*/ 68043425 h 100"/>
              <a:gd name="T16" fmla="*/ 740925938 w 1428"/>
              <a:gd name="T17" fmla="*/ 100806250 h 100"/>
              <a:gd name="T18" fmla="*/ 841732188 w 1428"/>
              <a:gd name="T19" fmla="*/ 136088438 h 100"/>
              <a:gd name="T20" fmla="*/ 942538438 w 1428"/>
              <a:gd name="T21" fmla="*/ 201612500 h 100"/>
              <a:gd name="T22" fmla="*/ 1043344688 w 1428"/>
              <a:gd name="T23" fmla="*/ 201612500 h 100"/>
              <a:gd name="T24" fmla="*/ 1096267175 w 1428"/>
              <a:gd name="T25" fmla="*/ 128527175 h 100"/>
              <a:gd name="T26" fmla="*/ 1244957188 w 1428"/>
              <a:gd name="T27" fmla="*/ 201612500 h 100"/>
              <a:gd name="T28" fmla="*/ 1345763438 w 1428"/>
              <a:gd name="T29" fmla="*/ 201612500 h 100"/>
              <a:gd name="T30" fmla="*/ 1446569688 w 1428"/>
              <a:gd name="T31" fmla="*/ 136088438 h 100"/>
              <a:gd name="T32" fmla="*/ 1547375938 w 1428"/>
              <a:gd name="T33" fmla="*/ 201612500 h 100"/>
              <a:gd name="T34" fmla="*/ 1648182188 w 1428"/>
              <a:gd name="T35" fmla="*/ 201612500 h 100"/>
              <a:gd name="T36" fmla="*/ 1781751263 w 1428"/>
              <a:gd name="T37" fmla="*/ 201612500 h 100"/>
              <a:gd name="T38" fmla="*/ 1943039675 w 1428"/>
              <a:gd name="T39" fmla="*/ 128527175 h 100"/>
              <a:gd name="T40" fmla="*/ 2016125000 w 1428"/>
              <a:gd name="T41" fmla="*/ 201612500 h 100"/>
              <a:gd name="T42" fmla="*/ 2116931250 w 1428"/>
              <a:gd name="T43" fmla="*/ 201612500 h 100"/>
              <a:gd name="T44" fmla="*/ 2147483647 w 1428"/>
              <a:gd name="T45" fmla="*/ 201612500 h 100"/>
              <a:gd name="T46" fmla="*/ 2147483647 w 1428"/>
              <a:gd name="T47" fmla="*/ 100806250 h 100"/>
              <a:gd name="T48" fmla="*/ 2147483647 w 1428"/>
              <a:gd name="T49" fmla="*/ 68043425 h 100"/>
              <a:gd name="T50" fmla="*/ 2147483647 w 1428"/>
              <a:gd name="T51" fmla="*/ 0 h 100"/>
              <a:gd name="T52" fmla="*/ 2147483647 w 1428"/>
              <a:gd name="T53" fmla="*/ 68043425 h 100"/>
              <a:gd name="T54" fmla="*/ 2147483647 w 1428"/>
              <a:gd name="T55" fmla="*/ 168851263 h 100"/>
              <a:gd name="T56" fmla="*/ 2147483647 w 1428"/>
              <a:gd name="T57" fmla="*/ 201612500 h 100"/>
              <a:gd name="T58" fmla="*/ 2147483647 w 1428"/>
              <a:gd name="T59" fmla="*/ 201612500 h 100"/>
              <a:gd name="T60" fmla="*/ 2147483647 w 1428"/>
              <a:gd name="T61" fmla="*/ 249496263 h 100"/>
              <a:gd name="T62" fmla="*/ 2147483647 w 1428"/>
              <a:gd name="T63" fmla="*/ 168851263 h 100"/>
              <a:gd name="T64" fmla="*/ 2147483647 w 1428"/>
              <a:gd name="T65" fmla="*/ 201612500 h 100"/>
              <a:gd name="T66" fmla="*/ 2147483647 w 1428"/>
              <a:gd name="T67" fmla="*/ 136088438 h 100"/>
              <a:gd name="T68" fmla="*/ 2147483647 w 1428"/>
              <a:gd name="T69" fmla="*/ 100806250 h 100"/>
              <a:gd name="T70" fmla="*/ 2147483647 w 1428"/>
              <a:gd name="T71" fmla="*/ 100806250 h 100"/>
              <a:gd name="T72" fmla="*/ 2147483647 w 1428"/>
              <a:gd name="T73" fmla="*/ 168851263 h 1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28"/>
              <a:gd name="T112" fmla="*/ 0 h 100"/>
              <a:gd name="T113" fmla="*/ 1428 w 1428"/>
              <a:gd name="T114" fmla="*/ 100 h 1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28" h="100">
                <a:moveTo>
                  <a:pt x="3" y="3"/>
                </a:moveTo>
                <a:lnTo>
                  <a:pt x="0" y="54"/>
                </a:lnTo>
                <a:lnTo>
                  <a:pt x="40" y="80"/>
                </a:lnTo>
                <a:lnTo>
                  <a:pt x="99" y="99"/>
                </a:lnTo>
                <a:lnTo>
                  <a:pt x="134" y="80"/>
                </a:lnTo>
                <a:lnTo>
                  <a:pt x="187" y="80"/>
                </a:lnTo>
                <a:lnTo>
                  <a:pt x="227" y="67"/>
                </a:lnTo>
                <a:lnTo>
                  <a:pt x="254" y="27"/>
                </a:lnTo>
                <a:lnTo>
                  <a:pt x="294" y="40"/>
                </a:lnTo>
                <a:lnTo>
                  <a:pt x="334" y="54"/>
                </a:lnTo>
                <a:lnTo>
                  <a:pt x="374" y="80"/>
                </a:lnTo>
                <a:lnTo>
                  <a:pt x="414" y="80"/>
                </a:lnTo>
                <a:lnTo>
                  <a:pt x="435" y="51"/>
                </a:lnTo>
                <a:lnTo>
                  <a:pt x="494" y="80"/>
                </a:lnTo>
                <a:lnTo>
                  <a:pt x="534" y="80"/>
                </a:lnTo>
                <a:lnTo>
                  <a:pt x="574" y="54"/>
                </a:lnTo>
                <a:lnTo>
                  <a:pt x="614" y="80"/>
                </a:lnTo>
                <a:lnTo>
                  <a:pt x="654" y="80"/>
                </a:lnTo>
                <a:lnTo>
                  <a:pt x="707" y="80"/>
                </a:lnTo>
                <a:lnTo>
                  <a:pt x="771" y="51"/>
                </a:lnTo>
                <a:lnTo>
                  <a:pt x="800" y="80"/>
                </a:lnTo>
                <a:lnTo>
                  <a:pt x="840" y="80"/>
                </a:lnTo>
                <a:lnTo>
                  <a:pt x="880" y="80"/>
                </a:lnTo>
                <a:lnTo>
                  <a:pt x="907" y="40"/>
                </a:lnTo>
                <a:lnTo>
                  <a:pt x="947" y="27"/>
                </a:lnTo>
                <a:lnTo>
                  <a:pt x="987" y="0"/>
                </a:lnTo>
                <a:lnTo>
                  <a:pt x="1027" y="27"/>
                </a:lnTo>
                <a:lnTo>
                  <a:pt x="1067" y="67"/>
                </a:lnTo>
                <a:lnTo>
                  <a:pt x="1107" y="80"/>
                </a:lnTo>
                <a:lnTo>
                  <a:pt x="1147" y="80"/>
                </a:lnTo>
                <a:lnTo>
                  <a:pt x="1203" y="99"/>
                </a:lnTo>
                <a:lnTo>
                  <a:pt x="1227" y="67"/>
                </a:lnTo>
                <a:lnTo>
                  <a:pt x="1267" y="80"/>
                </a:lnTo>
                <a:lnTo>
                  <a:pt x="1307" y="54"/>
                </a:lnTo>
                <a:lnTo>
                  <a:pt x="1347" y="40"/>
                </a:lnTo>
                <a:lnTo>
                  <a:pt x="1387" y="40"/>
                </a:lnTo>
                <a:lnTo>
                  <a:pt x="1427" y="67"/>
                </a:lnTo>
              </a:path>
            </a:pathLst>
          </a:custGeom>
          <a:noFill/>
          <a:ln w="50800" cap="rnd">
            <a:solidFill>
              <a:schemeClr val="accent5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000495" y="5394152"/>
            <a:ext cx="7539885" cy="64697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+mn-lt"/>
              </a:rPr>
              <a:t> MANY OF THE PROBLEMS ASSOCIATED WITH PROJECT MANAGEMENT WILL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+mn-lt"/>
              </a:rPr>
              <a:t>SURFACE MUCH LATER IN THE PROJECT AND RESULT IN MUCH HIGHER COSTS</a:t>
            </a:r>
          </a:p>
        </p:txBody>
      </p:sp>
    </p:spTree>
    <p:extLst>
      <p:ext uri="{BB962C8B-B14F-4D97-AF65-F5344CB8AC3E}">
        <p14:creationId xmlns:p14="http://schemas.microsoft.com/office/powerpoint/2010/main" val="36115585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>
            <a:spLocks noChangeArrowheads="1"/>
          </p:cNvSpPr>
          <p:nvPr/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4000" dirty="0">
                <a:solidFill>
                  <a:schemeClr val="tx1"/>
                </a:solidFill>
                <a:latin typeface="+mj-lt"/>
              </a:rPr>
              <a:t>Project vs. Functional Influences</a:t>
            </a:r>
          </a:p>
        </p:txBody>
      </p:sp>
      <p:sp>
        <p:nvSpPr>
          <p:cNvPr id="7" name="Rectangle 1027"/>
          <p:cNvSpPr>
            <a:spLocks noChangeArrowheads="1"/>
          </p:cNvSpPr>
          <p:nvPr/>
        </p:nvSpPr>
        <p:spPr bwMode="auto">
          <a:xfrm>
            <a:off x="803447" y="2174279"/>
            <a:ext cx="7607300" cy="21971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B w="13500" h="13500" prst="angle"/>
            <a:extrusionClr>
              <a:schemeClr val="accent1"/>
            </a:extrusionClr>
          </a:sp3d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none" anchor="ctr">
            <a:flatTx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8" name="Line 1028"/>
          <p:cNvSpPr>
            <a:spLocks noChangeShapeType="1"/>
          </p:cNvSpPr>
          <p:nvPr/>
        </p:nvSpPr>
        <p:spPr bwMode="auto">
          <a:xfrm>
            <a:off x="797097" y="2167929"/>
            <a:ext cx="7620000" cy="220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029"/>
          <p:cNvSpPr>
            <a:spLocks noChangeShapeType="1"/>
          </p:cNvSpPr>
          <p:nvPr/>
        </p:nvSpPr>
        <p:spPr bwMode="auto">
          <a:xfrm>
            <a:off x="3311697" y="2167929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30"/>
          <p:cNvSpPr>
            <a:spLocks noChangeShapeType="1"/>
          </p:cNvSpPr>
          <p:nvPr/>
        </p:nvSpPr>
        <p:spPr bwMode="auto">
          <a:xfrm>
            <a:off x="3311697" y="4377729"/>
            <a:ext cx="0" cy="6096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>
            <a:off x="5902497" y="4377729"/>
            <a:ext cx="0" cy="6096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Line 1032"/>
          <p:cNvSpPr>
            <a:spLocks noChangeShapeType="1"/>
          </p:cNvSpPr>
          <p:nvPr/>
        </p:nvSpPr>
        <p:spPr bwMode="auto">
          <a:xfrm>
            <a:off x="797097" y="4396779"/>
            <a:ext cx="0" cy="6096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Line 1033"/>
          <p:cNvSpPr>
            <a:spLocks noChangeShapeType="1"/>
          </p:cNvSpPr>
          <p:nvPr/>
        </p:nvSpPr>
        <p:spPr bwMode="auto">
          <a:xfrm>
            <a:off x="8417097" y="4396779"/>
            <a:ext cx="0" cy="609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034"/>
          <p:cNvSpPr>
            <a:spLocks noChangeArrowheads="1"/>
          </p:cNvSpPr>
          <p:nvPr/>
        </p:nvSpPr>
        <p:spPr bwMode="auto">
          <a:xfrm>
            <a:off x="6118987" y="2220317"/>
            <a:ext cx="2011769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+mn-lt"/>
              </a:rPr>
              <a:t>Project Influence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+mn-lt"/>
              </a:rPr>
              <a:t>in Decision Making</a:t>
            </a:r>
          </a:p>
        </p:txBody>
      </p:sp>
      <p:sp>
        <p:nvSpPr>
          <p:cNvPr id="15" name="Rectangle 1035"/>
          <p:cNvSpPr>
            <a:spLocks noChangeArrowheads="1"/>
          </p:cNvSpPr>
          <p:nvPr/>
        </p:nvSpPr>
        <p:spPr bwMode="auto">
          <a:xfrm>
            <a:off x="3753022" y="3591917"/>
            <a:ext cx="162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+mn-lt"/>
              </a:rPr>
              <a:t>Dual Influence</a:t>
            </a:r>
          </a:p>
        </p:txBody>
      </p:sp>
      <p:sp>
        <p:nvSpPr>
          <p:cNvPr id="16" name="Line 1036"/>
          <p:cNvSpPr>
            <a:spLocks noChangeShapeType="1"/>
          </p:cNvSpPr>
          <p:nvPr/>
        </p:nvSpPr>
        <p:spPr bwMode="auto">
          <a:xfrm>
            <a:off x="5902497" y="2167929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037"/>
          <p:cNvSpPr>
            <a:spLocks noChangeShapeType="1"/>
          </p:cNvSpPr>
          <p:nvPr/>
        </p:nvSpPr>
        <p:spPr bwMode="auto">
          <a:xfrm>
            <a:off x="797097" y="4834929"/>
            <a:ext cx="2514600" cy="0"/>
          </a:xfrm>
          <a:prstGeom prst="line">
            <a:avLst/>
          </a:prstGeom>
          <a:ln>
            <a:headEnd type="stealth" w="med" len="lg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8" name="Line 1038"/>
          <p:cNvSpPr>
            <a:spLocks noChangeShapeType="1"/>
          </p:cNvSpPr>
          <p:nvPr/>
        </p:nvSpPr>
        <p:spPr bwMode="auto">
          <a:xfrm>
            <a:off x="5902497" y="4834929"/>
            <a:ext cx="2514600" cy="0"/>
          </a:xfrm>
          <a:prstGeom prst="line">
            <a:avLst/>
          </a:prstGeom>
          <a:ln>
            <a:headEnd type="stealth" w="med" len="lg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" name="Line 1039"/>
          <p:cNvSpPr>
            <a:spLocks noChangeShapeType="1"/>
          </p:cNvSpPr>
          <p:nvPr/>
        </p:nvSpPr>
        <p:spPr bwMode="auto">
          <a:xfrm>
            <a:off x="3311697" y="4834929"/>
            <a:ext cx="2590800" cy="0"/>
          </a:xfrm>
          <a:prstGeom prst="line">
            <a:avLst/>
          </a:prstGeom>
          <a:ln>
            <a:headEnd type="stealth" w="med" len="lg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Rectangle 1040"/>
          <p:cNvSpPr>
            <a:spLocks noChangeArrowheads="1"/>
          </p:cNvSpPr>
          <p:nvPr/>
        </p:nvSpPr>
        <p:spPr bwMode="auto">
          <a:xfrm>
            <a:off x="1314622" y="4506317"/>
            <a:ext cx="1187826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7030A0"/>
                </a:solidFill>
                <a:latin typeface="+mn-lt"/>
              </a:rPr>
              <a:t>Functional</a:t>
            </a:r>
          </a:p>
        </p:txBody>
      </p:sp>
      <p:sp>
        <p:nvSpPr>
          <p:cNvPr id="21" name="Rectangle 1041"/>
          <p:cNvSpPr>
            <a:spLocks noChangeArrowheads="1"/>
          </p:cNvSpPr>
          <p:nvPr/>
        </p:nvSpPr>
        <p:spPr bwMode="auto">
          <a:xfrm>
            <a:off x="1238422" y="4811117"/>
            <a:ext cx="140211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7030A0"/>
                </a:solidFill>
                <a:latin typeface="+mn-lt"/>
              </a:rPr>
              <a:t>Organization</a:t>
            </a:r>
          </a:p>
        </p:txBody>
      </p:sp>
      <p:sp>
        <p:nvSpPr>
          <p:cNvPr id="22" name="Rectangle 1042"/>
          <p:cNvSpPr>
            <a:spLocks noChangeArrowheads="1"/>
          </p:cNvSpPr>
          <p:nvPr/>
        </p:nvSpPr>
        <p:spPr bwMode="auto">
          <a:xfrm>
            <a:off x="4210222" y="4506317"/>
            <a:ext cx="82343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7030A0"/>
                </a:solidFill>
                <a:latin typeface="+mn-lt"/>
              </a:rPr>
              <a:t>Matrix</a:t>
            </a:r>
          </a:p>
        </p:txBody>
      </p:sp>
      <p:sp>
        <p:nvSpPr>
          <p:cNvPr id="23" name="Rectangle 1043"/>
          <p:cNvSpPr>
            <a:spLocks noChangeArrowheads="1"/>
          </p:cNvSpPr>
          <p:nvPr/>
        </p:nvSpPr>
        <p:spPr bwMode="auto">
          <a:xfrm>
            <a:off x="6588297" y="4506317"/>
            <a:ext cx="895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7030A0"/>
                </a:solidFill>
                <a:latin typeface="+mn-lt"/>
              </a:rPr>
              <a:t>Project</a:t>
            </a:r>
          </a:p>
        </p:txBody>
      </p:sp>
      <p:sp>
        <p:nvSpPr>
          <p:cNvPr id="24" name="Rectangle 1044"/>
          <p:cNvSpPr>
            <a:spLocks noChangeArrowheads="1"/>
          </p:cNvSpPr>
          <p:nvPr/>
        </p:nvSpPr>
        <p:spPr bwMode="auto">
          <a:xfrm>
            <a:off x="6343822" y="4811117"/>
            <a:ext cx="140211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7030A0"/>
                </a:solidFill>
                <a:latin typeface="+mn-lt"/>
              </a:rPr>
              <a:t>Organization</a:t>
            </a:r>
          </a:p>
        </p:txBody>
      </p:sp>
      <p:sp>
        <p:nvSpPr>
          <p:cNvPr id="25" name="Line 1045"/>
          <p:cNvSpPr>
            <a:spLocks noChangeShapeType="1"/>
          </p:cNvSpPr>
          <p:nvPr/>
        </p:nvSpPr>
        <p:spPr bwMode="auto">
          <a:xfrm>
            <a:off x="720897" y="2167929"/>
            <a:ext cx="0" cy="2209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1046"/>
          <p:cNvSpPr>
            <a:spLocks noChangeArrowheads="1"/>
          </p:cNvSpPr>
          <p:nvPr/>
        </p:nvSpPr>
        <p:spPr bwMode="auto">
          <a:xfrm rot="16200000">
            <a:off x="-700410" y="2986411"/>
            <a:ext cx="247272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rgbClr val="7030A0"/>
                </a:solidFill>
                <a:latin typeface="+mn-lt"/>
              </a:rPr>
              <a:t>Relative Influence</a:t>
            </a:r>
          </a:p>
        </p:txBody>
      </p:sp>
      <p:sp>
        <p:nvSpPr>
          <p:cNvPr id="27" name="Rectangle 1047"/>
          <p:cNvSpPr>
            <a:spLocks noChangeArrowheads="1"/>
          </p:cNvSpPr>
          <p:nvPr/>
        </p:nvSpPr>
        <p:spPr bwMode="auto">
          <a:xfrm>
            <a:off x="911397" y="3607792"/>
            <a:ext cx="226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+mn-lt"/>
              </a:rPr>
              <a:t>Functional Influence</a:t>
            </a:r>
          </a:p>
        </p:txBody>
      </p:sp>
      <p:sp>
        <p:nvSpPr>
          <p:cNvPr id="28" name="Text Box 1048"/>
          <p:cNvSpPr txBox="1">
            <a:spLocks noChangeArrowheads="1"/>
          </p:cNvSpPr>
          <p:nvPr/>
        </p:nvSpPr>
        <p:spPr bwMode="auto">
          <a:xfrm>
            <a:off x="952672" y="3863379"/>
            <a:ext cx="2015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+mn-lt"/>
              </a:rPr>
              <a:t>In Decision Making</a:t>
            </a:r>
          </a:p>
        </p:txBody>
      </p:sp>
      <p:sp>
        <p:nvSpPr>
          <p:cNvPr id="29" name="Rectangle 1050"/>
          <p:cNvSpPr>
            <a:spLocks noChangeArrowheads="1"/>
          </p:cNvSpPr>
          <p:nvPr/>
        </p:nvSpPr>
        <p:spPr bwMode="auto">
          <a:xfrm>
            <a:off x="3889547" y="4834929"/>
            <a:ext cx="140211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7030A0"/>
                </a:solidFill>
                <a:latin typeface="+mn-lt"/>
              </a:rPr>
              <a:t>Organization</a:t>
            </a:r>
          </a:p>
        </p:txBody>
      </p:sp>
      <p:sp>
        <p:nvSpPr>
          <p:cNvPr id="30" name="Line 1054"/>
          <p:cNvSpPr>
            <a:spLocks noChangeShapeType="1"/>
          </p:cNvSpPr>
          <p:nvPr/>
        </p:nvSpPr>
        <p:spPr bwMode="auto">
          <a:xfrm>
            <a:off x="3311697" y="2167929"/>
            <a:ext cx="0" cy="0"/>
          </a:xfrm>
          <a:prstGeom prst="line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4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Talent Triangle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764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Technical project management</a:t>
            </a:r>
          </a:p>
          <a:p>
            <a:pPr>
              <a:lnSpc>
                <a:spcPct val="90000"/>
              </a:lnSpc>
            </a:pPr>
            <a:r>
              <a:rPr lang="en-US" altLang="en-US" sz="3600" dirty="0"/>
              <a:t>Leadership</a:t>
            </a:r>
          </a:p>
          <a:p>
            <a:pPr>
              <a:lnSpc>
                <a:spcPct val="90000"/>
              </a:lnSpc>
            </a:pPr>
            <a:r>
              <a:rPr lang="en-US" altLang="en-US" sz="3600" dirty="0"/>
              <a:t>Strategic and business management</a:t>
            </a:r>
          </a:p>
        </p:txBody>
      </p:sp>
    </p:spTree>
    <p:extLst>
      <p:ext uri="{BB962C8B-B14F-4D97-AF65-F5344CB8AC3E}">
        <p14:creationId xmlns:p14="http://schemas.microsoft.com/office/powerpoint/2010/main" val="125219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27"/>
          <p:cNvSpPr>
            <a:spLocks noChangeArrowheads="1"/>
          </p:cNvSpPr>
          <p:nvPr/>
        </p:nvSpPr>
        <p:spPr bwMode="auto">
          <a:xfrm>
            <a:off x="3827463" y="1577975"/>
            <a:ext cx="1295400" cy="6064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2400" b="1" dirty="0">
                <a:solidFill>
                  <a:schemeClr val="tx1"/>
                </a:solidFill>
              </a:rPr>
              <a:t>GM</a:t>
            </a:r>
          </a:p>
        </p:txBody>
      </p:sp>
      <p:sp>
        <p:nvSpPr>
          <p:cNvPr id="14" name="Rectangle 1034"/>
          <p:cNvSpPr>
            <a:spLocks noChangeArrowheads="1"/>
          </p:cNvSpPr>
          <p:nvPr/>
        </p:nvSpPr>
        <p:spPr bwMode="auto">
          <a:xfrm>
            <a:off x="990600" y="3184525"/>
            <a:ext cx="1630363" cy="2482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Boss Reporting</a:t>
            </a:r>
          </a:p>
        </p:txBody>
      </p:sp>
      <p:sp>
        <p:nvSpPr>
          <p:cNvPr id="6" name="Freeform 1026"/>
          <p:cNvSpPr>
            <a:spLocks/>
          </p:cNvSpPr>
          <p:nvPr/>
        </p:nvSpPr>
        <p:spPr bwMode="auto">
          <a:xfrm>
            <a:off x="983456" y="2840038"/>
            <a:ext cx="1873250" cy="338137"/>
          </a:xfrm>
          <a:custGeom>
            <a:avLst/>
            <a:gdLst>
              <a:gd name="T0" fmla="*/ 0 w 1180"/>
              <a:gd name="T1" fmla="*/ 534272335 h 213"/>
              <a:gd name="T2" fmla="*/ 362902500 w 1180"/>
              <a:gd name="T3" fmla="*/ 0 h 213"/>
              <a:gd name="T4" fmla="*/ 2147483647 w 1180"/>
              <a:gd name="T5" fmla="*/ 0 h 213"/>
              <a:gd name="T6" fmla="*/ 2147483647 w 1180"/>
              <a:gd name="T7" fmla="*/ 534272335 h 213"/>
              <a:gd name="T8" fmla="*/ 0 60000 65536"/>
              <a:gd name="T9" fmla="*/ 0 60000 65536"/>
              <a:gd name="T10" fmla="*/ 0 60000 65536"/>
              <a:gd name="T11" fmla="*/ 0 60000 65536"/>
              <a:gd name="T12" fmla="*/ 0 w 1180"/>
              <a:gd name="T13" fmla="*/ 0 h 213"/>
              <a:gd name="T14" fmla="*/ 1180 w 1180"/>
              <a:gd name="T15" fmla="*/ 213 h 2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0" h="213">
                <a:moveTo>
                  <a:pt x="0" y="212"/>
                </a:moveTo>
                <a:lnTo>
                  <a:pt x="144" y="0"/>
                </a:lnTo>
                <a:lnTo>
                  <a:pt x="1179" y="0"/>
                </a:lnTo>
                <a:lnTo>
                  <a:pt x="1035" y="212"/>
                </a:lnTo>
              </a:path>
            </a:pathLst>
          </a:cu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1028"/>
          <p:cNvSpPr>
            <a:spLocks noChangeArrowheads="1"/>
          </p:cNvSpPr>
          <p:nvPr/>
        </p:nvSpPr>
        <p:spPr bwMode="auto">
          <a:xfrm>
            <a:off x="6738144" y="3414713"/>
            <a:ext cx="1293812" cy="606425"/>
          </a:xfrm>
          <a:prstGeom prst="rect">
            <a:avLst/>
          </a:prstGeom>
          <a:solidFill>
            <a:srgbClr val="00B0F0"/>
          </a:solidFill>
          <a:ln w="571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29"/>
          <p:cNvSpPr>
            <a:spLocks noChangeArrowheads="1"/>
          </p:cNvSpPr>
          <p:nvPr/>
        </p:nvSpPr>
        <p:spPr bwMode="auto">
          <a:xfrm>
            <a:off x="4899819" y="3414713"/>
            <a:ext cx="1295400" cy="606425"/>
          </a:xfrm>
          <a:prstGeom prst="rect">
            <a:avLst/>
          </a:prstGeom>
          <a:solidFill>
            <a:srgbClr val="00B0F0"/>
          </a:solidFill>
          <a:ln w="571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Rectangle 1030"/>
          <p:cNvSpPr>
            <a:spLocks noChangeArrowheads="1"/>
          </p:cNvSpPr>
          <p:nvPr/>
        </p:nvSpPr>
        <p:spPr bwMode="auto">
          <a:xfrm>
            <a:off x="3051969" y="3414713"/>
            <a:ext cx="1292225" cy="606425"/>
          </a:xfrm>
          <a:prstGeom prst="rect">
            <a:avLst/>
          </a:prstGeom>
          <a:solidFill>
            <a:srgbClr val="00B0F0"/>
          </a:solidFill>
          <a:ln w="571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31"/>
          <p:cNvSpPr>
            <a:spLocks noChangeArrowheads="1"/>
          </p:cNvSpPr>
          <p:nvPr/>
        </p:nvSpPr>
        <p:spPr bwMode="auto">
          <a:xfrm>
            <a:off x="1364456" y="3386138"/>
            <a:ext cx="990600" cy="639762"/>
          </a:xfrm>
          <a:prstGeom prst="rect">
            <a:avLst/>
          </a:prstGeom>
          <a:solidFill>
            <a:srgbClr val="00B0F0"/>
          </a:solidFill>
          <a:ln w="571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Line 1032"/>
          <p:cNvSpPr>
            <a:spLocks noChangeShapeType="1"/>
          </p:cNvSpPr>
          <p:nvPr/>
        </p:nvSpPr>
        <p:spPr bwMode="auto">
          <a:xfrm>
            <a:off x="4495800" y="2197100"/>
            <a:ext cx="0" cy="3429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Freeform 1033"/>
          <p:cNvSpPr>
            <a:spLocks/>
          </p:cNvSpPr>
          <p:nvPr/>
        </p:nvSpPr>
        <p:spPr bwMode="auto">
          <a:xfrm>
            <a:off x="1752600" y="2540000"/>
            <a:ext cx="5632450" cy="477838"/>
          </a:xfrm>
          <a:custGeom>
            <a:avLst/>
            <a:gdLst>
              <a:gd name="T0" fmla="*/ 0 w 3548"/>
              <a:gd name="T1" fmla="*/ 743447665 h 301"/>
              <a:gd name="T2" fmla="*/ 0 w 3548"/>
              <a:gd name="T3" fmla="*/ 0 h 301"/>
              <a:gd name="T4" fmla="*/ 2147483647 w 3548"/>
              <a:gd name="T5" fmla="*/ 0 h 301"/>
              <a:gd name="T6" fmla="*/ 2147483647 w 3548"/>
              <a:gd name="T7" fmla="*/ 756047666 h 301"/>
              <a:gd name="T8" fmla="*/ 0 60000 65536"/>
              <a:gd name="T9" fmla="*/ 0 60000 65536"/>
              <a:gd name="T10" fmla="*/ 0 60000 65536"/>
              <a:gd name="T11" fmla="*/ 0 60000 65536"/>
              <a:gd name="T12" fmla="*/ 0 w 3548"/>
              <a:gd name="T13" fmla="*/ 0 h 301"/>
              <a:gd name="T14" fmla="*/ 3548 w 3548"/>
              <a:gd name="T15" fmla="*/ 301 h 3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48" h="301">
                <a:moveTo>
                  <a:pt x="0" y="295"/>
                </a:moveTo>
                <a:lnTo>
                  <a:pt x="0" y="0"/>
                </a:lnTo>
                <a:lnTo>
                  <a:pt x="3547" y="0"/>
                </a:lnTo>
                <a:lnTo>
                  <a:pt x="3547" y="300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1035"/>
          <p:cNvSpPr>
            <a:spLocks noChangeShapeType="1"/>
          </p:cNvSpPr>
          <p:nvPr/>
        </p:nvSpPr>
        <p:spPr bwMode="auto">
          <a:xfrm>
            <a:off x="3709988" y="2540000"/>
            <a:ext cx="0" cy="842963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Line 1036"/>
          <p:cNvSpPr>
            <a:spLocks noChangeShapeType="1"/>
          </p:cNvSpPr>
          <p:nvPr/>
        </p:nvSpPr>
        <p:spPr bwMode="auto">
          <a:xfrm>
            <a:off x="5535613" y="2549525"/>
            <a:ext cx="0" cy="842963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Line 1037"/>
          <p:cNvSpPr>
            <a:spLocks noChangeShapeType="1"/>
          </p:cNvSpPr>
          <p:nvPr/>
        </p:nvSpPr>
        <p:spPr bwMode="auto">
          <a:xfrm>
            <a:off x="7383463" y="2797175"/>
            <a:ext cx="0" cy="5857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8" name="Freeform 1038"/>
          <p:cNvSpPr>
            <a:spLocks/>
          </p:cNvSpPr>
          <p:nvPr/>
        </p:nvSpPr>
        <p:spPr bwMode="auto">
          <a:xfrm>
            <a:off x="2595563" y="2840038"/>
            <a:ext cx="230187" cy="2857500"/>
          </a:xfrm>
          <a:custGeom>
            <a:avLst/>
            <a:gdLst>
              <a:gd name="T0" fmla="*/ 362901712 w 145"/>
              <a:gd name="T1" fmla="*/ 0 h 1800"/>
              <a:gd name="T2" fmla="*/ 362901712 w 145"/>
              <a:gd name="T3" fmla="*/ 2147483647 h 1800"/>
              <a:gd name="T4" fmla="*/ 0 w 145"/>
              <a:gd name="T5" fmla="*/ 2147483647 h 1800"/>
              <a:gd name="T6" fmla="*/ 0 60000 65536"/>
              <a:gd name="T7" fmla="*/ 0 60000 65536"/>
              <a:gd name="T8" fmla="*/ 0 60000 65536"/>
              <a:gd name="T9" fmla="*/ 0 w 145"/>
              <a:gd name="T10" fmla="*/ 0 h 1800"/>
              <a:gd name="T11" fmla="*/ 145 w 145"/>
              <a:gd name="T12" fmla="*/ 1800 h 1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800">
                <a:moveTo>
                  <a:pt x="144" y="0"/>
                </a:moveTo>
                <a:lnTo>
                  <a:pt x="144" y="1587"/>
                </a:lnTo>
                <a:lnTo>
                  <a:pt x="0" y="1799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039"/>
          <p:cNvSpPr>
            <a:spLocks noChangeArrowheads="1"/>
          </p:cNvSpPr>
          <p:nvPr/>
        </p:nvSpPr>
        <p:spPr bwMode="auto">
          <a:xfrm>
            <a:off x="1525588" y="35242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Arial" charset="0"/>
              </a:rPr>
              <a:t>PM</a:t>
            </a:r>
          </a:p>
        </p:txBody>
      </p:sp>
      <p:sp>
        <p:nvSpPr>
          <p:cNvPr id="20" name="Rectangle 1040"/>
          <p:cNvSpPr>
            <a:spLocks noChangeArrowheads="1"/>
          </p:cNvSpPr>
          <p:nvPr/>
        </p:nvSpPr>
        <p:spPr bwMode="auto">
          <a:xfrm>
            <a:off x="3427413" y="3538538"/>
            <a:ext cx="477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LM</a:t>
            </a:r>
          </a:p>
        </p:txBody>
      </p:sp>
      <p:sp>
        <p:nvSpPr>
          <p:cNvPr id="21" name="Rectangle 1041"/>
          <p:cNvSpPr>
            <a:spLocks noChangeArrowheads="1"/>
          </p:cNvSpPr>
          <p:nvPr/>
        </p:nvSpPr>
        <p:spPr bwMode="auto">
          <a:xfrm>
            <a:off x="5278438" y="3567113"/>
            <a:ext cx="477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LM</a:t>
            </a:r>
          </a:p>
        </p:txBody>
      </p:sp>
      <p:sp>
        <p:nvSpPr>
          <p:cNvPr id="22" name="Rectangle 1042"/>
          <p:cNvSpPr>
            <a:spLocks noChangeArrowheads="1"/>
          </p:cNvSpPr>
          <p:nvPr/>
        </p:nvSpPr>
        <p:spPr bwMode="auto">
          <a:xfrm>
            <a:off x="7115175" y="3562350"/>
            <a:ext cx="477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LM</a:t>
            </a:r>
          </a:p>
        </p:txBody>
      </p:sp>
      <p:sp>
        <p:nvSpPr>
          <p:cNvPr id="23" name="Line 1043"/>
          <p:cNvSpPr>
            <a:spLocks noChangeShapeType="1"/>
          </p:cNvSpPr>
          <p:nvPr/>
        </p:nvSpPr>
        <p:spPr bwMode="auto">
          <a:xfrm>
            <a:off x="3700463" y="4054475"/>
            <a:ext cx="0" cy="1890713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Line 1044"/>
          <p:cNvSpPr>
            <a:spLocks noChangeShapeType="1"/>
          </p:cNvSpPr>
          <p:nvPr/>
        </p:nvSpPr>
        <p:spPr bwMode="auto">
          <a:xfrm flipH="1">
            <a:off x="5541963" y="4054475"/>
            <a:ext cx="6350" cy="1890713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" name="Line 1045"/>
          <p:cNvSpPr>
            <a:spLocks noChangeShapeType="1"/>
          </p:cNvSpPr>
          <p:nvPr/>
        </p:nvSpPr>
        <p:spPr bwMode="auto">
          <a:xfrm flipH="1">
            <a:off x="7372350" y="4054475"/>
            <a:ext cx="4763" cy="1890713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6" name="Rectangle 1047"/>
          <p:cNvSpPr>
            <a:spLocks noChangeArrowheads="1"/>
          </p:cNvSpPr>
          <p:nvPr/>
        </p:nvSpPr>
        <p:spPr bwMode="auto">
          <a:xfrm>
            <a:off x="1092200" y="5122863"/>
            <a:ext cx="531813" cy="301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27" name="Rectangle 1048"/>
          <p:cNvSpPr>
            <a:spLocks noChangeArrowheads="1"/>
          </p:cNvSpPr>
          <p:nvPr/>
        </p:nvSpPr>
        <p:spPr bwMode="auto">
          <a:xfrm>
            <a:off x="1801813" y="4603750"/>
            <a:ext cx="530225" cy="301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28" name="Line 1049"/>
          <p:cNvSpPr>
            <a:spLocks noChangeShapeType="1"/>
          </p:cNvSpPr>
          <p:nvPr/>
        </p:nvSpPr>
        <p:spPr bwMode="auto">
          <a:xfrm flipV="1">
            <a:off x="1314450" y="4344988"/>
            <a:ext cx="742950" cy="40005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Line 1050"/>
          <p:cNvSpPr>
            <a:spLocks noChangeShapeType="1"/>
          </p:cNvSpPr>
          <p:nvPr/>
        </p:nvSpPr>
        <p:spPr bwMode="auto">
          <a:xfrm>
            <a:off x="1585913" y="4073525"/>
            <a:ext cx="0" cy="52863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Line 1051"/>
          <p:cNvSpPr>
            <a:spLocks noChangeShapeType="1"/>
          </p:cNvSpPr>
          <p:nvPr/>
        </p:nvSpPr>
        <p:spPr bwMode="auto">
          <a:xfrm>
            <a:off x="1314450" y="4745038"/>
            <a:ext cx="0" cy="371475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Line 1052"/>
          <p:cNvSpPr>
            <a:spLocks noChangeShapeType="1"/>
          </p:cNvSpPr>
          <p:nvPr/>
        </p:nvSpPr>
        <p:spPr bwMode="auto">
          <a:xfrm>
            <a:off x="2052638" y="4344988"/>
            <a:ext cx="0" cy="257175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2" name="Line 1053"/>
          <p:cNvSpPr>
            <a:spLocks noChangeShapeType="1"/>
          </p:cNvSpPr>
          <p:nvPr/>
        </p:nvSpPr>
        <p:spPr bwMode="auto">
          <a:xfrm>
            <a:off x="2343150" y="4759325"/>
            <a:ext cx="5486400" cy="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3" name="Line 1054"/>
          <p:cNvSpPr>
            <a:spLocks noChangeShapeType="1"/>
          </p:cNvSpPr>
          <p:nvPr/>
        </p:nvSpPr>
        <p:spPr bwMode="auto">
          <a:xfrm>
            <a:off x="1638300" y="5226050"/>
            <a:ext cx="6210300" cy="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4" name="Rectangle 1055"/>
          <p:cNvSpPr>
            <a:spLocks noChangeArrowheads="1"/>
          </p:cNvSpPr>
          <p:nvPr/>
        </p:nvSpPr>
        <p:spPr bwMode="auto">
          <a:xfrm>
            <a:off x="1736725" y="4606925"/>
            <a:ext cx="690563" cy="365125"/>
          </a:xfrm>
          <a:prstGeom prst="rect">
            <a:avLst/>
          </a:prstGeom>
          <a:solidFill>
            <a:srgbClr val="00B0F0"/>
          </a:solidFill>
          <a:ln w="285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APM</a:t>
            </a:r>
          </a:p>
        </p:txBody>
      </p:sp>
      <p:sp>
        <p:nvSpPr>
          <p:cNvPr id="35" name="Rectangle 1056"/>
          <p:cNvSpPr>
            <a:spLocks noChangeArrowheads="1"/>
          </p:cNvSpPr>
          <p:nvPr/>
        </p:nvSpPr>
        <p:spPr bwMode="auto">
          <a:xfrm>
            <a:off x="974725" y="5116513"/>
            <a:ext cx="754063" cy="365125"/>
          </a:xfrm>
          <a:prstGeom prst="rect">
            <a:avLst/>
          </a:prstGeom>
          <a:solidFill>
            <a:srgbClr val="00B0F0"/>
          </a:solidFill>
          <a:ln w="285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APM</a:t>
            </a:r>
          </a:p>
        </p:txBody>
      </p:sp>
      <p:sp>
        <p:nvSpPr>
          <p:cNvPr id="36" name="Line 1057"/>
          <p:cNvSpPr>
            <a:spLocks noChangeShapeType="1"/>
          </p:cNvSpPr>
          <p:nvPr/>
        </p:nvSpPr>
        <p:spPr bwMode="auto">
          <a:xfrm flipV="1">
            <a:off x="1447800" y="2133600"/>
            <a:ext cx="0" cy="9144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7" name="Rectangle 1058"/>
          <p:cNvSpPr>
            <a:spLocks noChangeArrowheads="1"/>
          </p:cNvSpPr>
          <p:nvPr/>
        </p:nvSpPr>
        <p:spPr bwMode="auto">
          <a:xfrm>
            <a:off x="800100" y="1606550"/>
            <a:ext cx="1447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38" name="Rectangle 1059"/>
          <p:cNvSpPr>
            <a:spLocks noChangeArrowheads="1"/>
          </p:cNvSpPr>
          <p:nvPr/>
        </p:nvSpPr>
        <p:spPr bwMode="auto">
          <a:xfrm>
            <a:off x="822325" y="1720850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5400">
                <a:solidFill>
                  <a:schemeClr val="bg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SPONSOR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54969" y="1538069"/>
            <a:ext cx="274320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1" dirty="0">
                <a:latin typeface="Arial" charset="0"/>
              </a:rPr>
              <a:t>PM   = Project Manager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1" dirty="0">
                <a:latin typeface="Arial" charset="0"/>
              </a:rPr>
              <a:t>APM = Assistant Project Manager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1" dirty="0">
                <a:latin typeface="Arial" charset="0"/>
              </a:rPr>
              <a:t>LM    = Line or Functional Manager</a:t>
            </a:r>
          </a:p>
        </p:txBody>
      </p:sp>
    </p:spTree>
    <p:extLst>
      <p:ext uri="{BB962C8B-B14F-4D97-AF65-F5344CB8AC3E}">
        <p14:creationId xmlns:p14="http://schemas.microsoft.com/office/powerpoint/2010/main" val="52791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581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WHY USE PROJECT MANAGEMENT?</a:t>
            </a:r>
          </a:p>
        </p:txBody>
      </p:sp>
      <p:graphicFrame>
        <p:nvGraphicFramePr>
          <p:cNvPr id="6" name="Object 5"/>
          <p:cNvGraphicFramePr>
            <a:graphicFrameLocks/>
          </p:cNvGraphicFramePr>
          <p:nvPr/>
        </p:nvGraphicFramePr>
        <p:xfrm>
          <a:off x="3581400" y="914400"/>
          <a:ext cx="16764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ClipArt" r:id="rId3" imgW="2033588" imgH="3390900" progId="MS_ClipArt_Gallery.2">
                  <p:embed/>
                </p:oleObj>
              </mc:Choice>
              <mc:Fallback>
                <p:oleObj name="ClipArt" r:id="rId3" imgW="2033588" imgH="3390900" progId="MS_ClipArt_Gallery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914400"/>
                        <a:ext cx="16764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241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22D335FCCC4C4BB928D417B8BF84D4" ma:contentTypeVersion="15" ma:contentTypeDescription="Create a new document." ma:contentTypeScope="" ma:versionID="d6fac5d972050b6de01c0844a850183f">
  <xsd:schema xmlns:xsd="http://www.w3.org/2001/XMLSchema" xmlns:xs="http://www.w3.org/2001/XMLSchema" xmlns:p="http://schemas.microsoft.com/office/2006/metadata/properties" xmlns:ns1="http://schemas.microsoft.com/sharepoint/v3" xmlns:ns2="e91edc37-9a59-494a-bb7c-e2689ba07361" xmlns:ns3="f368a68e-44f2-47c0-8dfd-1123d85a2df9" targetNamespace="http://schemas.microsoft.com/office/2006/metadata/properties" ma:root="true" ma:fieldsID="83cd1a6507214f1dd3d572e1f8a0c190" ns1:_="" ns2:_="" ns3:_="">
    <xsd:import namespace="http://schemas.microsoft.com/sharepoint/v3"/>
    <xsd:import namespace="e91edc37-9a59-494a-bb7c-e2689ba07361"/>
    <xsd:import namespace="f368a68e-44f2-47c0-8dfd-1123d85a2d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edc37-9a59-494a-bb7c-e2689ba073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68a68e-44f2-47c0-8dfd-1123d85a2d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28ADC67-444E-4E7E-AD9D-A1934AD0347C}"/>
</file>

<file path=customXml/itemProps2.xml><?xml version="1.0" encoding="utf-8"?>
<ds:datastoreItem xmlns:ds="http://schemas.openxmlformats.org/officeDocument/2006/customXml" ds:itemID="{466A9B67-7549-4A4C-AA37-9E6B29FE287F}"/>
</file>

<file path=customXml/itemProps3.xml><?xml version="1.0" encoding="utf-8"?>
<ds:datastoreItem xmlns:ds="http://schemas.openxmlformats.org/officeDocument/2006/customXml" ds:itemID="{332BE4FB-196C-42BE-BCA1-611C27039A0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</TotalTime>
  <Words>1524</Words>
  <Application>Microsoft Office PowerPoint</Application>
  <PresentationFormat>On-screen Show (4:3)</PresentationFormat>
  <Paragraphs>282</Paragraphs>
  <Slides>61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MyriadPro-Regular</vt:lpstr>
      <vt:lpstr>Symbol</vt:lpstr>
      <vt:lpstr>Times New Roman</vt:lpstr>
      <vt:lpstr>Wingdings</vt:lpstr>
      <vt:lpstr>Office Theme</vt:lpstr>
      <vt:lpstr>ClipArt</vt:lpstr>
      <vt:lpstr>PowerPoint Presentation</vt:lpstr>
      <vt:lpstr>PowerPoint Presentation</vt:lpstr>
      <vt:lpstr>Overview of Project Management</vt:lpstr>
      <vt:lpstr>Project Characteristics</vt:lpstr>
      <vt:lpstr>Project Management</vt:lpstr>
      <vt:lpstr> PROJECT MANAGEMENT IS THE ART OF CREATING THE ILLUSION THAT ANY OUTCOME IS THE RESULT OF A SERIES OF PREDETERMINED, DELIBERATE ACTS WHEN IN FACT IT WAS  DUMB LUCK ! </vt:lpstr>
      <vt:lpstr>The Talent Triangle</vt:lpstr>
      <vt:lpstr>Multiple Boss Reporting</vt:lpstr>
      <vt:lpstr>WHY USE PROJECT MANAGEMENT?</vt:lpstr>
      <vt:lpstr>Project management and  productivity are related!</vt:lpstr>
      <vt:lpstr>PowerPoint Presentation</vt:lpstr>
      <vt:lpstr>The Three-Legged Stool</vt:lpstr>
      <vt:lpstr>PowerPoint Presentation</vt:lpstr>
      <vt:lpstr>PowerPoint Presentation</vt:lpstr>
      <vt:lpstr>Role of the  Project Manager</vt:lpstr>
      <vt:lpstr>Negotiating for Resources</vt:lpstr>
      <vt:lpstr>The Project Kickoff  Meeting</vt:lpstr>
      <vt:lpstr>Establishing the Project’s Policies and Procedures</vt:lpstr>
      <vt:lpstr>Laying Out the Project Workflow and Plan </vt:lpstr>
      <vt:lpstr>Establishing Performance Targets</vt:lpstr>
      <vt:lpstr>Obtaining Funding</vt:lpstr>
      <vt:lpstr>Executing the Plan</vt:lpstr>
      <vt:lpstr>Acting as the Conductor</vt:lpstr>
      <vt:lpstr>Putting Out Fires</vt:lpstr>
      <vt:lpstr>Counseling and Facilitation</vt:lpstr>
      <vt:lpstr>Encouraging the Team to Focus on Deadlines</vt:lpstr>
      <vt:lpstr>Monitoring Progress by “Pounding the Pavement”</vt:lpstr>
      <vt:lpstr>Evaluating Performance</vt:lpstr>
      <vt:lpstr>Develop  Contingency Plans</vt:lpstr>
      <vt:lpstr>Briefing the  Project Sponsor</vt:lpstr>
      <vt:lpstr>Briefing the Team</vt:lpstr>
      <vt:lpstr>Briefing the Customer </vt:lpstr>
      <vt:lpstr>Closing Out  the Project</vt:lpstr>
      <vt:lpstr>Why Is a Project Management System Necessary?</vt:lpstr>
      <vt:lpstr>Project Management</vt:lpstr>
      <vt:lpstr>Benefits</vt:lpstr>
      <vt:lpstr>Benefits (continued)</vt:lpstr>
      <vt:lpstr>Obstacles</vt:lpstr>
      <vt:lpstr>Humor</vt:lpstr>
      <vt:lpstr>Classical Management</vt:lpstr>
      <vt:lpstr>Resources</vt:lpstr>
      <vt:lpstr>Successful Culture</vt:lpstr>
      <vt:lpstr>Interface Management</vt:lpstr>
      <vt:lpstr>As part of interface management, the project manager’s role also includes integration management.</vt:lpstr>
      <vt:lpstr>Integration Management</vt:lpstr>
      <vt:lpstr>The Functional Role</vt:lpstr>
      <vt:lpstr>Functional Obstacles</vt:lpstr>
      <vt:lpstr>Functional Obstacles  (continued)                                  </vt:lpstr>
      <vt:lpstr>Most projects also have a project sponsor, who may or may not reside at the executive level of management.</vt:lpstr>
      <vt:lpstr>The Project Sponsor Interface</vt:lpstr>
      <vt:lpstr>Project Necessities</vt:lpstr>
      <vt:lpstr>Results of Good Planning</vt:lpstr>
      <vt:lpstr>Promises Made???</vt:lpstr>
      <vt:lpstr>Project Managers vs. Champions</vt:lpstr>
      <vt:lpstr>Project Management in  Non-Project-Driven Groups</vt:lpstr>
      <vt:lpstr>Project Management in  Non-Project-Driven Groups  (Continued)</vt:lpstr>
      <vt:lpstr>High-Level Reporting</vt:lpstr>
      <vt:lpstr>High-Level Reporting (Continued)</vt:lpstr>
      <vt:lpstr>Low-level Reporting</vt:lpstr>
      <vt:lpstr>PowerPoint Presentation</vt:lpstr>
      <vt:lpstr>PowerPoint Presentation</vt:lpstr>
    </vt:vector>
  </TitlesOfParts>
  <Company>John Wiley and Sons,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Shettleton, Amanda - Hoboken</dc:creator>
  <cp:lastModifiedBy>Proietti, Isabella</cp:lastModifiedBy>
  <cp:revision>182</cp:revision>
  <dcterms:created xsi:type="dcterms:W3CDTF">2016-07-13T13:51:59Z</dcterms:created>
  <dcterms:modified xsi:type="dcterms:W3CDTF">2022-02-03T14:38:36Z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0x0101002322D335FCCC4C4BB928D417B8BF84D4</vt:lpwstr>
  </property>
</Properties>
</file>