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82" r:id="rId2"/>
    <p:sldMasterId id="2147483794" r:id="rId3"/>
    <p:sldMasterId id="2147483806" r:id="rId4"/>
  </p:sldMasterIdLst>
  <p:notesMasterIdLst>
    <p:notesMasterId r:id="rId37"/>
  </p:notesMasterIdLst>
  <p:handoutMasterIdLst>
    <p:handoutMasterId r:id="rId38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91" r:id="rId11"/>
    <p:sldId id="292" r:id="rId12"/>
    <p:sldId id="293" r:id="rId13"/>
    <p:sldId id="435" r:id="rId14"/>
    <p:sldId id="436" r:id="rId15"/>
    <p:sldId id="331" r:id="rId16"/>
    <p:sldId id="332" r:id="rId17"/>
    <p:sldId id="333" r:id="rId18"/>
    <p:sldId id="334" r:id="rId19"/>
    <p:sldId id="295" r:id="rId20"/>
    <p:sldId id="437" r:id="rId21"/>
    <p:sldId id="260" r:id="rId22"/>
    <p:sldId id="438" r:id="rId23"/>
    <p:sldId id="439" r:id="rId24"/>
    <p:sldId id="267" r:id="rId25"/>
    <p:sldId id="308" r:id="rId26"/>
    <p:sldId id="335" r:id="rId27"/>
    <p:sldId id="307" r:id="rId28"/>
    <p:sldId id="313" r:id="rId29"/>
    <p:sldId id="314" r:id="rId30"/>
    <p:sldId id="315" r:id="rId31"/>
    <p:sldId id="316" r:id="rId32"/>
    <p:sldId id="317" r:id="rId33"/>
    <p:sldId id="298" r:id="rId34"/>
    <p:sldId id="302" r:id="rId35"/>
    <p:sldId id="299" r:id="rId36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9F961-D12E-4048-85B2-635870FD3112}" v="4" dt="2024-10-08T14:31:13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0929"/>
  </p:normalViewPr>
  <p:slideViewPr>
    <p:cSldViewPr>
      <p:cViewPr varScale="1">
        <p:scale>
          <a:sx n="76" d="100"/>
          <a:sy n="76" d="100"/>
        </p:scale>
        <p:origin x="95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cCreary" userId="b1dc27bcdad36d73" providerId="LiveId" clId="{E254B59E-2DF4-4CC0-9007-99771B5B8C4D}"/>
    <pc:docChg chg="custSel modSld modNotesMaster modHandout">
      <pc:chgData name="Scott McCreary" userId="b1dc27bcdad36d73" providerId="LiveId" clId="{E254B59E-2DF4-4CC0-9007-99771B5B8C4D}" dt="2022-06-10T19:14:20.093" v="284" actId="1076"/>
      <pc:docMkLst>
        <pc:docMk/>
      </pc:docMkLst>
      <pc:sldChg chg="modSp mod">
        <pc:chgData name="Scott McCreary" userId="b1dc27bcdad36d73" providerId="LiveId" clId="{E254B59E-2DF4-4CC0-9007-99771B5B8C4D}" dt="2022-03-12T16:43:50.394" v="204" actId="20577"/>
        <pc:sldMkLst>
          <pc:docMk/>
          <pc:sldMk cId="0" sldId="300"/>
        </pc:sldMkLst>
        <pc:spChg chg="mod">
          <ac:chgData name="Scott McCreary" userId="b1dc27bcdad36d73" providerId="LiveId" clId="{E254B59E-2DF4-4CC0-9007-99771B5B8C4D}" dt="2022-03-12T16:43:50.394" v="204" actId="20577"/>
          <ac:spMkLst>
            <pc:docMk/>
            <pc:sldMk cId="0" sldId="300"/>
            <ac:spMk id="60419" creationId="{45C8105B-BFF1-4DC9-A761-1D621734A9FE}"/>
          </ac:spMkLst>
        </pc:spChg>
      </pc:sldChg>
      <pc:sldChg chg="modSp mod">
        <pc:chgData name="Scott McCreary" userId="b1dc27bcdad36d73" providerId="LiveId" clId="{E254B59E-2DF4-4CC0-9007-99771B5B8C4D}" dt="2022-03-12T16:28:08.327" v="63" actId="6549"/>
        <pc:sldMkLst>
          <pc:docMk/>
          <pc:sldMk cId="0" sldId="329"/>
        </pc:sldMkLst>
        <pc:spChg chg="mod">
          <ac:chgData name="Scott McCreary" userId="b1dc27bcdad36d73" providerId="LiveId" clId="{E254B59E-2DF4-4CC0-9007-99771B5B8C4D}" dt="2022-03-12T16:28:08.327" v="63" actId="6549"/>
          <ac:spMkLst>
            <pc:docMk/>
            <pc:sldMk cId="0" sldId="329"/>
            <ac:spMk id="24580" creationId="{FE3D3882-D06A-4A0B-BB0C-549AAF5D022B}"/>
          </ac:spMkLst>
        </pc:spChg>
      </pc:sldChg>
      <pc:sldChg chg="modSp mod">
        <pc:chgData name="Scott McCreary" userId="b1dc27bcdad36d73" providerId="LiveId" clId="{E254B59E-2DF4-4CC0-9007-99771B5B8C4D}" dt="2022-06-10T19:14:20.093" v="284" actId="1076"/>
        <pc:sldMkLst>
          <pc:docMk/>
          <pc:sldMk cId="0" sldId="431"/>
        </pc:sldMkLst>
        <pc:spChg chg="mod">
          <ac:chgData name="Scott McCreary" userId="b1dc27bcdad36d73" providerId="LiveId" clId="{E254B59E-2DF4-4CC0-9007-99771B5B8C4D}" dt="2022-03-12T16:26:26.369" v="25" actId="20577"/>
          <ac:spMkLst>
            <pc:docMk/>
            <pc:sldMk cId="0" sldId="431"/>
            <ac:spMk id="26626" creationId="{D049E39C-1D9B-4F8B-A7F6-48518365CFAB}"/>
          </ac:spMkLst>
        </pc:spChg>
        <pc:spChg chg="mod">
          <ac:chgData name="Scott McCreary" userId="b1dc27bcdad36d73" providerId="LiveId" clId="{E254B59E-2DF4-4CC0-9007-99771B5B8C4D}" dt="2022-06-10T19:14:20.093" v="284" actId="1076"/>
          <ac:spMkLst>
            <pc:docMk/>
            <pc:sldMk cId="0" sldId="431"/>
            <ac:spMk id="26627" creationId="{5B948EF3-61AC-4638-9C6A-F1C922A40765}"/>
          </ac:spMkLst>
        </pc:spChg>
      </pc:sldChg>
      <pc:sldChg chg="modSp mod">
        <pc:chgData name="Scott McCreary" userId="b1dc27bcdad36d73" providerId="LiveId" clId="{E254B59E-2DF4-4CC0-9007-99771B5B8C4D}" dt="2022-03-12T16:28:16.557" v="76" actId="20577"/>
        <pc:sldMkLst>
          <pc:docMk/>
          <pc:sldMk cId="0" sldId="437"/>
        </pc:sldMkLst>
        <pc:spChg chg="mod">
          <ac:chgData name="Scott McCreary" userId="b1dc27bcdad36d73" providerId="LiveId" clId="{E254B59E-2DF4-4CC0-9007-99771B5B8C4D}" dt="2022-03-12T16:28:16.557" v="76" actId="20577"/>
          <ac:spMkLst>
            <pc:docMk/>
            <pc:sldMk cId="0" sldId="437"/>
            <ac:spMk id="25604" creationId="{1E475D5B-C4D6-4B49-A136-4B82E086859F}"/>
          </ac:spMkLst>
        </pc:spChg>
      </pc:sldChg>
    </pc:docChg>
  </pc:docChgLst>
  <pc:docChgLst>
    <pc:chgData name="Arthanari,Ram" userId="02856744-c91b-43e7-bdf8-9a8e0a3aefd7" providerId="ADAL" clId="{F261CCE4-F659-4753-BB32-1D824C328CB5}"/>
    <pc:docChg chg="delSld modSld">
      <pc:chgData name="Arthanari,Ram" userId="02856744-c91b-43e7-bdf8-9a8e0a3aefd7" providerId="ADAL" clId="{F261CCE4-F659-4753-BB32-1D824C328CB5}" dt="2023-10-11T18:33:12.745" v="45" actId="47"/>
      <pc:docMkLst>
        <pc:docMk/>
      </pc:docMkLst>
      <pc:sldChg chg="modSp mod">
        <pc:chgData name="Arthanari,Ram" userId="02856744-c91b-43e7-bdf8-9a8e0a3aefd7" providerId="ADAL" clId="{F261CCE4-F659-4753-BB32-1D824C328CB5}" dt="2023-10-11T18:32:54.353" v="44" actId="20577"/>
        <pc:sldMkLst>
          <pc:docMk/>
          <pc:sldMk cId="0" sldId="256"/>
        </pc:sldMkLst>
        <pc:spChg chg="mod">
          <ac:chgData name="Arthanari,Ram" userId="02856744-c91b-43e7-bdf8-9a8e0a3aefd7" providerId="ADAL" clId="{F261CCE4-F659-4753-BB32-1D824C328CB5}" dt="2023-10-11T18:32:54.353" v="44" actId="20577"/>
          <ac:spMkLst>
            <pc:docMk/>
            <pc:sldMk cId="0" sldId="256"/>
            <ac:spMk id="16387" creationId="{8D4D16F0-1853-410F-9DD5-2D9492F93D6E}"/>
          </ac:spMkLst>
        </pc:spChg>
      </pc:sldChg>
      <pc:sldChg chg="del">
        <pc:chgData name="Arthanari,Ram" userId="02856744-c91b-43e7-bdf8-9a8e0a3aefd7" providerId="ADAL" clId="{F261CCE4-F659-4753-BB32-1D824C328CB5}" dt="2023-10-11T18:33:12.745" v="45" actId="47"/>
        <pc:sldMkLst>
          <pc:docMk/>
          <pc:sldMk cId="0" sldId="430"/>
        </pc:sldMkLst>
      </pc:sldChg>
    </pc:docChg>
  </pc:docChgLst>
  <pc:docChgLst>
    <pc:chgData name="Arthanari,Ram" userId="02856744-c91b-43e7-bdf8-9a8e0a3aefd7" providerId="ADAL" clId="{ACC9F961-D12E-4048-85B2-635870FD3112}"/>
    <pc:docChg chg="custSel delSld modSld">
      <pc:chgData name="Arthanari,Ram" userId="02856744-c91b-43e7-bdf8-9a8e0a3aefd7" providerId="ADAL" clId="{ACC9F961-D12E-4048-85B2-635870FD3112}" dt="2024-10-08T14:31:13.563" v="17"/>
      <pc:docMkLst>
        <pc:docMk/>
      </pc:docMkLst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260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260"/>
            <ac:spMk id="6" creationId="{88B73571-8707-B370-6C72-D923A97A1311}"/>
          </ac:spMkLst>
        </pc:spChg>
      </pc:sldChg>
      <pc:sldChg chg="modSp mod">
        <pc:chgData name="Arthanari,Ram" userId="02856744-c91b-43e7-bdf8-9a8e0a3aefd7" providerId="ADAL" clId="{ACC9F961-D12E-4048-85B2-635870FD3112}" dt="2024-10-08T14:08:43.893" v="0" actId="27636"/>
        <pc:sldMkLst>
          <pc:docMk/>
          <pc:sldMk cId="2394453882" sldId="265"/>
        </pc:sldMkLst>
        <pc:spChg chg="mod">
          <ac:chgData name="Arthanari,Ram" userId="02856744-c91b-43e7-bdf8-9a8e0a3aefd7" providerId="ADAL" clId="{ACC9F961-D12E-4048-85B2-635870FD3112}" dt="2024-10-08T14:08:43.893" v="0" actId="27636"/>
          <ac:spMkLst>
            <pc:docMk/>
            <pc:sldMk cId="2394453882" sldId="265"/>
            <ac:spMk id="3" creationId="{9462EBCC-6591-8295-E8F3-41A827704CE9}"/>
          </ac:spMkLst>
        </pc:spChg>
      </pc:sldChg>
      <pc:sldChg chg="modSp mod">
        <pc:chgData name="Arthanari,Ram" userId="02856744-c91b-43e7-bdf8-9a8e0a3aefd7" providerId="ADAL" clId="{ACC9F961-D12E-4048-85B2-635870FD3112}" dt="2024-10-08T14:08:43.909" v="1" actId="27636"/>
        <pc:sldMkLst>
          <pc:docMk/>
          <pc:sldMk cId="3900561076" sldId="266"/>
        </pc:sldMkLst>
        <pc:spChg chg="mod">
          <ac:chgData name="Arthanari,Ram" userId="02856744-c91b-43e7-bdf8-9a8e0a3aefd7" providerId="ADAL" clId="{ACC9F961-D12E-4048-85B2-635870FD3112}" dt="2024-10-08T14:08:43.909" v="1" actId="27636"/>
          <ac:spMkLst>
            <pc:docMk/>
            <pc:sldMk cId="3900561076" sldId="266"/>
            <ac:spMk id="3" creationId="{9462EBCC-6591-8295-E8F3-41A827704CE9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267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267"/>
            <ac:spMk id="7" creationId="{A0A7E7D9-8E6D-7E05-3DDD-D683A1AFACED}"/>
          </ac:spMkLst>
        </pc:spChg>
      </pc:sldChg>
      <pc:sldChg chg="del">
        <pc:chgData name="Arthanari,Ram" userId="02856744-c91b-43e7-bdf8-9a8e0a3aefd7" providerId="ADAL" clId="{ACC9F961-D12E-4048-85B2-635870FD3112}" dt="2024-10-08T14:30:09.394" v="14" actId="47"/>
        <pc:sldMkLst>
          <pc:docMk/>
          <pc:sldMk cId="0" sldId="268"/>
        </pc:sldMkLst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295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295"/>
            <ac:spMk id="6" creationId="{6C41B53B-63B0-C2DD-4B5B-6DBE205E7D0B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298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298"/>
            <ac:spMk id="7" creationId="{3D5D651B-09C6-1BEF-44AD-4813B12BE6E5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299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299"/>
            <ac:spMk id="6" creationId="{213E5C83-2FB3-AF73-AF4E-B383D2C06504}"/>
          </ac:spMkLst>
        </pc:spChg>
      </pc:sldChg>
      <pc:sldChg chg="del">
        <pc:chgData name="Arthanari,Ram" userId="02856744-c91b-43e7-bdf8-9a8e0a3aefd7" providerId="ADAL" clId="{ACC9F961-D12E-4048-85B2-635870FD3112}" dt="2024-10-08T14:29:43.575" v="9" actId="47"/>
        <pc:sldMkLst>
          <pc:docMk/>
          <pc:sldMk cId="0" sldId="300"/>
        </pc:sldMkLst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02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02"/>
            <ac:spMk id="6" creationId="{108346B3-EC81-3348-6326-2579AEB32280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07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07"/>
            <ac:spMk id="6" creationId="{EFA1BC14-C9D0-56E5-E9EB-D313BCDD47A7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08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08"/>
            <ac:spMk id="6" creationId="{3BF9C530-83CB-BB33-C5DC-6AC0DE41DBB7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13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13"/>
            <ac:spMk id="6" creationId="{AB47E923-B152-3D15-FC73-1104D1F31A91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14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14"/>
            <ac:spMk id="6" creationId="{3234C4CB-0CAB-4B67-24E6-1003EFA9DA5D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15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15"/>
            <ac:spMk id="6" creationId="{0480899D-AB7B-0E3E-9794-E2A9B97D6CB5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16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16"/>
            <ac:spMk id="6" creationId="{EF554CF1-2C18-C48D-50AE-D66D1F71DF65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17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17"/>
            <ac:spMk id="6" creationId="{46ACB3D7-CB64-FAAC-E5BC-D2D0381EA649}"/>
          </ac:spMkLst>
        </pc:spChg>
      </pc:sldChg>
      <pc:sldChg chg="del">
        <pc:chgData name="Arthanari,Ram" userId="02856744-c91b-43e7-bdf8-9a8e0a3aefd7" providerId="ADAL" clId="{ACC9F961-D12E-4048-85B2-635870FD3112}" dt="2024-10-08T14:29:57.696" v="11" actId="47"/>
        <pc:sldMkLst>
          <pc:docMk/>
          <pc:sldMk cId="0" sldId="329"/>
        </pc:sldMkLst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31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31"/>
            <ac:spMk id="6" creationId="{3A2DA075-7CB6-0AF9-B0A6-3FD8EEBA2D13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32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32"/>
            <ac:spMk id="6" creationId="{B0BF1968-E40F-EA66-6781-7E79B0938D55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33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33"/>
            <ac:spMk id="6" creationId="{CF5228CA-CA0C-DD55-7FEE-48FD59B9702C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34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34"/>
            <ac:spMk id="6" creationId="{ED8A1AB1-3FCF-41A4-11E8-CEB4AEEB8157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335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335"/>
            <ac:spMk id="6" creationId="{395D7357-76A7-5CB6-7382-01DA49660955}"/>
          </ac:spMkLst>
        </pc:spChg>
      </pc:sldChg>
      <pc:sldChg chg="del">
        <pc:chgData name="Arthanari,Ram" userId="02856744-c91b-43e7-bdf8-9a8e0a3aefd7" providerId="ADAL" clId="{ACC9F961-D12E-4048-85B2-635870FD3112}" dt="2024-10-08T14:29:46.856" v="10" actId="47"/>
        <pc:sldMkLst>
          <pc:docMk/>
          <pc:sldMk cId="0" sldId="429"/>
        </pc:sldMkLst>
      </pc:sldChg>
      <pc:sldChg chg="del">
        <pc:chgData name="Arthanari,Ram" userId="02856744-c91b-43e7-bdf8-9a8e0a3aefd7" providerId="ADAL" clId="{ACC9F961-D12E-4048-85B2-635870FD3112}" dt="2024-10-08T14:30:06.818" v="13" actId="47"/>
        <pc:sldMkLst>
          <pc:docMk/>
          <pc:sldMk cId="0" sldId="431"/>
        </pc:sldMkLst>
      </pc:sldChg>
      <pc:sldChg chg="modSp mod">
        <pc:chgData name="Arthanari,Ram" userId="02856744-c91b-43e7-bdf8-9a8e0a3aefd7" providerId="ADAL" clId="{ACC9F961-D12E-4048-85B2-635870FD3112}" dt="2024-10-08T14:30:22.793" v="16" actId="5793"/>
        <pc:sldMkLst>
          <pc:docMk/>
          <pc:sldMk cId="0" sldId="436"/>
        </pc:sldMkLst>
        <pc:spChg chg="mod">
          <ac:chgData name="Arthanari,Ram" userId="02856744-c91b-43e7-bdf8-9a8e0a3aefd7" providerId="ADAL" clId="{ACC9F961-D12E-4048-85B2-635870FD3112}" dt="2024-10-08T14:30:22.793" v="16" actId="5793"/>
          <ac:spMkLst>
            <pc:docMk/>
            <pc:sldMk cId="0" sldId="436"/>
            <ac:spMk id="22531" creationId="{BF39DE5B-5C13-4063-B675-4BA10DC31834}"/>
          </ac:spMkLst>
        </pc:spChg>
      </pc:sldChg>
      <pc:sldChg chg="modSp del">
        <pc:chgData name="Arthanari,Ram" userId="02856744-c91b-43e7-bdf8-9a8e0a3aefd7" providerId="ADAL" clId="{ACC9F961-D12E-4048-85B2-635870FD3112}" dt="2024-10-08T14:31:13.563" v="17"/>
        <pc:sldMkLst>
          <pc:docMk/>
          <pc:sldMk cId="0" sldId="437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437"/>
            <ac:spMk id="6" creationId="{74D0D5A6-4D6A-28A4-6071-1360EA3727F0}"/>
          </ac:spMkLst>
        </pc:spChg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438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438"/>
            <ac:spMk id="7" creationId="{FBA0C46B-0F51-770C-811F-0A7F8ACAD17D}"/>
          </ac:spMkLst>
        </pc:spChg>
      </pc:sldChg>
      <pc:sldChg chg="del">
        <pc:chgData name="Arthanari,Ram" userId="02856744-c91b-43e7-bdf8-9a8e0a3aefd7" providerId="ADAL" clId="{ACC9F961-D12E-4048-85B2-635870FD3112}" dt="2024-10-08T14:12:04.981" v="8" actId="47"/>
        <pc:sldMkLst>
          <pc:docMk/>
          <pc:sldMk cId="1067319748" sldId="438"/>
        </pc:sldMkLst>
      </pc:sldChg>
      <pc:sldChg chg="modSp">
        <pc:chgData name="Arthanari,Ram" userId="02856744-c91b-43e7-bdf8-9a8e0a3aefd7" providerId="ADAL" clId="{ACC9F961-D12E-4048-85B2-635870FD3112}" dt="2024-10-08T14:31:13.563" v="17"/>
        <pc:sldMkLst>
          <pc:docMk/>
          <pc:sldMk cId="0" sldId="439"/>
        </pc:sldMkLst>
        <pc:spChg chg="mod">
          <ac:chgData name="Arthanari,Ram" userId="02856744-c91b-43e7-bdf8-9a8e0a3aefd7" providerId="ADAL" clId="{ACC9F961-D12E-4048-85B2-635870FD3112}" dt="2024-10-08T14:31:13.563" v="17"/>
          <ac:spMkLst>
            <pc:docMk/>
            <pc:sldMk cId="0" sldId="439"/>
            <ac:spMk id="7" creationId="{5724A683-0BB9-73A1-ED4A-D55FAA50562B}"/>
          </ac:spMkLst>
        </pc:spChg>
      </pc:sldChg>
      <pc:sldChg chg="del">
        <pc:chgData name="Arthanari,Ram" userId="02856744-c91b-43e7-bdf8-9a8e0a3aefd7" providerId="ADAL" clId="{ACC9F961-D12E-4048-85B2-635870FD3112}" dt="2024-10-08T14:12:03.035" v="7" actId="47"/>
        <pc:sldMkLst>
          <pc:docMk/>
          <pc:sldMk cId="739671984" sldId="439"/>
        </pc:sldMkLst>
      </pc:sldChg>
      <pc:sldChg chg="del">
        <pc:chgData name="Arthanari,Ram" userId="02856744-c91b-43e7-bdf8-9a8e0a3aefd7" providerId="ADAL" clId="{ACC9F961-D12E-4048-85B2-635870FD3112}" dt="2024-10-08T14:12:01.101" v="6" actId="47"/>
        <pc:sldMkLst>
          <pc:docMk/>
          <pc:sldMk cId="769165524" sldId="440"/>
        </pc:sldMkLst>
      </pc:sldChg>
      <pc:sldChg chg="modSp del mod">
        <pc:chgData name="Arthanari,Ram" userId="02856744-c91b-43e7-bdf8-9a8e0a3aefd7" providerId="ADAL" clId="{ACC9F961-D12E-4048-85B2-635870FD3112}" dt="2024-10-08T14:11:58.768" v="5" actId="47"/>
        <pc:sldMkLst>
          <pc:docMk/>
          <pc:sldMk cId="2535732682" sldId="441"/>
        </pc:sldMkLst>
        <pc:spChg chg="mod">
          <ac:chgData name="Arthanari,Ram" userId="02856744-c91b-43e7-bdf8-9a8e0a3aefd7" providerId="ADAL" clId="{ACC9F961-D12E-4048-85B2-635870FD3112}" dt="2024-10-08T14:11:44.926" v="2" actId="27636"/>
          <ac:spMkLst>
            <pc:docMk/>
            <pc:sldMk cId="2535732682" sldId="441"/>
            <ac:spMk id="3" creationId="{9462EBCC-6591-8295-E8F3-41A827704CE9}"/>
          </ac:spMkLst>
        </pc:spChg>
      </pc:sldChg>
      <pc:sldChg chg="modSp del mod">
        <pc:chgData name="Arthanari,Ram" userId="02856744-c91b-43e7-bdf8-9a8e0a3aefd7" providerId="ADAL" clId="{ACC9F961-D12E-4048-85B2-635870FD3112}" dt="2024-10-08T14:11:56.581" v="4" actId="47"/>
        <pc:sldMkLst>
          <pc:docMk/>
          <pc:sldMk cId="3294614485" sldId="442"/>
        </pc:sldMkLst>
        <pc:spChg chg="mod">
          <ac:chgData name="Arthanari,Ram" userId="02856744-c91b-43e7-bdf8-9a8e0a3aefd7" providerId="ADAL" clId="{ACC9F961-D12E-4048-85B2-635870FD3112}" dt="2024-10-08T14:11:44.942" v="3" actId="27636"/>
          <ac:spMkLst>
            <pc:docMk/>
            <pc:sldMk cId="3294614485" sldId="442"/>
            <ac:spMk id="3" creationId="{9462EBCC-6591-8295-E8F3-41A827704C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4331175-65CD-464E-A500-5BFCE279DA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7DF991-1BDB-4A58-8156-D02178E5F1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736" y="0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FF3BFDA6-82D6-4C18-9E1B-E4A1A66ED2E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9051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2DFDD81-DBA0-47BD-8111-25773F4CDD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736" y="8919051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E033C3-9350-43A2-95A0-1DB0B8D1E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04AC8EA-652B-4258-A86C-F63C144F64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010E2D4-190E-4E08-9FEE-8F5194EBF3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736" y="0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09ADD97-129D-418C-AF87-1ACC65C55A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3CB224BC-7D5A-4279-9DF6-A2D1756AA2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997" y="4459526"/>
            <a:ext cx="5208482" cy="4224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CAD98B82-F88F-412F-A54D-DB76586396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9051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A10B4319-6DBB-474F-83F9-0E3DB6C58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736" y="8919051"/>
            <a:ext cx="3077739" cy="469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5CB19E-AAB9-4AC8-842A-9EF36247B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C76B898-892E-4836-B228-9A94CA346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65610" indent="-294465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77862" indent="-235572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49006" indent="-235572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20151" indent="-235572"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2D5EC6A-E0EA-48AB-B2F0-D0187ABED9C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EADA314-862A-4212-AD14-4CC50C9BA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DF17172-50FF-4AC1-8771-E0D4F909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C477752D-9295-8300-A422-1F7CA9970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95325"/>
            <a:ext cx="4567238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0425B0E-E2C2-0411-4EEE-27819B2A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F622F11F-2BF7-AC4E-6D53-F62CBA522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95325"/>
            <a:ext cx="4567238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105A28F-F208-2E3A-63FF-5677D4EEB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BA3EFD56-215B-BE74-D7A1-B9ADA2FE3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95325"/>
            <a:ext cx="4567238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2A6C4D-44A7-E887-1289-0266E24D9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EC43A880-9BDB-48F9-9417-80B0637FB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95325"/>
            <a:ext cx="4567238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5E12E60-7BD2-82F5-C0B9-7DCE9F567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95A7802-4282-46D9-B853-44E5277211E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B7A2992-AFCA-47B3-AB14-C2DE730E3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F15B1D7-C694-4A46-A6F1-C09F0D519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D517B84-379F-4567-A04C-1428DAC8E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06C27A8-448D-42E6-9720-8370D14AB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9A0B9F3-89DD-44F8-BA6B-25BCA039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F2A393BF-8CE4-4AB6-81F0-B7908392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1889C76-6B2E-4353-AB7E-F5B23B48C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16BAFA56-BDD8-446A-9BF6-66B143ED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9D38460-8FAB-4DE1-B0C3-F419206E9D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0D89ED4-DF1F-4716-8CCE-8E6C9A333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CE768C9-81AB-46E9-8E43-38888277D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F7FD880-F5EF-4D74-BFC1-05B9C8AA8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7B14A7-7F4D-49F3-B140-5448C1C18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23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138D-2E18-4532-9500-C928B3CC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F395-60F3-4683-A038-503386A1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F8903-FF97-4F6A-B244-56660C62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ACE25-EB67-4C38-99D8-E5FD8E1DCA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57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9F5C-3E1B-4D1F-9BD4-D9CF4549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F3BC-CB09-4F65-8A30-8847EE1F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982B-96A2-430A-B044-C0C7A27D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3B45-0067-4E1B-B967-BE95F9E891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02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C330-367B-4C86-8C89-53C7229A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6F39-7872-4619-818D-9D7E35BA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83FE-5AC7-44D6-B4B7-566436F0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349DC-85B2-436B-A779-CFFAC72263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52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2B1B-A129-7146-6164-01611660B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65A19-B438-F7DC-D4E0-57F59A8F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A571-7091-A27A-D302-DD77752C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B5B3-3373-89DE-D91B-5F701BB8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8F28-2737-42D2-A902-F1A59E91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5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C1D5-8F3D-6BC8-6FD4-2FBB7BB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AEBB-B740-6705-6766-9402917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54DE-2851-87AA-0903-25E885E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E483-AA57-AEC8-142A-EBD0C827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50E4-8BC4-51C5-A239-E767F2D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B9D6-CA3E-4523-056A-3240AF90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FEA9-8749-335F-B4A7-DA034FB6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AC82-B944-38FD-5DB8-66DEB1C5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8BA2-69E0-FB37-B1A3-3E525DA0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42ACC-81DE-89F2-F613-771310DB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E307-8972-AEA6-C088-3B3706DC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D060-3D4E-39B5-F7D7-9512F1A70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E9B5-04D5-31F2-A136-946F0172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68F9-4D35-094B-343B-AA20B3C3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8D73-DBDB-750E-07A1-8B2B6D57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0AE1-4892-D7BF-C1E2-CC3180C1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E1C-3BCF-04E0-4FB2-CF045A8B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4D7F6-5A3E-2996-81A7-D354D89F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41E1-65C7-7194-31D6-DB060CA4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B5E5-2914-F92B-C16F-91D8D2E60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1214F-B6EF-E6F8-CA9F-83CE376C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187C3-438F-A170-D0E5-2D852FD1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3E786-A01A-91A4-0EE3-9A7BCF0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48373-C57A-5181-4F1E-930E8AA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55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68FB-1C47-A745-3172-D10DEA15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53BEB-22B4-8FC1-7058-9B7537A3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035F-3D54-E0EE-1E26-17A597B1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46C8-C997-3DD0-64A6-66C4ED1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F0E4A-F2BB-1902-DF07-42FC89EF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2F1D3-F004-D0E4-106D-DF5780C4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7605-ADDE-6962-86EA-7B4DB367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232F-5DDA-4AC6-9F18-53413B5A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FC2D-9469-4BDE-9EEC-D4D3F6D4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0F58-CEF0-4ABB-B1F1-A7729DC8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74E1-31FC-4BC3-A145-E3C1B019A8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413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CB68-29E2-8E06-68E3-73203B8B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52C9-0E73-9E61-FDF3-BF6F5E4C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0127D-B485-116C-0704-760FB479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C35FE-9889-BFAD-5F03-69B57687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3112A-A708-B5D8-50B0-E9F681E7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805E-3BDA-C503-F514-7B3FC9AA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8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8E4-F9A7-CEF9-21CD-DF87408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85A26-95EE-2CD1-E909-4C12B04A5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F9CDB-8E1E-F9BF-D0CB-17C37E3EF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33F-30FD-66D3-EF57-400527ED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230F-7359-3134-85BF-3B3254A1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0676-8B84-6AC1-D41E-0A395C26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8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F44D-3578-80E9-7BF3-BBA2AE27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C121-3F3C-F9EA-9220-09986787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B8B4-5239-9EDE-F0DD-1793CF85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A125-05B3-2C34-F0C0-CB8E3270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1908-8B6F-E732-3163-D14B8866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6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58A96-7D41-4C6D-7D15-7E608DB81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0AC67-0236-1F72-ECA6-258EF461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FDB0-5AB0-7ABF-D69C-D447A556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A08F-64B2-138A-2380-9F5E801D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ECD4-2BD7-0467-6A78-CF75BDCA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4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0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4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3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4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5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11D7-D93A-4C07-B9D0-10AC692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E191-2751-43E4-8342-8C3F914E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74DC-7274-4CEC-A309-370AC684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8B8F-BF69-405F-B1BC-C0AC1B7272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191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3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6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47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1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6672A1-A95F-12EE-B70E-3943539D426E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EC37B-020B-9821-F6A0-D2221F3634B2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3F5AF-D909-60AF-6C32-4144C7B25FC6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7E1A3-4544-0DFA-0AD2-E9D4BAF0B1CA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B763E385-97D8-A0A5-1F3B-A7B045B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3AFBD214-E37B-4A39-9C3C-7084C8FBBDC3}" type="datetime1">
              <a:rPr lang="en-US" altLang="en-US"/>
              <a:pPr/>
              <a:t>10/8/2024</a:t>
            </a:fld>
            <a:endParaRPr lang="en-US" altLang="en-US" sz="1600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A6D47C42-B0CA-2148-2D30-2C005280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9A693948-793D-D1FE-0960-17358BEB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F1CB4B0C-F328-45A7-9D41-29CB4555A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6927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DB45AD-EBF9-1D97-0C53-4891D85C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1425A-F007-4296-8E32-74363BFE26DF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812CA3-F1A5-D0B9-FADF-2D1DCA48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002F53-9EA3-0EC9-385E-51142956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F23A3-8F67-410F-8336-DEC10EE46C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8767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564BAB-EEA0-20E7-B517-A40CCEE21F71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81248-585A-1A39-AC7B-AB76FA28A912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5D893B1-8202-34A5-D8E5-D6FA367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76C0E0FB-DA37-4566-9069-028290E205EC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ABBFB2-B1BE-0973-FA8E-D3BB9EDF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24C5FAF-5ED2-1EE1-D9AF-16F45311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E4CEF034-5349-4D3C-B3CD-BB7361C5F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65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50FCD64-931B-BC1C-209C-D2A42299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3427FA-07D0-4E9B-8D0A-4EEE0D41AD51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9975B13-8783-006E-3118-A870AD3A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B3AD171-925A-85A2-C559-1F843BB4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3160D-349C-4846-8F21-4C3481572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274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EDE060BF-B759-DB74-55DD-3E86E5F0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41F79-9858-43D0-A3BE-49EF36635E42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B79B49-D4D2-339A-26F8-613167A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E18C8A68-BE76-A89C-ED9D-1FD917A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19034-741F-49A0-A407-D04E44A4F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19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0C9B-1EBF-4F86-BEDB-D8F2344F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E663-EA5C-4F8B-B10E-03226B6F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F590-8BD5-4C21-8B6D-762A34A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5DDAE-23EA-42C6-BAF0-6F4B7FC03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81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D550D8E-2F64-8C38-FFD5-2FCA10D7FE2E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E58A3F2-6A53-AA33-E3FF-6C5CD363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9552F9-45FF-46A9-9400-443130A0FD2B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2E6260-1E26-C8AD-B05F-64325DA4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838F464-3D52-D431-DEDA-61484FBC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3D7A8-879B-4A75-8885-CF0FC640BF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1224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>
            <a:extLst>
              <a:ext uri="{FF2B5EF4-FFF2-40B4-BE49-F238E27FC236}">
                <a16:creationId xmlns:a16="http://schemas.microsoft.com/office/drawing/2014/main" id="{2A906494-3AF8-AB8B-1058-7FF948EC0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8E741BF-5490-A1A5-3444-47E4A09E3FC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DCFB0DB-09D8-34F5-6499-E693CB6D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213861-4191-4A9B-8CE9-9DF43F9864AB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2757A84-711C-2524-1691-FE175C8E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F0CD064-E5C7-6999-8EE9-05C1EC7A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3BA1F-AB0B-4C83-AA39-03DD4C765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8970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1060DA8-EC2B-405D-C4C0-1C9B04275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D563299-00FC-52DE-3DB4-EBA09AD8EB6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9689EE8-D13B-B0E3-836E-6808D1F2402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1A349C6-F6D1-541C-185A-3F86F0E8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A8B910-2E00-452D-BC7E-38D0CEC02F49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0301DDA-0F83-2031-BE66-206BAC0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19E59C6-AB09-3125-341A-58E513C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52F21-2A25-4526-90B2-3784AF144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533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E9CE02B-0ECA-9801-7BE2-5E6FDBDC2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C830269-5806-D60A-4282-110DC71D638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BAE30-83A6-ABA4-3B51-3BFB3747011C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AA23D0F-CBBA-768B-3BDF-9724A254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4A5C9C-7974-4DC7-AE3C-838686D17E46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05428BF-2591-78F4-3C47-E59950A0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69831A1-0BA1-2BD4-F22E-F9ABD923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844E4-378D-4E35-83D2-0492CFEEA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680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13E7-DA41-3D04-229F-4A3D4B71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DC8BF-6E7F-47E4-A323-8012D2E2B596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33DD-1116-2C79-9215-7B63528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1454-864F-058E-6004-5BC605BF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E7632-F01E-4936-B11A-D0AC3DCFA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659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AF557591-0ED3-6CA2-4D79-F5E9AC9F2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FB81ED2-BDBB-F3ED-44F0-F0FDEAC1593B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4D62A87-FE7C-E17C-D977-FA6F44B6D6F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1D412A-28FF-A586-1675-D72BC2E8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0F54BD-CB96-4A12-9CE2-29C821B0939F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00541A-84A4-AABE-5558-99AED75E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11DB87-076A-DCCE-1DDC-341546D2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258A7-F639-493A-B069-CA7B94D9C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5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AC2AC-88CB-4B64-A5D9-AEA745E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ADF1C-F04F-4A32-8514-8412DE4B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EC424-8514-4A7C-973B-8D179183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B38AF-077E-480F-AD99-2703A8E8C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7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B365E-A724-41A3-B2DD-D8DC5A39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99D3-807E-4CA1-A62E-22DA8CD2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3EE2-D584-43DA-B224-1EB37771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0234-2F39-40B9-BA50-ECFF60B57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5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FDB9A-B41B-4373-9F92-29B1B79B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47E73-C5C8-43A9-9999-BA1AE595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FF329-2B76-4390-A7FF-C10C4B9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ACDC5-18C9-4DD2-B84C-0322FBDE2A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67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AB81-E899-4BC3-B3C6-D31E8AC8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AC14-72B2-407C-A693-62B942B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40C6-ABFB-48F2-BD61-A2630726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4737F-2A02-4030-8CDE-5CFF2FE85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4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A56F-BAC0-4ABE-8FEC-81EB923A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6B8F8-CB18-4AF3-85E8-788E35F4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A94D-D2C7-4F70-9797-24D076DB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D71A5-568E-4928-96C6-2236C862E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0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2872D3-38D6-4C4D-9D3C-7DB356B488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68C909-BA88-49E1-9CEF-6345F536F5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87A467-20A1-4A53-B305-BFE4A010FF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880BFC4-FC86-49A5-B97A-F5FB5C5708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11F41B-5F92-4176-BF06-B1A888D80D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7A6682C-4646-4A95-AAE7-1E9B3C052A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F89C316-3B73-49F8-B444-151BA5CAF1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828C53C-C258-4FAD-967B-4B50F9BB7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AD78CA8-C194-4EE2-9304-0965DAABE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13C95ED-9207-49F0-952C-A6E8F5F358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6" name="Picture 1">
            <a:extLst>
              <a:ext uri="{FF2B5EF4-FFF2-40B4-BE49-F238E27FC236}">
                <a16:creationId xmlns:a16="http://schemas.microsoft.com/office/drawing/2014/main" id="{986103D3-F785-4F38-82A8-52D6A3724B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857875"/>
            <a:ext cx="21463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>
            <a:extLst>
              <a:ext uri="{FF2B5EF4-FFF2-40B4-BE49-F238E27FC236}">
                <a16:creationId xmlns:a16="http://schemas.microsoft.com/office/drawing/2014/main" id="{1EE20630-568D-4F55-ADA6-EDCFE7D751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E82896B3-B562-4214-8602-0AC6DCA195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2D4C6-7707-E337-EA2F-01E6CF11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A0AC-2623-C95C-E374-8054D546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E533-AFA0-EFA8-C70D-61B86AD91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8A0B0-1FC2-4599-A910-9971162BD38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0C80-1F2F-5F55-1567-79913EBA0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2ADE-808F-9B52-8287-C7A4032CD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9AE27-5A53-488E-837F-48935C143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01DA-60F4-4572-96E2-B273816CA4A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52DD-4644-4D3F-B98E-271773BF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7FD66C4F-BAD0-A6A5-DC8E-87EC693D02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BA96C971-0DC9-7CDB-E8A4-62C358C8F3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E248A5E-7DDE-3514-D713-F8A122810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B7463658-3368-47B0-9D69-AA452EA4EBB0}" type="datetime1">
              <a:rPr lang="en-US" altLang="en-US"/>
              <a:pPr/>
              <a:t>10/8/2024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EFA82-9BFF-D8E4-FBA7-71275556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F9C4B2A-AC09-89EE-E226-D282EFBE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1DD72F7C-3E42-4342-8E03-07A37402F539}" type="slidenum">
              <a:rPr lang="en-US" altLang="en-US"/>
              <a:pPr/>
              <a:t>‹#›</a:t>
            </a:fld>
            <a:endParaRPr lang="en-US" altLang="en-US" sz="1600"/>
          </a:p>
        </p:txBody>
      </p:sp>
      <p:sp>
        <p:nvSpPr>
          <p:cNvPr id="1031" name="Straight Connector 27">
            <a:extLst>
              <a:ext uri="{FF2B5EF4-FFF2-40B4-BE49-F238E27FC236}">
                <a16:creationId xmlns:a16="http://schemas.microsoft.com/office/drawing/2014/main" id="{181E6E14-0CBC-D2EA-7711-77C1C75F5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32" name="Straight Connector 28">
            <a:extLst>
              <a:ext uri="{FF2B5EF4-FFF2-40B4-BE49-F238E27FC236}">
                <a16:creationId xmlns:a16="http://schemas.microsoft.com/office/drawing/2014/main" id="{3732A5E3-ADEE-05F3-32D7-151E2DD15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3" charset="0"/>
              <a:ea typeface="ＭＳ Ｐゴシック" pitchFamily="-103" charset="-128"/>
              <a:cs typeface="ＭＳ Ｐゴシック" pitchFamily="-103" charset="-128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0C8E689-CB19-88CE-0D0C-484161A69A9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Times New Roman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78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Times New Roman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Times New Roman"/>
          <a:ea typeface="ＭＳ Ｐゴシック" charset="0"/>
          <a:cs typeface="ＭＳ Ｐゴシック" charset="0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Times New Roman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86cyhWGhzgU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oIbAbFJnh00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6Rkq5CpXGe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F4E5C36-4DD7-44D2-AD67-EF0E98CE88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 420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4D16F0-1853-410F-9DD5-2D9492F93D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Week 3</a:t>
            </a:r>
          </a:p>
          <a:p>
            <a:pPr eaLnBrk="1" hangingPunct="1"/>
            <a:r>
              <a:rPr lang="en-US" altLang="en-US" dirty="0"/>
              <a:t>Dr. Ram Arthanari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16ED907-A6B5-45D5-AB38-F0882887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23925"/>
            <a:ext cx="6172200" cy="8572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 Governance</a:t>
            </a:r>
          </a:p>
        </p:txBody>
      </p:sp>
      <p:sp>
        <p:nvSpPr>
          <p:cNvPr id="21507" name="Content Placeholder 4">
            <a:extLst>
              <a:ext uri="{FF2B5EF4-FFF2-40B4-BE49-F238E27FC236}">
                <a16:creationId xmlns:a16="http://schemas.microsoft.com/office/drawing/2014/main" id="{C26F0840-CC2C-48CA-ACF1-80788A995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</a:t>
            </a:r>
          </a:p>
          <a:p>
            <a:pPr eaLnBrk="1" hangingPunct="1"/>
            <a:r>
              <a:rPr lang="en-US" altLang="en-US"/>
              <a:t>Authorization</a:t>
            </a:r>
          </a:p>
          <a:p>
            <a:pPr eaLnBrk="1" hangingPunct="1"/>
            <a:r>
              <a:rPr lang="en-US" altLang="en-US"/>
              <a:t>Oversight/Accountability</a:t>
            </a:r>
          </a:p>
          <a:p>
            <a:pPr eaLnBrk="1" hangingPunct="1"/>
            <a:r>
              <a:rPr lang="en-US" altLang="en-US"/>
              <a:t>Decision Making</a:t>
            </a:r>
          </a:p>
          <a:p>
            <a:pPr eaLnBrk="1" hangingPunct="1"/>
            <a:r>
              <a:rPr lang="en-US" altLang="en-US"/>
              <a:t>Resources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E23F018-03C1-4559-A60B-F1F9CD846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23925"/>
            <a:ext cx="6172200" cy="8572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Project Charter</a:t>
            </a:r>
          </a:p>
        </p:txBody>
      </p:sp>
      <p:sp>
        <p:nvSpPr>
          <p:cNvPr id="22531" name="Content Placeholder 4">
            <a:extLst>
              <a:ext uri="{FF2B5EF4-FFF2-40B4-BE49-F238E27FC236}">
                <a16:creationId xmlns:a16="http://schemas.microsoft.com/office/drawing/2014/main" id="{BF39DE5B-5C13-4063-B675-4BA10DC31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8192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Identification &amp; Stakeholders</a:t>
            </a:r>
          </a:p>
          <a:p>
            <a:pPr eaLnBrk="1" hangingPunct="1"/>
            <a:r>
              <a:rPr lang="en-US" altLang="en-US" dirty="0"/>
              <a:t>Description &amp; Scope</a:t>
            </a:r>
          </a:p>
          <a:p>
            <a:pPr eaLnBrk="1" hangingPunct="1"/>
            <a:r>
              <a:rPr lang="en-US" altLang="en-US" dirty="0"/>
              <a:t>MOV/Budget</a:t>
            </a:r>
          </a:p>
          <a:p>
            <a:pPr eaLnBrk="1" hangingPunct="1"/>
            <a:r>
              <a:rPr lang="en-US" altLang="en-US" dirty="0"/>
              <a:t>Milestones</a:t>
            </a:r>
          </a:p>
          <a:p>
            <a:pPr eaLnBrk="1" hangingPunct="1"/>
            <a:r>
              <a:rPr lang="en-US" altLang="en-US" dirty="0"/>
              <a:t>Assumptions, Risks, Issues</a:t>
            </a:r>
          </a:p>
          <a:p>
            <a:pPr eaLnBrk="1" hangingPunct="1"/>
            <a:r>
              <a:rPr lang="en-US" altLang="en-US" dirty="0"/>
              <a:t>Approval!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374479F-D447-8F15-6DE4-D9C3FFC2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Introduction (continued)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5706C7C-C0ED-EDA0-9F09-4E5B6FF641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Project’s have…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Infrastructure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Governance structure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Required Resources (must be obtained)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Project Charter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96F36C8F-7782-CADD-C3FE-12324EB6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4-</a:t>
            </a:r>
            <a:fld id="{26A0483A-B52E-47E4-8A55-4DD2F0608C2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A2DA075-7CB6-0AF9-B0A6-3FD8EEBA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C079122-AD17-E8F7-BDA1-FDF4A111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4.1 – The Project Infrastructure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986AE62F-67B9-5D4E-FB49-6FA49BC2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4-</a:t>
            </a:r>
            <a:fld id="{C33655CA-9A61-475E-B02B-CA773A777AD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BF1968-E40F-EA66-6781-7E79B093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1749" name="Picture 7">
            <a:extLst>
              <a:ext uri="{FF2B5EF4-FFF2-40B4-BE49-F238E27FC236}">
                <a16:creationId xmlns:a16="http://schemas.microsoft.com/office/drawing/2014/main" id="{C92F5698-6073-18F6-B541-E1779EC73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9350"/>
            <a:ext cx="51689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F6A1AC8-45E6-00DA-C77D-98185CEF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Project Governance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F8702F1-D47A-3CD1-D59A-831B3EA280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Should flow from </a:t>
            </a:r>
            <a:r>
              <a:rPr lang="en-US" altLang="en-US" b="1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organizational governance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Provides a framework to ensure that a project aligns with a chosen business strategy while ensuring that the time, money, and resources provide real value to the organization.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Projects governance must define: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Structure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Authorization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Oversight and Accountability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Decision Making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Resources</a:t>
            </a:r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89CF46AE-0826-8E38-4C4A-3B7BF35B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4-</a:t>
            </a:r>
            <a:fld id="{5AD6A89F-B9E2-476C-AF12-BB7F22858F9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F5228CA-CA0C-DD55-7FEE-48FD59B9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D27F082-2A70-46C6-F8F5-9C258A52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4.2 Project Governance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3E2D860A-4402-B6BD-7A4B-1F3E92BE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4-</a:t>
            </a:r>
            <a:fld id="{86175E11-6359-4D05-9855-1080B44D3EC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D8A1AB1-3FCF-41A4-11E8-CEB4AEEB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3797" name="Picture 7">
            <a:extLst>
              <a:ext uri="{FF2B5EF4-FFF2-40B4-BE49-F238E27FC236}">
                <a16:creationId xmlns:a16="http://schemas.microsoft.com/office/drawing/2014/main" id="{FB245EBA-5E4A-DDFD-8E49-089D30BA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9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94CE905-C5BF-F2F6-E322-D1662B423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The Project Team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38829F5-739A-6E75-341A-E63A7152A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The Roles of the Project Manager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Managerial role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Leadership role</a:t>
            </a: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Attributes of a successful project manager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ability to communicate with people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ability to deal with people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ability to create and sustain relationships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ability to organize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The Project Team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Technology Skills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Business/organization knowledge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MS Mincho" panose="02020609040205080304" pitchFamily="49" charset="-128"/>
              </a:rPr>
              <a:t>Interpersonal skills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sz="240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7673D426-273E-0123-1E1A-17BD1C9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81096C32-5B6A-4CE0-8666-81C08613754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C41B53B-63B0-C2DD-4B5B-6DBE205E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5250894A-6A21-7902-58B9-F1D7BD0EC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98463"/>
            <a:ext cx="7158038" cy="58420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Formal Organization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EAC1EBA-9CCE-87CE-2A5E-3A10327CF4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325" y="1981200"/>
            <a:ext cx="7661275" cy="34782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Formal groupings &amp; specializations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Published Lines of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Authority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Responsibilities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Reporting Relationships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Decision-Making</a:t>
            </a:r>
          </a:p>
          <a:p>
            <a:pPr lvl="1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103478E9-2976-4046-6E69-AA07164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C3A28323-176D-4BEA-8261-8C43456F7F0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4D0D5A6-4D6A-28A4-6071-1360EA37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04f01">
            <a:extLst>
              <a:ext uri="{FF2B5EF4-FFF2-40B4-BE49-F238E27FC236}">
                <a16:creationId xmlns:a16="http://schemas.microsoft.com/office/drawing/2014/main" id="{6A7A1553-7337-9DC2-502E-8D50CE15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089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>
            <a:extLst>
              <a:ext uri="{FF2B5EF4-FFF2-40B4-BE49-F238E27FC236}">
                <a16:creationId xmlns:a16="http://schemas.microsoft.com/office/drawing/2014/main" id="{75FE89C7-B936-6121-5D2B-6518CB7C2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Figure 4.3 – The Organization and Project Resources</a:t>
            </a:r>
          </a:p>
        </p:txBody>
      </p:sp>
      <p:sp>
        <p:nvSpPr>
          <p:cNvPr id="37892" name="Slide Number Placeholder 2">
            <a:extLst>
              <a:ext uri="{FF2B5EF4-FFF2-40B4-BE49-F238E27FC236}">
                <a16:creationId xmlns:a16="http://schemas.microsoft.com/office/drawing/2014/main" id="{2B158086-DEDE-8767-DE61-8D643EB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t>4-</a:t>
            </a:r>
            <a:fld id="{5FDF3AC8-A706-4FF5-B40E-A2D814F5AF6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Gill Sans MT" panose="020B0502020104020203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8B73571-8707-B370-6C72-D923A97A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97B065B9-1433-0D9D-888C-01A1BE13F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4988"/>
            <a:ext cx="7158038" cy="58420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Functional Organization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A424C9A-6A06-65EE-B31D-0C901F5982F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49325" y="2041525"/>
            <a:ext cx="3757613" cy="3046413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Increased Flexibility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Breadth &amp; Depth of Knowledge &amp; Experience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Less Duplication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0F34598-3829-71AD-88DA-DAC1403E6C2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51400" y="2041525"/>
            <a:ext cx="3759200" cy="2232025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Determining Authority &amp; Responsibility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Poor Response Time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Poor Integration</a:t>
            </a:r>
          </a:p>
        </p:txBody>
      </p:sp>
      <p:sp>
        <p:nvSpPr>
          <p:cNvPr id="38917" name="Slide Number Placeholder 2">
            <a:extLst>
              <a:ext uri="{FF2B5EF4-FFF2-40B4-BE49-F238E27FC236}">
                <a16:creationId xmlns:a16="http://schemas.microsoft.com/office/drawing/2014/main" id="{FBC3BE83-4C44-6CED-6A91-3CFF6B50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12775" y="6416675"/>
            <a:ext cx="1981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ED057E31-7D4F-4D8B-8EF2-EA6D26D3C66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BA0C46B-0F51-770C-811F-0A7F8ACA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5" name="Picture 4" descr="Golf ball near hole">
            <a:extLst>
              <a:ext uri="{FF2B5EF4-FFF2-40B4-BE49-F238E27FC236}">
                <a16:creationId xmlns:a16="http://schemas.microsoft.com/office/drawing/2014/main" id="{D16250E8-A64A-35EA-0FB6-D5EE7EB2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4" r="7273" b="-1"/>
          <a:stretch/>
        </p:blipFill>
        <p:spPr>
          <a:xfrm>
            <a:off x="2642616" y="857257"/>
            <a:ext cx="6501384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857250"/>
            <a:ext cx="7004405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141F8-81B5-1F16-3A91-9CCFA847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6" y="1699022"/>
            <a:ext cx="3017520" cy="2403101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When things went wrong. Course correct…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111734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2" y="426744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5435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DE6C0B5F-9E56-D5E0-2597-02DE72BA8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81025"/>
            <a:ext cx="7158038" cy="58420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Project-Based Organization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980CE66-9900-079D-729A-1DE24B74C3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49325" y="1981200"/>
            <a:ext cx="3757613" cy="2970213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Clear Authority &amp; Responsibility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Improved Communication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 Level of Integration	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7E76975-B0A0-30A4-23FA-63722C94896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51400" y="1981200"/>
            <a:ext cx="3759200" cy="1862138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Isolation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Duplication of Effort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“Projectitis”</a:t>
            </a:r>
          </a:p>
        </p:txBody>
      </p:sp>
      <p:sp>
        <p:nvSpPr>
          <p:cNvPr id="40965" name="Slide Number Placeholder 2">
            <a:extLst>
              <a:ext uri="{FF2B5EF4-FFF2-40B4-BE49-F238E27FC236}">
                <a16:creationId xmlns:a16="http://schemas.microsoft.com/office/drawing/2014/main" id="{E390EDC5-B7B2-73E6-6369-CDAF38C9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CAB43A53-8E75-460F-86C2-77DF9945BE2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724A683-0BB9-73A1-ED4A-D55FAA50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F9C5CC28-C93C-0A2A-479E-11B00850D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627063"/>
            <a:ext cx="7158038" cy="58420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Matrix Organization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1C2A601-1D4F-DDB9-2EE1-B081A04F054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949325" y="1981200"/>
            <a:ext cx="3757613" cy="2600325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 Level of Integration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Improved Communication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Increased Project Focus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11CF1A9-407E-3F13-1739-BA80E4BCED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51400" y="1981200"/>
            <a:ext cx="3759200" cy="3278188"/>
          </a:xfrm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Disadvantages</a:t>
            </a: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Higher potential for conflict</a:t>
            </a:r>
          </a:p>
          <a:p>
            <a:pPr lvl="2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1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Team members may wonder “Who’s my boss?”</a:t>
            </a:r>
            <a:endParaRPr lang="en-GB" altLang="ja-JP" sz="210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Poorer Response Time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40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77026D81-1B10-2F75-89C0-9D397C45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17BB4DDC-8F7A-482D-B823-9EB445385F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0A7E7D9-8E6D-7E05-3DDD-D683A1AF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860A526-31EC-815C-99E6-EBC1B1C6E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Procuring External Project Resources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724F49-93AE-64A1-D18C-490D201CA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resources can be internal or externally acquired.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decision depends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project scope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Availability of the products and services in the marketplace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Terms and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Experience and skills of the project team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Similar to a 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make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buy</a:t>
            </a:r>
            <a:r>
              <a:rPr lang="ja-JP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”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Business process outsourcing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including </a:t>
            </a:r>
            <a:r>
              <a:rPr lang="en-US" altLang="ja-JP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offshoring,</a:t>
            </a:r>
            <a:r>
              <a:rPr lang="en-US" altLang="ja-JP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one option for acquiring external resources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5060" name="Slide Number Placeholder 2">
            <a:extLst>
              <a:ext uri="{FF2B5EF4-FFF2-40B4-BE49-F238E27FC236}">
                <a16:creationId xmlns:a16="http://schemas.microsoft.com/office/drawing/2014/main" id="{67403163-0B71-38C9-3861-D64ADE1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502ACA84-0908-4C63-83D5-7C52D1752B1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BF9C530-83CB-BB33-C5DC-6AC0DE4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D86841F-19C7-ABB9-7A57-D8AF008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4.4 – The Project Outsourcing Model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915E369B-5633-C256-FEE4-B6C6DB16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4-</a:t>
            </a:r>
            <a:fld id="{65D42403-4F3E-4BEA-A2B9-90EDC4CA7C3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95D7357-76A7-5CB6-7382-01DA496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6085" name="Picture 7">
            <a:extLst>
              <a:ext uri="{FF2B5EF4-FFF2-40B4-BE49-F238E27FC236}">
                <a16:creationId xmlns:a16="http://schemas.microsoft.com/office/drawing/2014/main" id="{B7D9327F-AEE8-EBB2-7221-E68CCD3FF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619250"/>
            <a:ext cx="9055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5463AB6-DC9A-B36A-F263-1E3249EA5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Procurement Planning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5252849-6E2F-40B7-6EB7-BFEE22465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Begins by determining which project needs can be fulfilled internally or externally by the project team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Focuses on not only </a:t>
            </a:r>
            <a:r>
              <a:rPr lang="en-US" altLang="en-US" sz="28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what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can best be filled internally or externally, but</a:t>
            </a:r>
          </a:p>
          <a:p>
            <a:pPr lvl="1" eaLnBrk="1" hangingPunct="1"/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</a:t>
            </a:r>
          </a:p>
          <a:p>
            <a:pPr lvl="1" eaLnBrk="1" hangingPunct="1"/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</a:t>
            </a:r>
          </a:p>
          <a:p>
            <a:pPr lvl="1" eaLnBrk="1" hangingPunct="1"/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How Many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And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Where</a:t>
            </a: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these products or services will be acquired</a:t>
            </a:r>
          </a:p>
          <a:p>
            <a:pPr eaLnBrk="1" hangingPunct="1"/>
            <a:r>
              <a:rPr lang="en-US" altLang="en-US" sz="27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Request for Proposal (RFP) may be developed and used to solicit bids, quotes, or proposals for services or goods from prospective sellers.</a:t>
            </a:r>
          </a:p>
        </p:txBody>
      </p:sp>
      <p:sp>
        <p:nvSpPr>
          <p:cNvPr id="47108" name="Slide Number Placeholder 2">
            <a:extLst>
              <a:ext uri="{FF2B5EF4-FFF2-40B4-BE49-F238E27FC236}">
                <a16:creationId xmlns:a16="http://schemas.microsoft.com/office/drawing/2014/main" id="{BEE91BE4-E0F5-6349-792C-3B7621A6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8103E7E7-010B-4941-93CE-3F7DEA45EFF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FA1BC14-C9D0-56E5-E9EB-D313BCDD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14B2CC5-2E6F-7727-3FA4-1BD73E754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Contracts Between Sellers and Buyers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D052265-5162-2105-CC90-58E55544E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Once a seller is selected, the buyer may enter into  contract negotiations so that a mutual agreement can be reached</a:t>
            </a: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contract</a:t>
            </a:r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document signed by the buyer and seller that defines the terms and conditions of the buyer-seller relationship. IT serves as a legally binding agreement that obligates seller to provide specific products, services, or even results, while obligating the buyer to provide specific monetary or other consideration.</a:t>
            </a:r>
          </a:p>
        </p:txBody>
      </p:sp>
      <p:sp>
        <p:nvSpPr>
          <p:cNvPr id="48132" name="Slide Number Placeholder 2">
            <a:extLst>
              <a:ext uri="{FF2B5EF4-FFF2-40B4-BE49-F238E27FC236}">
                <a16:creationId xmlns:a16="http://schemas.microsoft.com/office/drawing/2014/main" id="{876646AB-D402-18F3-B4F9-41C93D56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43824918-223F-4007-AEF1-1F383C31B2E8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47E923-B152-3D15-FC73-1104D1F3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06B4B0F-6879-C54E-2E77-F7B3D7BD7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General Categories of Procurement-type Contracts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56FCC9E-2D0B-3DF1-C518-C1384F6CE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29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Fixed-Price or Lump-Sum Contracts</a:t>
            </a:r>
          </a:p>
          <a:p>
            <a:pPr lvl="1"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total or fixed price is negotiated or set as the final price for a product or service</a:t>
            </a:r>
          </a:p>
          <a:p>
            <a:pPr lvl="1"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May include incentives for meeting certain performance objectives or penalties if those objectives are not met</a:t>
            </a:r>
          </a:p>
        </p:txBody>
      </p:sp>
      <p:sp>
        <p:nvSpPr>
          <p:cNvPr id="49156" name="Slide Number Placeholder 2">
            <a:extLst>
              <a:ext uri="{FF2B5EF4-FFF2-40B4-BE49-F238E27FC236}">
                <a16:creationId xmlns:a16="http://schemas.microsoft.com/office/drawing/2014/main" id="{E3CC6926-053C-E444-134D-EF2068FA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4D044708-B0E7-4FDD-94A3-4D357E2942B4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234C4CB-0CAB-4B67-24E6-1003EFA9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3BD677D-1462-0CAB-4384-4220C5C8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Categories for Procurement-Type Contracts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795FC2B-A6F9-6D25-D4F1-131A4B665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Cost-Reimbursable Contracts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Payment or reimbursement is made to the seller to cover the seller</a:t>
            </a:r>
            <a:r>
              <a:rPr lang="ja-JP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actual direct costs (i.e., labor, materials, etc.) and indirect costs (i.e., admin. salaries, rent, utilities, etc.)  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May include incentives for meeting certain objectives or penalties if those objectives are not met</a:t>
            </a:r>
          </a:p>
          <a:p>
            <a:pPr lvl="1" eaLnBrk="1" hangingPunct="1"/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Types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 Fee (CPF) or Cost-Plus-Percentage (CPPC)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Cost-Plus-Fixed-Fee (CPFF)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Cost-Plus-Incentive-Fee (CPIF)</a:t>
            </a:r>
          </a:p>
        </p:txBody>
      </p:sp>
      <p:sp>
        <p:nvSpPr>
          <p:cNvPr id="50180" name="Slide Number Placeholder 2">
            <a:extLst>
              <a:ext uri="{FF2B5EF4-FFF2-40B4-BE49-F238E27FC236}">
                <a16:creationId xmlns:a16="http://schemas.microsoft.com/office/drawing/2014/main" id="{D852012E-4771-1C28-EF96-736DC451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24945419-BFAA-47F0-9D5D-117E17D2CD9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80899D-AB7B-0E3E-9794-E2A9B97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597AC01-AAC4-67C1-129A-457355B53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Types of Cost-Reimbursable Contracts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2B69AA3-AFBA-0F1F-015D-9B7380293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Cost-Plus-Fee (CPF) or Cost-Plus-Percentage Cost (CPPC)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seller is paid for the costs incurred in performing the work as well as a fee based upon an agreed on percentage of the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Cost-Plus-Fixed-Fee (CPFF)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seller is reimbursed for the total direct and indirect costs of doing the work, but receives a fixed amount that does not change unless the project</a:t>
            </a:r>
            <a:r>
              <a:rPr lang="ja-JP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 scope changes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Cost-Plus-Incentive-Fee (CPIF)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seller is reimbursed for the costs incurred in doing the work and receives a predetermined fee plus an incentive bonus for meeting certain objectives</a:t>
            </a:r>
          </a:p>
        </p:txBody>
      </p:sp>
      <p:sp>
        <p:nvSpPr>
          <p:cNvPr id="51204" name="Slide Number Placeholder 2">
            <a:extLst>
              <a:ext uri="{FF2B5EF4-FFF2-40B4-BE49-F238E27FC236}">
                <a16:creationId xmlns:a16="http://schemas.microsoft.com/office/drawing/2014/main" id="{D14B9F89-B293-884F-3D16-D505A96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78211CAA-8205-4010-88DC-2DE54BF9FA3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F554CF1-2C18-C48D-50AE-D66D1F71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B4D5331-4E47-F5D8-0FCA-A607292F5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Categories for Procurement-Type Contracts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516D490-E633-AD9C-F152-ABEF7EAA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 and Materials (T&amp;M) Contracts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hybrid of cost-reimbursable and fixed-price contracts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buyer pays the seller for both the time and materials required to complete the work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Resembles a cost-reimbursable contract because it is open-ended and full cost of project is not predetermined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But can resemble a fixed-price contract if unit rates are set</a:t>
            </a:r>
          </a:p>
        </p:txBody>
      </p:sp>
      <p:sp>
        <p:nvSpPr>
          <p:cNvPr id="52228" name="Slide Number Placeholder 2">
            <a:extLst>
              <a:ext uri="{FF2B5EF4-FFF2-40B4-BE49-F238E27FC236}">
                <a16:creationId xmlns:a16="http://schemas.microsoft.com/office/drawing/2014/main" id="{B1540F15-6717-B4E3-6DDD-D9C240C9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4F183088-0D82-40E9-BA1B-C3768CC6D452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6ACB3D7-CB64-FAAC-E5BC-D2D0381E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873-9745-A604-5C42-99F4B1B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30" y="906369"/>
            <a:ext cx="7886700" cy="702550"/>
          </a:xfrm>
        </p:spPr>
        <p:txBody>
          <a:bodyPr/>
          <a:lstStyle/>
          <a:p>
            <a:r>
              <a:rPr lang="en-US" dirty="0"/>
              <a:t>Case 1: Missed Deadlines and Over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EBCC-6591-8295-E8F3-41A8277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855107"/>
            <a:ext cx="8672285" cy="4049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Scenario: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The project is significantly behind schedule and has exceeded the budget. The team is demoralized, and stakeholders are losing confidence.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Question: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What should the new project manager do to course correct?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Assess the Situation: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Conduct a thorough review of the project plan, budget, and current progress. Identify the root causes of delays and budget overruns.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Re-establish Priorities: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Work with stakeholders to re-prioritize tasks and features. Focus on delivering the most critical components first.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Revise the Plan: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Create a realistic and achievable project plan with clear milestones and deadlines. Ensure the team is aligned with the new plan.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Improve Communication: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Establish regular communication channels with the team and stakeholders to provide updates and address concerns promptly.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Boost Morale: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Recognize the team’s efforts and provide support to boost morale. Consider team-building activities or incentives to re-energize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024D6A9-465C-3387-65E1-AE7D943CA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The Project Environment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726F336-6998-7EC8-21E4-8542D59B8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11275"/>
            <a:ext cx="7315200" cy="49371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A place to call home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Technology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Office supplies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Culture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What is expected from each team member?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What role will each team member play?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ea typeface="MS Mincho" panose="02020609040205080304" pitchFamily="49" charset="-128"/>
              </a:rPr>
              <a:t>How will conflicts be resolved?</a:t>
            </a: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252" name="Slide Number Placeholder 2">
            <a:extLst>
              <a:ext uri="{FF2B5EF4-FFF2-40B4-BE49-F238E27FC236}">
                <a16:creationId xmlns:a16="http://schemas.microsoft.com/office/drawing/2014/main" id="{885E6EC0-881D-FDC4-100C-3B0949B1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8D62BA3E-B282-45CA-A18A-735B3E23773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5D651B-09C6-1BEF-44AD-4813B12B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C7EE3EC-8864-3168-A62C-E36E985C9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Project Charter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3F3017-A75F-83D8-5F63-056AC07B1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Serves as an agreement and as a communication tool for all of the project stakeholders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Documents the project’s MOV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Defines the project’s infrastructure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Summarizes the details of the project plan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Defines the project’s governance structure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Shows explicit commitment to the project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See Figure 4-5 (next slide) for the typical areas of a project charter</a:t>
            </a:r>
          </a:p>
        </p:txBody>
      </p:sp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6631352F-3B55-930B-E8DA-7353047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41452564-F113-4B89-AFDB-620AAD4F74A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08346B3-EC81-3348-6326-2579AEB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6777B0B-2E56-03C6-371C-D8DF72AF7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Figure 4.5 A Project Charter Template</a:t>
            </a:r>
          </a:p>
        </p:txBody>
      </p:sp>
      <p:sp>
        <p:nvSpPr>
          <p:cNvPr id="55299" name="Slide Number Placeholder 2">
            <a:extLst>
              <a:ext uri="{FF2B5EF4-FFF2-40B4-BE49-F238E27FC236}">
                <a16:creationId xmlns:a16="http://schemas.microsoft.com/office/drawing/2014/main" id="{F564164F-5E10-3409-4805-9A0D083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4-</a:t>
            </a:r>
            <a:fld id="{3FBD0A7C-28BC-41F4-9D98-9E49F606767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5300" name="Picture 2" descr="c03f04">
            <a:extLst>
              <a:ext uri="{FF2B5EF4-FFF2-40B4-BE49-F238E27FC236}">
                <a16:creationId xmlns:a16="http://schemas.microsoft.com/office/drawing/2014/main" id="{3FDC2B10-1D4B-FE91-5EFF-EC5A470B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145338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13E5C83-2FB3-AF73-AF4E-B383D2C0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873-9745-A604-5C42-99F4B1B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30" y="906369"/>
            <a:ext cx="7886700" cy="702550"/>
          </a:xfrm>
        </p:spPr>
        <p:txBody>
          <a:bodyPr/>
          <a:lstStyle/>
          <a:p>
            <a:r>
              <a:rPr lang="en-US" dirty="0"/>
              <a:t>Case 2: Poor Quality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EBCC-6591-8295-E8F3-41A8277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855107"/>
            <a:ext cx="8672285" cy="40494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Scenario:</a:t>
            </a:r>
            <a:r>
              <a:rPr lang="en-US" dirty="0"/>
              <a:t> The project deliverables are of poor quality, with numerous bugs and issues reported by users. The team is struggling to maintain quality standards.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 What should the new project manager do to course correct?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Conduct a Quality Audit:</a:t>
            </a:r>
            <a:r>
              <a:rPr lang="en-US" dirty="0"/>
              <a:t> Review the current quality assurance processes and identify gaps. Analyze the root causes of quality issues.</a:t>
            </a:r>
          </a:p>
          <a:p>
            <a:r>
              <a:rPr lang="en-US" b="1" dirty="0"/>
              <a:t>Implement Quality Standards:</a:t>
            </a:r>
            <a:r>
              <a:rPr lang="en-US" dirty="0"/>
              <a:t> Establish clear quality standards and guidelines for the team to follow. Ensure everyone understands the importance of quality.</a:t>
            </a:r>
          </a:p>
          <a:p>
            <a:r>
              <a:rPr lang="en-US" b="1" dirty="0"/>
              <a:t>Enhance Testing:</a:t>
            </a:r>
            <a:r>
              <a:rPr lang="en-US" dirty="0"/>
              <a:t> Increase the focus on testing by implementing automated testing tools and conducting thorough manual testing. Allocate sufficient time for testing in the project schedule.</a:t>
            </a:r>
          </a:p>
          <a:p>
            <a:r>
              <a:rPr lang="en-US" b="1" dirty="0"/>
              <a:t>Provide Training:</a:t>
            </a:r>
            <a:r>
              <a:rPr lang="en-US" dirty="0"/>
              <a:t> Offer training sessions to the team on best practices for coding, testing, and quality assurance.</a:t>
            </a:r>
          </a:p>
          <a:p>
            <a:r>
              <a:rPr lang="en-US" b="1" dirty="0"/>
              <a:t>Monitor Progress:</a:t>
            </a:r>
            <a:r>
              <a:rPr lang="en-US" dirty="0"/>
              <a:t> Regularly monitor the quality of deliverables and provide feedback to the team. Make adjustments as needed to maintain high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873-9745-A604-5C42-99F4B1B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30" y="906369"/>
            <a:ext cx="7886700" cy="702550"/>
          </a:xfrm>
        </p:spPr>
        <p:txBody>
          <a:bodyPr/>
          <a:lstStyle/>
          <a:p>
            <a:r>
              <a:rPr lang="en-US" dirty="0"/>
              <a:t>Case 3: Scope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EBCC-6591-8295-E8F3-41A8277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855107"/>
            <a:ext cx="8672285" cy="404948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Scenario:</a:t>
            </a:r>
            <a:r>
              <a:rPr lang="en-US" dirty="0"/>
              <a:t> The project has experienced significant scope creep, with new features and requirements being added continuously. This has led to delays and resource constraints.</a:t>
            </a:r>
          </a:p>
          <a:p>
            <a:r>
              <a:rPr lang="en-US" b="1" dirty="0"/>
              <a:t>Question:</a:t>
            </a:r>
            <a:r>
              <a:rPr lang="en-US" dirty="0"/>
              <a:t> What should the new project manager do to course correct?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Define Scope Clearly:</a:t>
            </a:r>
            <a:r>
              <a:rPr lang="en-US" dirty="0"/>
              <a:t> Revisit the project scope and ensure it is clearly defined and agreed upon by all stakeholders. Document any changes formally.</a:t>
            </a:r>
          </a:p>
          <a:p>
            <a:r>
              <a:rPr lang="en-US" b="1" dirty="0"/>
              <a:t>Implement Change Control:</a:t>
            </a:r>
            <a:r>
              <a:rPr lang="en-US" dirty="0"/>
              <a:t> Establish a change control process to evaluate and approve any new requirements or changes to the project scope.</a:t>
            </a:r>
          </a:p>
          <a:p>
            <a:r>
              <a:rPr lang="en-US" b="1" dirty="0"/>
              <a:t>Prioritize Features:</a:t>
            </a:r>
            <a:r>
              <a:rPr lang="en-US" dirty="0"/>
              <a:t> Work with stakeholders to prioritize features and requirements. Focus on delivering the most critical features first.</a:t>
            </a:r>
          </a:p>
          <a:p>
            <a:r>
              <a:rPr lang="en-US" b="1" dirty="0"/>
              <a:t>Communicate Boundaries:</a:t>
            </a:r>
            <a:r>
              <a:rPr lang="en-US" dirty="0"/>
              <a:t> Clearly communicate the impact of scope changes on the project timeline and budget to stakeholders. Set realistic expectations.</a:t>
            </a:r>
          </a:p>
          <a:p>
            <a:r>
              <a:rPr lang="en-US" b="1" dirty="0"/>
              <a:t>Monitor Scope:</a:t>
            </a:r>
            <a:r>
              <a:rPr lang="en-US" dirty="0"/>
              <a:t> Regularly review the project scope and ensure any changes are managed effectively. Keep the team informed about scope boundaries.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5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873-9745-A604-5C42-99F4B1B9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30" y="906369"/>
            <a:ext cx="7886700" cy="702550"/>
          </a:xfrm>
        </p:spPr>
        <p:txBody>
          <a:bodyPr/>
          <a:lstStyle/>
          <a:p>
            <a:r>
              <a:rPr lang="en-US" dirty="0"/>
              <a:t>Case 4: Team Conflicts and Low Morale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EBCC-6591-8295-E8F3-41A8277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855107"/>
            <a:ext cx="8672285" cy="4049485"/>
          </a:xfrm>
        </p:spPr>
        <p:txBody>
          <a:bodyPr>
            <a:normAutofit fontScale="92500" lnSpcReduction="10000"/>
          </a:bodyPr>
          <a:lstStyle/>
          <a:p>
            <a:r>
              <a:rPr lang="en-US" sz="1950" b="1" dirty="0"/>
              <a:t>Scenario:</a:t>
            </a:r>
            <a:r>
              <a:rPr lang="en-US" sz="1950" dirty="0"/>
              <a:t> There are conflicts within the team, leading to low morale and decreased productivity. Team members are not collaborating effectively.</a:t>
            </a:r>
          </a:p>
          <a:p>
            <a:r>
              <a:rPr lang="en-US" sz="1950" b="1" dirty="0"/>
              <a:t>Question:</a:t>
            </a:r>
            <a:r>
              <a:rPr lang="en-US" sz="1950" dirty="0"/>
              <a:t> What should the new project manager do to course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Identify Issues:</a:t>
            </a:r>
            <a:r>
              <a:rPr lang="en-US" sz="1800" dirty="0"/>
              <a:t> Meet with team members individually to understand the root causes of conflicts and low morale. Listen to their concerns and feedback.</a:t>
            </a:r>
          </a:p>
          <a:p>
            <a:pPr marL="0" indent="0">
              <a:buNone/>
            </a:pPr>
            <a:r>
              <a:rPr lang="en-US" sz="1800" b="1" dirty="0"/>
              <a:t>Foster Collaboration:</a:t>
            </a:r>
            <a:r>
              <a:rPr lang="en-US" sz="1800" dirty="0"/>
              <a:t> Encourage open communication and collaboration within the team. Organize team-building activities to strengthen relationships.</a:t>
            </a:r>
          </a:p>
          <a:p>
            <a:pPr marL="0" indent="0">
              <a:buNone/>
            </a:pPr>
            <a:r>
              <a:rPr lang="en-US" sz="1800" b="1" dirty="0"/>
              <a:t>Set Clear Roles:</a:t>
            </a:r>
            <a:r>
              <a:rPr lang="en-US" sz="1800" dirty="0"/>
              <a:t> Define clear roles and responsibilities for each team member to avoid confusion and overlap. Ensure everyone understands their contributions.</a:t>
            </a:r>
          </a:p>
          <a:p>
            <a:pPr marL="0" indent="0">
              <a:buNone/>
            </a:pPr>
            <a:r>
              <a:rPr lang="en-US" sz="1800" b="1" dirty="0"/>
              <a:t>Provide Support:</a:t>
            </a:r>
            <a:r>
              <a:rPr lang="en-US" sz="1800" dirty="0"/>
              <a:t> Offer support and resources to help team members overcome challenges. Address any personal or professional issues that may be affecting their performance.</a:t>
            </a:r>
          </a:p>
          <a:p>
            <a:pPr marL="0" indent="0">
              <a:buNone/>
            </a:pPr>
            <a:r>
              <a:rPr lang="en-US" sz="1800" b="1" dirty="0"/>
              <a:t>Recognize Efforts:</a:t>
            </a:r>
            <a:r>
              <a:rPr lang="en-US" sz="1800" dirty="0"/>
              <a:t> Acknowledge and appreciate the hard work and contributions of team members. Celebrate successes and milestones to boost morale.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40BB-25C3-CEF6-F2F5-63ED7D4D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Top Project Management Tools in 2024">
            <a:hlinkClick r:id="" action="ppaction://media"/>
            <a:extLst>
              <a:ext uri="{FF2B5EF4-FFF2-40B4-BE49-F238E27FC236}">
                <a16:creationId xmlns:a16="http://schemas.microsoft.com/office/drawing/2014/main" id="{43FC6802-9379-5ECB-ABF8-5244D276C00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5673" y="2057401"/>
            <a:ext cx="6012656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6036-8C38-E7CF-1BC4-E734526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Program Managers at Amazon">
            <a:hlinkClick r:id="" action="ppaction://media"/>
            <a:extLst>
              <a:ext uri="{FF2B5EF4-FFF2-40B4-BE49-F238E27FC236}">
                <a16:creationId xmlns:a16="http://schemas.microsoft.com/office/drawing/2014/main" id="{03A4798F-0C80-C010-B422-619027A64D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5673" y="2057401"/>
            <a:ext cx="6012656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CD64-9509-65CE-59C1-6445D928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Meet Program Managers at Google">
            <a:hlinkClick r:id="" action="ppaction://media"/>
            <a:extLst>
              <a:ext uri="{FF2B5EF4-FFF2-40B4-BE49-F238E27FC236}">
                <a16:creationId xmlns:a16="http://schemas.microsoft.com/office/drawing/2014/main" id="{A745B843-5887-179A-C0DE-29790128199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65673" y="2057401"/>
            <a:ext cx="6012656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2820</TotalTime>
  <Words>1612</Words>
  <Application>Microsoft Office PowerPoint</Application>
  <PresentationFormat>On-screen Show (4:3)</PresentationFormat>
  <Paragraphs>231</Paragraphs>
  <Slides>32</Slides>
  <Notes>5</Notes>
  <HiddenSlides>0</HiddenSlides>
  <MMClips>3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ＭＳ Ｐゴシック</vt:lpstr>
      <vt:lpstr>-apple-system</vt:lpstr>
      <vt:lpstr>Aptos</vt:lpstr>
      <vt:lpstr>Aptos Display</vt:lpstr>
      <vt:lpstr>Arial</vt:lpstr>
      <vt:lpstr>Bookman Old Style</vt:lpstr>
      <vt:lpstr>Calibri</vt:lpstr>
      <vt:lpstr>Gill Sans MT</vt:lpstr>
      <vt:lpstr>Tahoma</vt:lpstr>
      <vt:lpstr>Times New Roman</vt:lpstr>
      <vt:lpstr>Wingdings</vt:lpstr>
      <vt:lpstr>Wingdings 3</vt:lpstr>
      <vt:lpstr>Blends</vt:lpstr>
      <vt:lpstr>Office Theme</vt:lpstr>
      <vt:lpstr>1_Office Theme</vt:lpstr>
      <vt:lpstr>Origin</vt:lpstr>
      <vt:lpstr>INFO 420</vt:lpstr>
      <vt:lpstr>When things went wrong. Course correct…</vt:lpstr>
      <vt:lpstr>Case 1: Missed Deadlines and Over Budget</vt:lpstr>
      <vt:lpstr>Case 2: Poor Quality Deliverables</vt:lpstr>
      <vt:lpstr>Case 3: Scope Creep</vt:lpstr>
      <vt:lpstr>Case 4: Team Conflicts and Low Morale</vt:lpstr>
      <vt:lpstr>PowerPoint Presentation</vt:lpstr>
      <vt:lpstr>PowerPoint Presentation</vt:lpstr>
      <vt:lpstr>PowerPoint Presentation</vt:lpstr>
      <vt:lpstr>Project Governance</vt:lpstr>
      <vt:lpstr>The Project Charter</vt:lpstr>
      <vt:lpstr>Introduction (continued)</vt:lpstr>
      <vt:lpstr>Figure 4.1 – The Project Infrastructure</vt:lpstr>
      <vt:lpstr>Project Governance</vt:lpstr>
      <vt:lpstr>Figure 4.2 Project Governance</vt:lpstr>
      <vt:lpstr>The Project Team </vt:lpstr>
      <vt:lpstr>The Formal Organization</vt:lpstr>
      <vt:lpstr>Figure 4.3 – The Organization and Project Resources</vt:lpstr>
      <vt:lpstr>The Functional Organization</vt:lpstr>
      <vt:lpstr>The Project-Based Organization</vt:lpstr>
      <vt:lpstr>The Matrix Organization</vt:lpstr>
      <vt:lpstr>Procuring External Project Resources</vt:lpstr>
      <vt:lpstr>Figure 4.4 – The Project Outsourcing Model</vt:lpstr>
      <vt:lpstr>Procurement Planning</vt:lpstr>
      <vt:lpstr>Contracts Between Sellers and Buyers</vt:lpstr>
      <vt:lpstr>General Categories of Procurement-type Contracts</vt:lpstr>
      <vt:lpstr>Categories for Procurement-Type Contracts</vt:lpstr>
      <vt:lpstr>Types of Cost-Reimbursable Contracts</vt:lpstr>
      <vt:lpstr>Categories for Procurement-Type Contracts</vt:lpstr>
      <vt:lpstr>The Project Environment </vt:lpstr>
      <vt:lpstr>The Project Charter</vt:lpstr>
      <vt:lpstr>Figure 4.5 A Project Charter Template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</dc:title>
  <dc:creator>Comcast</dc:creator>
  <cp:lastModifiedBy>Arthanari,Ram</cp:lastModifiedBy>
  <cp:revision>46</cp:revision>
  <cp:lastPrinted>2022-03-12T16:31:42Z</cp:lastPrinted>
  <dcterms:created xsi:type="dcterms:W3CDTF">2003-11-12T12:33:48Z</dcterms:created>
  <dcterms:modified xsi:type="dcterms:W3CDTF">2024-10-08T14:31:22Z</dcterms:modified>
</cp:coreProperties>
</file>