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 id="2147483687" r:id="rId3"/>
  </p:sldMasterIdLst>
  <p:sldIdLst>
    <p:sldId id="343" r:id="rId4"/>
    <p:sldId id="344" r:id="rId5"/>
    <p:sldId id="345"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337" r:id="rId25"/>
    <p:sldId id="338" r:id="rId26"/>
    <p:sldId id="339" r:id="rId27"/>
    <p:sldId id="340" r:id="rId28"/>
    <p:sldId id="341" r:id="rId29"/>
    <p:sldId id="342"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3194B-8907-4C24-B70B-037C74C9EA71}" v="3" dt="2024-10-10T16:08:4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0"/>
  </p:normalViewPr>
  <p:slideViewPr>
    <p:cSldViewPr snapToGrid="0">
      <p:cViewPr varScale="1">
        <p:scale>
          <a:sx n="79" d="100"/>
          <a:sy n="79" d="100"/>
        </p:scale>
        <p:origin x="40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anari,Ram" userId="02856744-c91b-43e7-bdf8-9a8e0a3aefd7" providerId="ADAL" clId="{6D73194B-8907-4C24-B70B-037C74C9EA71}"/>
    <pc:docChg chg="modSld sldOrd">
      <pc:chgData name="Arthanari,Ram" userId="02856744-c91b-43e7-bdf8-9a8e0a3aefd7" providerId="ADAL" clId="{6D73194B-8907-4C24-B70B-037C74C9EA71}" dt="2024-10-10T16:08:53.628" v="5"/>
      <pc:docMkLst>
        <pc:docMk/>
      </pc:docMkLst>
      <pc:sldChg chg="ord">
        <pc:chgData name="Arthanari,Ram" userId="02856744-c91b-43e7-bdf8-9a8e0a3aefd7" providerId="ADAL" clId="{6D73194B-8907-4C24-B70B-037C74C9EA71}" dt="2024-10-10T16:08:49.231" v="1"/>
        <pc:sldMkLst>
          <pc:docMk/>
          <pc:sldMk cId="4046204832" sldId="343"/>
        </pc:sldMkLst>
      </pc:sldChg>
      <pc:sldChg chg="ord">
        <pc:chgData name="Arthanari,Ram" userId="02856744-c91b-43e7-bdf8-9a8e0a3aefd7" providerId="ADAL" clId="{6D73194B-8907-4C24-B70B-037C74C9EA71}" dt="2024-10-10T16:08:51.467" v="3"/>
        <pc:sldMkLst>
          <pc:docMk/>
          <pc:sldMk cId="1152259304" sldId="344"/>
        </pc:sldMkLst>
      </pc:sldChg>
      <pc:sldChg chg="ord">
        <pc:chgData name="Arthanari,Ram" userId="02856744-c91b-43e7-bdf8-9a8e0a3aefd7" providerId="ADAL" clId="{6D73194B-8907-4C24-B70B-037C74C9EA71}" dt="2024-10-10T16:08:53.628" v="5"/>
        <pc:sldMkLst>
          <pc:docMk/>
          <pc:sldMk cId="1788743626" sldId="34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70383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4918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138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0D64-98A9-9D1B-A583-03121E765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56971C-308F-A97C-E0CA-2575271D2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E4602-7CC3-AC53-9796-46A45091D2C3}"/>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4427A7D8-CA24-C9BD-0A40-BC316DB5C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1AE64-1B33-1821-6AAA-9DA73FDDEA0D}"/>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2860223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3C90-A97D-7C1C-E18D-BA398131F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FED30-B469-12E2-7FD3-B4088F57F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2CA49-5D17-DA22-3A68-9F91BE69530D}"/>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0F674645-09DA-1719-55DC-F904296C9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62B00-23D7-34F5-8642-B9998F6710BE}"/>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1263139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C986-FAD0-8916-25D7-DB137156A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F72F5-6FA3-ADCE-98FA-CEF7C8871F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BE7CF-D236-0638-09A2-F795E495D47D}"/>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EEC0FAF7-6123-2127-6786-60293444A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2CE9A-3C17-61F7-54CC-F2B2DF745B96}"/>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2404422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F59A-45A8-8084-2009-93E59B4A1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5CB9B-312A-96FA-195E-232882EDF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61A3E-B2E9-9CF6-BA2A-8A0E70B10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ACD66-7D3D-CC1D-F5B4-FFDE169F507E}"/>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6" name="Footer Placeholder 5">
            <a:extLst>
              <a:ext uri="{FF2B5EF4-FFF2-40B4-BE49-F238E27FC236}">
                <a16:creationId xmlns:a16="http://schemas.microsoft.com/office/drawing/2014/main" id="{7B5BE9FC-044F-2D38-0881-2A1FC0681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C8960-ABED-37BC-FDAB-38871E444D1C}"/>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1390749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0B3C-DAE7-A799-8C92-6A373FE422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6B2BB-BB81-071C-5236-76A9C9687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DEF5F-FC64-83BE-7C0B-A4AF07EE6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CF13F-63A7-FA22-6E0A-108D913AB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256C1-A14F-4BFE-2065-09687D1AD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781BC9-7290-6479-2AA5-73F8F35E2443}"/>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8" name="Footer Placeholder 7">
            <a:extLst>
              <a:ext uri="{FF2B5EF4-FFF2-40B4-BE49-F238E27FC236}">
                <a16:creationId xmlns:a16="http://schemas.microsoft.com/office/drawing/2014/main" id="{0C33F2ED-EAF0-6D3D-BCBF-B9E67C9B8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FF16D8-1C41-2A2A-1DB3-F46BBBB9A0CF}"/>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2416174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5DC0-E682-591D-BB4E-D1114E22E3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1C96B-00A2-FE46-C9AB-52B8433DA2A9}"/>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4" name="Footer Placeholder 3">
            <a:extLst>
              <a:ext uri="{FF2B5EF4-FFF2-40B4-BE49-F238E27FC236}">
                <a16:creationId xmlns:a16="http://schemas.microsoft.com/office/drawing/2014/main" id="{18780533-7676-504B-06E4-F16E3B91A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8BBDF-C59D-962A-E51B-78F69D108134}"/>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124474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356D6-80E0-E462-85B2-100EAFFBE7E1}"/>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3" name="Footer Placeholder 2">
            <a:extLst>
              <a:ext uri="{FF2B5EF4-FFF2-40B4-BE49-F238E27FC236}">
                <a16:creationId xmlns:a16="http://schemas.microsoft.com/office/drawing/2014/main" id="{4D1720F8-B4D1-B764-C15A-316EE574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2DC543-CD59-2BFC-4380-B7F348CA975D}"/>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3733753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E04B-0B76-49C9-C2AE-5172DF8D5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C4A8C-37DC-3390-7570-6D063BCD7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97534A-96CE-BA66-8F70-15F89F48E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B4787-926A-25C3-2B8D-DA50AAE0ABB9}"/>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6" name="Footer Placeholder 5">
            <a:extLst>
              <a:ext uri="{FF2B5EF4-FFF2-40B4-BE49-F238E27FC236}">
                <a16:creationId xmlns:a16="http://schemas.microsoft.com/office/drawing/2014/main" id="{9B4D7B7F-8E5C-1CE9-F409-CD6A517F0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CF71A-449A-30EC-FFE8-7B5BD8986101}"/>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182328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78567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A78A-96F5-3B64-1FE9-DF17626F8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8BA867-8108-87F0-5864-FF5A7D08E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BD792C-6182-2C93-223D-D888D5814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C5040-4E87-6902-5908-F5BF3C6E73C2}"/>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6" name="Footer Placeholder 5">
            <a:extLst>
              <a:ext uri="{FF2B5EF4-FFF2-40B4-BE49-F238E27FC236}">
                <a16:creationId xmlns:a16="http://schemas.microsoft.com/office/drawing/2014/main" id="{64965E4B-6C51-6403-E9D9-0AC09610E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AAAE0-CFFC-9E65-1CCF-BCF924AAEE99}"/>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286700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0262-ECA3-FF91-B4AB-D291236A12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22536D-29E6-67C6-B539-4BFFC1BF9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68BA9-39D0-2923-3627-B4B50BD09C34}"/>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B0B1DECF-F6F1-0692-3785-9E2682559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CCFF5-2A1A-447C-9F48-4F0676A25092}"/>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1392723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0CB3B-9DEA-9392-1234-66628A5E4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8CDCB-E0DD-4165-7352-2E117FD1CD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350A2-F554-81C3-E3D6-7F9FB4BED3AF}"/>
              </a:ext>
            </a:extLst>
          </p:cNvPr>
          <p:cNvSpPr>
            <a:spLocks noGrp="1"/>
          </p:cNvSpPr>
          <p:nvPr>
            <p:ph type="dt" sz="half" idx="10"/>
          </p:nvPr>
        </p:nvSpPr>
        <p:spPr/>
        <p:txBody>
          <a:body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DE310698-51BB-E2EF-9881-72166DBCE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E50F5-1C64-A515-C3ED-805035A22248}"/>
              </a:ext>
            </a:extLst>
          </p:cNvPr>
          <p:cNvSpPr>
            <a:spLocks noGrp="1"/>
          </p:cNvSpPr>
          <p:nvPr>
            <p:ph type="sldNum" sz="quarter" idx="12"/>
          </p:nvPr>
        </p:nvSpPr>
        <p:spPr/>
        <p:txBody>
          <a:bodyPr/>
          <a:lstStyle/>
          <a:p>
            <a:fld id="{1AE22016-2AA6-4373-A446-DBE2EE1B260F}" type="slidenum">
              <a:rPr lang="en-US" smtClean="0"/>
              <a:t>‹#›</a:t>
            </a:fld>
            <a:endParaRPr lang="en-US"/>
          </a:p>
        </p:txBody>
      </p:sp>
    </p:spTree>
    <p:extLst>
      <p:ext uri="{BB962C8B-B14F-4D97-AF65-F5344CB8AC3E}">
        <p14:creationId xmlns:p14="http://schemas.microsoft.com/office/powerpoint/2010/main" val="57518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38572" y="1050086"/>
            <a:ext cx="10477508" cy="28422"/>
          </a:xfrm>
          <a:prstGeom prst="rect">
            <a:avLst/>
          </a:prstGeom>
        </p:spPr>
      </p:pic>
      <p:sp>
        <p:nvSpPr>
          <p:cNvPr id="2" name="Holder 2"/>
          <p:cNvSpPr>
            <a:spLocks noGrp="1"/>
          </p:cNvSpPr>
          <p:nvPr>
            <p:ph type="title"/>
          </p:nvPr>
        </p:nvSpPr>
        <p:spPr/>
        <p:txBody>
          <a:bodyPr lIns="0" tIns="0" rIns="0" bIns="0"/>
          <a:lstStyle>
            <a:lvl1pPr>
              <a:defRPr sz="4000" b="0" i="0">
                <a:solidFill>
                  <a:srgbClr val="007373"/>
                </a:solidFill>
                <a:latin typeface="Calibri Light"/>
                <a:cs typeface="Calibri Light"/>
              </a:defRPr>
            </a:lvl1pPr>
          </a:lstStyle>
          <a:p>
            <a:endParaRPr/>
          </a:p>
        </p:txBody>
      </p:sp>
      <p:sp>
        <p:nvSpPr>
          <p:cNvPr id="3" name="Holder 3"/>
          <p:cNvSpPr>
            <a:spLocks noGrp="1"/>
          </p:cNvSpPr>
          <p:nvPr>
            <p:ph sz="half" idx="2"/>
          </p:nvPr>
        </p:nvSpPr>
        <p:spPr>
          <a:xfrm>
            <a:off x="716915" y="1672817"/>
            <a:ext cx="5016500" cy="4164329"/>
          </a:xfrm>
          <a:prstGeom prst="rect">
            <a:avLst/>
          </a:prstGeom>
        </p:spPr>
        <p:txBody>
          <a:bodyPr wrap="square" lIns="0" tIns="0" rIns="0" bIns="0">
            <a:spAutoFit/>
          </a:bodyPr>
          <a:lstStyle>
            <a:lvl1pPr>
              <a:defRPr sz="1600" b="0" i="0">
                <a:solidFill>
                  <a:srgbClr val="009999"/>
                </a:solidFill>
                <a:latin typeface="Calibri"/>
                <a:cs typeface="Calibri"/>
              </a:defRPr>
            </a:lvl1pPr>
          </a:lstStyle>
          <a:p>
            <a:endParaRPr/>
          </a:p>
        </p:txBody>
      </p:sp>
      <p:sp>
        <p:nvSpPr>
          <p:cNvPr id="4" name="Holder 4"/>
          <p:cNvSpPr>
            <a:spLocks noGrp="1"/>
          </p:cNvSpPr>
          <p:nvPr>
            <p:ph sz="half" idx="3"/>
          </p:nvPr>
        </p:nvSpPr>
        <p:spPr>
          <a:xfrm>
            <a:off x="6161906" y="1638500"/>
            <a:ext cx="5187315" cy="4741545"/>
          </a:xfrm>
          <a:prstGeom prst="rect">
            <a:avLst/>
          </a:prstGeom>
        </p:spPr>
        <p:txBody>
          <a:bodyPr wrap="square" lIns="0" tIns="0" rIns="0" bIns="0">
            <a:spAutoFit/>
          </a:bodyPr>
          <a:lstStyle>
            <a:lvl1pPr>
              <a:defRPr sz="1600" b="0" i="0">
                <a:solidFill>
                  <a:srgbClr val="009999"/>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7" name="Holder 7"/>
          <p:cNvSpPr>
            <a:spLocks noGrp="1"/>
          </p:cNvSpPr>
          <p:nvPr>
            <p:ph type="sldNum" sz="quarter" idx="7"/>
          </p:nvPr>
        </p:nvSpPr>
        <p:spPr/>
        <p:txBody>
          <a:bodyPr lIns="0" tIns="0" rIns="0" bIns="0"/>
          <a:lstStyle>
            <a:lvl1pPr>
              <a:defRPr sz="1000" b="0" i="0">
                <a:solidFill>
                  <a:srgbClr val="A7A8A7"/>
                </a:solidFill>
                <a:latin typeface="Calibri"/>
                <a:cs typeface="Calibri"/>
              </a:defRPr>
            </a:lvl1pPr>
          </a:lstStyle>
          <a:p>
            <a:pPr marL="12700">
              <a:lnSpc>
                <a:spcPts val="1050"/>
              </a:lnSpc>
            </a:pPr>
            <a:r>
              <a:rPr dirty="0"/>
              <a:t>©</a:t>
            </a:r>
            <a:r>
              <a:rPr spc="-15" dirty="0"/>
              <a:t> </a:t>
            </a:r>
            <a:r>
              <a:rPr dirty="0"/>
              <a:t>Susan</a:t>
            </a:r>
            <a:r>
              <a:rPr spc="-25" dirty="0"/>
              <a:t> </a:t>
            </a:r>
            <a:r>
              <a:rPr dirty="0"/>
              <a:t>Gasson</a:t>
            </a:r>
            <a:r>
              <a:rPr spc="-30" dirty="0"/>
              <a:t> </a:t>
            </a:r>
            <a:r>
              <a:rPr dirty="0"/>
              <a:t>2022,</a:t>
            </a:r>
            <a:r>
              <a:rPr spc="-5" dirty="0"/>
              <a:t> </a:t>
            </a:r>
            <a:r>
              <a:rPr dirty="0"/>
              <a:t>slide</a:t>
            </a:r>
            <a:r>
              <a:rPr spc="-20" dirty="0"/>
              <a:t> </a:t>
            </a:r>
            <a:fld id="{81D60167-4931-47E6-BA6A-407CBD079E47}" type="slidenum">
              <a:rPr spc="-25" dirty="0"/>
              <a:t>‹#›</a:t>
            </a:fld>
            <a:endParaRPr spc="-25" dirty="0"/>
          </a:p>
        </p:txBody>
      </p:sp>
    </p:spTree>
    <p:extLst>
      <p:ext uri="{BB962C8B-B14F-4D97-AF65-F5344CB8AC3E}">
        <p14:creationId xmlns:p14="http://schemas.microsoft.com/office/powerpoint/2010/main" val="2348386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7501DA-60F4-4572-96E2-B273816CA4A9}"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1886834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7501DA-60F4-4572-96E2-B273816CA4A9}"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283640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501DA-60F4-4572-96E2-B273816CA4A9}"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272716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7501DA-60F4-4572-96E2-B273816CA4A9}"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3214457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7501DA-60F4-4572-96E2-B273816CA4A9}"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1028893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7501DA-60F4-4572-96E2-B273816CA4A9}"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201593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11894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501DA-60F4-4572-96E2-B273816CA4A9}"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2891598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97501DA-60F4-4572-96E2-B273816CA4A9}"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3099589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97501DA-60F4-4572-96E2-B273816CA4A9}"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23758225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7501DA-60F4-4572-96E2-B273816CA4A9}"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3471300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7501DA-60F4-4572-96E2-B273816CA4A9}"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752DD-4644-4D3F-B98E-271773BF3311}" type="slidenum">
              <a:rPr lang="en-US" smtClean="0"/>
              <a:t>‹#›</a:t>
            </a:fld>
            <a:endParaRPr lang="en-US"/>
          </a:p>
        </p:txBody>
      </p:sp>
    </p:spTree>
    <p:extLst>
      <p:ext uri="{BB962C8B-B14F-4D97-AF65-F5344CB8AC3E}">
        <p14:creationId xmlns:p14="http://schemas.microsoft.com/office/powerpoint/2010/main" val="125305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8825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88828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1853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54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10/10/2024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09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10/10/2024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08140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72299-0A89-4B9B-970C-4452BF9A0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DF2EE3-CB76-6110-AEB8-BAF9C16A8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E0D7F-0DF8-FF02-5FDF-D970269D3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1AAE90-C3E8-49B1-B247-15433DE00FC6}" type="datetimeFigureOut">
              <a:rPr lang="en-US" smtClean="0"/>
              <a:t>10/10/2024</a:t>
            </a:fld>
            <a:endParaRPr lang="en-US"/>
          </a:p>
        </p:txBody>
      </p:sp>
      <p:sp>
        <p:nvSpPr>
          <p:cNvPr id="5" name="Footer Placeholder 4">
            <a:extLst>
              <a:ext uri="{FF2B5EF4-FFF2-40B4-BE49-F238E27FC236}">
                <a16:creationId xmlns:a16="http://schemas.microsoft.com/office/drawing/2014/main" id="{8EEA2BD6-DBD8-3108-72CC-2A7D64825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3E6DB3-CB52-8F32-A5CA-CCD6FEE72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E22016-2AA6-4373-A446-DBE2EE1B260F}" type="slidenum">
              <a:rPr lang="en-US" smtClean="0"/>
              <a:t>‹#›</a:t>
            </a:fld>
            <a:endParaRPr lang="en-US"/>
          </a:p>
        </p:txBody>
      </p:sp>
    </p:spTree>
    <p:extLst>
      <p:ext uri="{BB962C8B-B14F-4D97-AF65-F5344CB8AC3E}">
        <p14:creationId xmlns:p14="http://schemas.microsoft.com/office/powerpoint/2010/main" val="7361783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97501DA-60F4-4572-96E2-B273816CA4A9}" type="datetimeFigureOut">
              <a:rPr lang="en-US" smtClean="0"/>
              <a:t>10/10/2024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1752DD-4644-4D3F-B98E-271773BF3311}" type="slidenum">
              <a:rPr lang="en-US" smtClean="0"/>
              <a:t>‹#›</a:t>
            </a:fld>
            <a:endParaRPr lang="en-US"/>
          </a:p>
        </p:txBody>
      </p:sp>
    </p:spTree>
    <p:extLst>
      <p:ext uri="{BB962C8B-B14F-4D97-AF65-F5344CB8AC3E}">
        <p14:creationId xmlns:p14="http://schemas.microsoft.com/office/powerpoint/2010/main" val="11654104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5.xml"/><Relationship Id="rId1" Type="http://schemas.openxmlformats.org/officeDocument/2006/relationships/video" Target="https://www.youtube.com/embed/86cyhWGhzgU?feature=oembe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5.xml"/><Relationship Id="rId1" Type="http://schemas.openxmlformats.org/officeDocument/2006/relationships/video" Target="https://www.youtube.com/embed/oIbAbFJnh00?feature=oemb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5.xml"/><Relationship Id="rId1" Type="http://schemas.openxmlformats.org/officeDocument/2006/relationships/video" Target="https://www.youtube.com/embed/6Rkq5CpXGeM?feature=oemb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40BB-25C3-CEF6-F2F5-63ED7D4D7F10}"/>
              </a:ext>
            </a:extLst>
          </p:cNvPr>
          <p:cNvSpPr>
            <a:spLocks noGrp="1"/>
          </p:cNvSpPr>
          <p:nvPr>
            <p:ph type="title"/>
          </p:nvPr>
        </p:nvSpPr>
        <p:spPr/>
        <p:txBody>
          <a:bodyPr/>
          <a:lstStyle/>
          <a:p>
            <a:endParaRPr lang="en-US"/>
          </a:p>
        </p:txBody>
      </p:sp>
      <p:pic>
        <p:nvPicPr>
          <p:cNvPr id="4" name="Online Media 3" title="Top Project Management Tools in 2024">
            <a:hlinkClick r:id="" action="ppaction://media"/>
            <a:extLst>
              <a:ext uri="{FF2B5EF4-FFF2-40B4-BE49-F238E27FC236}">
                <a16:creationId xmlns:a16="http://schemas.microsoft.com/office/drawing/2014/main" id="{43FC6802-9379-5ECB-ABF8-5244D276C00C}"/>
              </a:ext>
            </a:extLst>
          </p:cNvPr>
          <p:cNvPicPr>
            <a:picLocks noGrp="1" noRot="1" noChangeAspect="1"/>
          </p:cNvPicPr>
          <p:nvPr>
            <p:ph idx="1"/>
            <a:videoFile r:link="rId1"/>
          </p:nvPr>
        </p:nvPicPr>
        <p:blipFill>
          <a:blip r:embed="rId3"/>
          <a:stretch>
            <a:fillRect/>
          </a:stretch>
        </p:blipFill>
        <p:spPr>
          <a:xfrm>
            <a:off x="3089673" y="2057401"/>
            <a:ext cx="6012656" cy="3394472"/>
          </a:xfrm>
          <a:prstGeom prst="rect">
            <a:avLst/>
          </a:prstGeom>
        </p:spPr>
      </p:pic>
    </p:spTree>
    <p:extLst>
      <p:ext uri="{BB962C8B-B14F-4D97-AF65-F5344CB8AC3E}">
        <p14:creationId xmlns:p14="http://schemas.microsoft.com/office/powerpoint/2010/main" val="404620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marL="0" lvl="0" indent="0">
              <a:buNone/>
            </a:pPr>
            <a:r>
              <a:rPr lang="en-US" b="1" dirty="0"/>
              <a:t>There are 3 phases in your project. You just completed the first phase of your project and are ready for phase 2. Which process groups must you pass through for the second phase?</a:t>
            </a:r>
            <a:endParaRPr lang="en-US" dirty="0"/>
          </a:p>
          <a:p>
            <a:pPr lvl="1"/>
            <a:r>
              <a:rPr lang="en-US" dirty="0"/>
              <a:t>A. Initiating, Planning, Executing, Monitoring and Controlling, and Closing</a:t>
            </a:r>
          </a:p>
          <a:p>
            <a:pPr lvl="1"/>
            <a:r>
              <a:rPr lang="en-US" dirty="0"/>
              <a:t>B. Planning, Executing, Monitoring and Controlling, and Closing</a:t>
            </a:r>
          </a:p>
          <a:p>
            <a:pPr lvl="1"/>
            <a:r>
              <a:rPr lang="en-US" dirty="0"/>
              <a:t>C. Initiating, Planning, Executing, and Monitoring and Controlling</a:t>
            </a:r>
          </a:p>
          <a:p>
            <a:pPr lvl="1"/>
            <a:r>
              <a:rPr lang="en-US" dirty="0"/>
              <a:t>D. Initiating, Planning, and Executing</a:t>
            </a:r>
          </a:p>
          <a:p>
            <a:pPr lvl="1"/>
            <a:endParaRPr lang="en-US" dirty="0"/>
          </a:p>
          <a:p>
            <a:pPr lvl="1"/>
            <a:r>
              <a:rPr lang="en-US" dirty="0"/>
              <a:t>Answer is A</a:t>
            </a:r>
          </a:p>
        </p:txBody>
      </p:sp>
    </p:spTree>
    <p:extLst>
      <p:ext uri="{BB962C8B-B14F-4D97-AF65-F5344CB8AC3E}">
        <p14:creationId xmlns:p14="http://schemas.microsoft.com/office/powerpoint/2010/main" val="21801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During which process group is the project charter developed?</a:t>
            </a:r>
            <a:endParaRPr lang="en-US" dirty="0"/>
          </a:p>
          <a:p>
            <a:pPr lvl="1"/>
            <a:r>
              <a:rPr lang="en-US" dirty="0"/>
              <a:t>A. Initiating</a:t>
            </a:r>
          </a:p>
          <a:p>
            <a:pPr lvl="1"/>
            <a:r>
              <a:rPr lang="en-US" dirty="0"/>
              <a:t>B. Planning</a:t>
            </a:r>
          </a:p>
          <a:p>
            <a:pPr lvl="1"/>
            <a:r>
              <a:rPr lang="en-US" dirty="0"/>
              <a:t>C. Executing</a:t>
            </a:r>
          </a:p>
          <a:p>
            <a:pPr lvl="1"/>
            <a:r>
              <a:rPr lang="en-US" dirty="0"/>
              <a:t>D. Monitoring and Controlling</a:t>
            </a:r>
          </a:p>
          <a:p>
            <a:pPr marL="457200" lvl="1" indent="0">
              <a:buNone/>
            </a:pPr>
            <a:endParaRPr lang="en-US" dirty="0"/>
          </a:p>
          <a:p>
            <a:pPr lvl="1"/>
            <a:r>
              <a:rPr lang="en-US" dirty="0"/>
              <a:t>Answer is A</a:t>
            </a:r>
          </a:p>
        </p:txBody>
      </p:sp>
    </p:spTree>
    <p:extLst>
      <p:ext uri="{BB962C8B-B14F-4D97-AF65-F5344CB8AC3E}">
        <p14:creationId xmlns:p14="http://schemas.microsoft.com/office/powerpoint/2010/main" val="247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Which of the following is an example of a project constraint?</a:t>
            </a:r>
            <a:endParaRPr lang="en-US" dirty="0"/>
          </a:p>
          <a:p>
            <a:pPr lvl="1"/>
            <a:r>
              <a:rPr lang="en-US" dirty="0"/>
              <a:t>A. The project team's expertise</a:t>
            </a:r>
          </a:p>
          <a:p>
            <a:pPr lvl="1"/>
            <a:r>
              <a:rPr lang="en-US" dirty="0"/>
              <a:t>B. The project schedule</a:t>
            </a:r>
          </a:p>
          <a:p>
            <a:pPr lvl="1"/>
            <a:r>
              <a:rPr lang="en-US" dirty="0"/>
              <a:t>C. The project sponsor's approval</a:t>
            </a:r>
          </a:p>
          <a:p>
            <a:pPr lvl="1"/>
            <a:r>
              <a:rPr lang="en-US" dirty="0"/>
              <a:t>D. The project scope</a:t>
            </a:r>
          </a:p>
          <a:p>
            <a:pPr lvl="1"/>
            <a:endParaRPr lang="en-US" dirty="0"/>
          </a:p>
          <a:p>
            <a:pPr lvl="1"/>
            <a:r>
              <a:rPr lang="en-US" dirty="0"/>
              <a:t>Answer is B</a:t>
            </a:r>
          </a:p>
        </p:txBody>
      </p:sp>
    </p:spTree>
    <p:extLst>
      <p:ext uri="{BB962C8B-B14F-4D97-AF65-F5344CB8AC3E}">
        <p14:creationId xmlns:p14="http://schemas.microsoft.com/office/powerpoint/2010/main" val="25974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Which of the following is a characteristic of a strong matrix organizational structure?</a:t>
            </a:r>
            <a:endParaRPr lang="en-US" dirty="0"/>
          </a:p>
          <a:p>
            <a:pPr lvl="1"/>
            <a:r>
              <a:rPr lang="en-US" dirty="0"/>
              <a:t>A. Project managers have limited authority</a:t>
            </a:r>
          </a:p>
          <a:p>
            <a:pPr lvl="1"/>
            <a:r>
              <a:rPr lang="en-US" dirty="0"/>
              <a:t>B. Project managers have full authority over resources</a:t>
            </a:r>
          </a:p>
          <a:p>
            <a:pPr lvl="1"/>
            <a:r>
              <a:rPr lang="en-US" dirty="0"/>
              <a:t>C. Functional managers have full authority over resources</a:t>
            </a:r>
          </a:p>
          <a:p>
            <a:pPr lvl="1"/>
            <a:r>
              <a:rPr lang="en-US" dirty="0"/>
              <a:t>D. There is no clear project management role</a:t>
            </a:r>
          </a:p>
          <a:p>
            <a:pPr lvl="1"/>
            <a:endParaRPr lang="en-US" dirty="0"/>
          </a:p>
          <a:p>
            <a:pPr lvl="1"/>
            <a:r>
              <a:rPr lang="en-US" dirty="0"/>
              <a:t>Answer </a:t>
            </a:r>
            <a:r>
              <a:rPr lang="en-US"/>
              <a:t>is B</a:t>
            </a:r>
            <a:endParaRPr lang="en-US" dirty="0"/>
          </a:p>
        </p:txBody>
      </p:sp>
    </p:spTree>
    <p:extLst>
      <p:ext uri="{BB962C8B-B14F-4D97-AF65-F5344CB8AC3E}">
        <p14:creationId xmlns:p14="http://schemas.microsoft.com/office/powerpoint/2010/main" val="194287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 are the project manager of a software development project. During the execution phase, a critical team member resigns unexpectedly. What should you do?</a:t>
            </a:r>
            <a:endParaRPr lang="en-US" dirty="0"/>
          </a:p>
          <a:p>
            <a:pPr lvl="1"/>
            <a:r>
              <a:rPr lang="en-US" dirty="0"/>
              <a:t>A. Immediately replace the team member with a new resource</a:t>
            </a:r>
          </a:p>
          <a:p>
            <a:pPr lvl="1"/>
            <a:r>
              <a:rPr lang="en-US" dirty="0"/>
              <a:t>B. Assess the impact of the resignation on the project schedule and deliverables</a:t>
            </a:r>
          </a:p>
          <a:p>
            <a:pPr lvl="1"/>
            <a:r>
              <a:rPr lang="en-US" dirty="0"/>
              <a:t>C. Inform the project sponsor and stakeholders</a:t>
            </a:r>
          </a:p>
          <a:p>
            <a:pPr lvl="1"/>
            <a:r>
              <a:rPr lang="en-US" dirty="0"/>
              <a:t>D. Continue with the project as planned</a:t>
            </a:r>
          </a:p>
          <a:p>
            <a:pPr lvl="1"/>
            <a:endParaRPr lang="en-US" dirty="0"/>
          </a:p>
          <a:p>
            <a:pPr lvl="1"/>
            <a:r>
              <a:rPr lang="en-US" dirty="0"/>
              <a:t>Answer is B</a:t>
            </a:r>
          </a:p>
        </p:txBody>
      </p:sp>
    </p:spTree>
    <p:extLst>
      <p:ext uri="{BB962C8B-B14F-4D97-AF65-F5344CB8AC3E}">
        <p14:creationId xmlns:p14="http://schemas.microsoft.com/office/powerpoint/2010/main" val="6567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Your project is facing scope creep due to frequent changes requested by the customer. What is the best approach to manage scope changes?</a:t>
            </a:r>
            <a:endParaRPr lang="en-US" dirty="0"/>
          </a:p>
          <a:p>
            <a:pPr lvl="1"/>
            <a:r>
              <a:rPr lang="en-US" dirty="0"/>
              <a:t>A. Accept all changes to keep the customer satisfied</a:t>
            </a:r>
          </a:p>
          <a:p>
            <a:pPr lvl="1"/>
            <a:r>
              <a:rPr lang="en-US" dirty="0"/>
              <a:t>B. Implement a strict change control process</a:t>
            </a:r>
          </a:p>
          <a:p>
            <a:pPr lvl="1"/>
            <a:r>
              <a:rPr lang="en-US" dirty="0"/>
              <a:t>C. Ignore the changes and continue with the original scope</a:t>
            </a:r>
          </a:p>
          <a:p>
            <a:pPr lvl="1"/>
            <a:r>
              <a:rPr lang="en-US" dirty="0"/>
              <a:t>D. Negotiate with the customer to balance scope, time, and cost</a:t>
            </a:r>
          </a:p>
          <a:p>
            <a:pPr marL="457200" lvl="1" indent="0">
              <a:buNone/>
            </a:pPr>
            <a:r>
              <a:rPr lang="en-US" dirty="0"/>
              <a:t>Answer is D</a:t>
            </a:r>
          </a:p>
        </p:txBody>
      </p:sp>
    </p:spTree>
    <p:extLst>
      <p:ext uri="{BB962C8B-B14F-4D97-AF65-F5344CB8AC3E}">
        <p14:creationId xmlns:p14="http://schemas.microsoft.com/office/powerpoint/2010/main" val="44281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During the project execution, you discover that the project team is not following the quality management plan. What should you do?</a:t>
            </a:r>
            <a:endParaRPr lang="en-US" dirty="0"/>
          </a:p>
          <a:p>
            <a:pPr lvl="1"/>
            <a:r>
              <a:rPr lang="en-US" dirty="0"/>
              <a:t>A. Update the quality management plan</a:t>
            </a:r>
          </a:p>
          <a:p>
            <a:pPr lvl="1"/>
            <a:r>
              <a:rPr lang="en-US" dirty="0"/>
              <a:t>B. Escalate the issue to senior management</a:t>
            </a:r>
          </a:p>
          <a:p>
            <a:pPr lvl="1"/>
            <a:r>
              <a:rPr lang="en-US" dirty="0"/>
              <a:t>C. Conduct a root cause analysis to identify the reasons for non-compliance</a:t>
            </a:r>
          </a:p>
          <a:p>
            <a:pPr lvl="1"/>
            <a:r>
              <a:rPr lang="en-US" dirty="0"/>
              <a:t>D. Ignore the issue and focus on other project tasks</a:t>
            </a:r>
          </a:p>
          <a:p>
            <a:pPr marL="457200" lvl="1" indent="0">
              <a:buNone/>
            </a:pPr>
            <a:r>
              <a:rPr lang="en-US" dirty="0"/>
              <a:t>Answer is C</a:t>
            </a:r>
          </a:p>
        </p:txBody>
      </p:sp>
    </p:spTree>
    <p:extLst>
      <p:ext uri="{BB962C8B-B14F-4D97-AF65-F5344CB8AC3E}">
        <p14:creationId xmlns:p14="http://schemas.microsoft.com/office/powerpoint/2010/main" val="2905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Your project is behind schedule, and the project sponsor is pressuring you to deliver faster. What should you do?</a:t>
            </a:r>
            <a:endParaRPr lang="en-US" dirty="0"/>
          </a:p>
          <a:p>
            <a:pPr lvl="1"/>
            <a:r>
              <a:rPr lang="en-US" dirty="0"/>
              <a:t>A. Increase the project team's working hours</a:t>
            </a:r>
          </a:p>
          <a:p>
            <a:pPr lvl="1"/>
            <a:r>
              <a:rPr lang="en-US" dirty="0"/>
              <a:t>B. </a:t>
            </a:r>
            <a:r>
              <a:rPr lang="en-US" dirty="0" err="1"/>
              <a:t>Rebaseline</a:t>
            </a:r>
            <a:r>
              <a:rPr lang="en-US" dirty="0"/>
              <a:t> the project schedule</a:t>
            </a:r>
          </a:p>
          <a:p>
            <a:pPr lvl="1"/>
            <a:r>
              <a:rPr lang="en-US" dirty="0"/>
              <a:t>C. Analyze the critical path and identify opportunities for acceleration</a:t>
            </a:r>
          </a:p>
          <a:p>
            <a:pPr lvl="1"/>
            <a:r>
              <a:rPr lang="en-US" dirty="0"/>
              <a:t>D. Inform the project sponsor that the schedule cannot be changed</a:t>
            </a:r>
          </a:p>
          <a:p>
            <a:pPr marL="457200" lvl="1" indent="0">
              <a:buNone/>
            </a:pPr>
            <a:r>
              <a:rPr lang="en-US" dirty="0"/>
              <a:t>Answer is C</a:t>
            </a:r>
          </a:p>
        </p:txBody>
      </p:sp>
    </p:spTree>
    <p:extLst>
      <p:ext uri="{BB962C8B-B14F-4D97-AF65-F5344CB8AC3E}">
        <p14:creationId xmlns:p14="http://schemas.microsoft.com/office/powerpoint/2010/main" val="421132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 are managing a construction project with multiple subcontractors. One subcontractor is consistently delivering poor-quality work. What action should you take?</a:t>
            </a:r>
            <a:endParaRPr lang="en-US" dirty="0"/>
          </a:p>
          <a:p>
            <a:pPr lvl="1"/>
            <a:r>
              <a:rPr lang="en-US" dirty="0"/>
              <a:t>A. Terminate the subcontractor's contract</a:t>
            </a:r>
          </a:p>
          <a:p>
            <a:pPr lvl="1"/>
            <a:r>
              <a:rPr lang="en-US" dirty="0"/>
              <a:t>B. Document the issues and communicate with the subcontractor</a:t>
            </a:r>
          </a:p>
          <a:p>
            <a:pPr lvl="1"/>
            <a:r>
              <a:rPr lang="en-US" dirty="0"/>
              <a:t>C. Accept the poor-quality work to avoid delays</a:t>
            </a:r>
          </a:p>
          <a:p>
            <a:pPr lvl="1"/>
            <a:r>
              <a:rPr lang="en-US" dirty="0"/>
              <a:t>D. Escalate the issue to the project sponsor</a:t>
            </a:r>
          </a:p>
          <a:p>
            <a:pPr lvl="1"/>
            <a:endParaRPr lang="en-US" dirty="0"/>
          </a:p>
          <a:p>
            <a:pPr marL="457200" lvl="1" indent="0">
              <a:buNone/>
            </a:pPr>
            <a:r>
              <a:rPr lang="en-US" dirty="0"/>
              <a:t>Answer is B</a:t>
            </a:r>
          </a:p>
        </p:txBody>
      </p:sp>
    </p:spTree>
    <p:extLst>
      <p:ext uri="{BB962C8B-B14F-4D97-AF65-F5344CB8AC3E}">
        <p14:creationId xmlns:p14="http://schemas.microsoft.com/office/powerpoint/2010/main" val="175266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Your project team is experiencing conflicts due to differing opinions on project priorities. What conflict resolution technique should you use?</a:t>
            </a:r>
            <a:endParaRPr lang="en-US" dirty="0"/>
          </a:p>
          <a:p>
            <a:pPr lvl="1"/>
            <a:r>
              <a:rPr lang="en-US" dirty="0"/>
              <a:t>A. Avoidance</a:t>
            </a:r>
          </a:p>
          <a:p>
            <a:pPr lvl="1"/>
            <a:r>
              <a:rPr lang="en-US" dirty="0"/>
              <a:t>B. Compromise</a:t>
            </a:r>
          </a:p>
          <a:p>
            <a:pPr lvl="1"/>
            <a:r>
              <a:rPr lang="en-US" dirty="0"/>
              <a:t>C. Collaborate</a:t>
            </a:r>
          </a:p>
          <a:p>
            <a:pPr lvl="1"/>
            <a:r>
              <a:rPr lang="en-US" dirty="0"/>
              <a:t>D. Forcing</a:t>
            </a:r>
          </a:p>
          <a:p>
            <a:pPr lvl="1"/>
            <a:endParaRPr lang="en-US" dirty="0"/>
          </a:p>
          <a:p>
            <a:pPr marL="457200" lvl="1" indent="0">
              <a:buNone/>
            </a:pPr>
            <a:r>
              <a:rPr lang="en-US" dirty="0"/>
              <a:t>Answer is C</a:t>
            </a:r>
          </a:p>
        </p:txBody>
      </p:sp>
    </p:spTree>
    <p:extLst>
      <p:ext uri="{BB962C8B-B14F-4D97-AF65-F5344CB8AC3E}">
        <p14:creationId xmlns:p14="http://schemas.microsoft.com/office/powerpoint/2010/main" val="24734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6036-8C38-E7CF-1BC4-E7345264E240}"/>
              </a:ext>
            </a:extLst>
          </p:cNvPr>
          <p:cNvSpPr>
            <a:spLocks noGrp="1"/>
          </p:cNvSpPr>
          <p:nvPr>
            <p:ph type="title"/>
          </p:nvPr>
        </p:nvSpPr>
        <p:spPr/>
        <p:txBody>
          <a:bodyPr/>
          <a:lstStyle/>
          <a:p>
            <a:endParaRPr lang="en-US"/>
          </a:p>
        </p:txBody>
      </p:sp>
      <p:pic>
        <p:nvPicPr>
          <p:cNvPr id="4" name="Online Media 3" title="Program Managers at Amazon">
            <a:hlinkClick r:id="" action="ppaction://media"/>
            <a:extLst>
              <a:ext uri="{FF2B5EF4-FFF2-40B4-BE49-F238E27FC236}">
                <a16:creationId xmlns:a16="http://schemas.microsoft.com/office/drawing/2014/main" id="{03A4798F-0C80-C010-B422-619027A64D10}"/>
              </a:ext>
            </a:extLst>
          </p:cNvPr>
          <p:cNvPicPr>
            <a:picLocks noGrp="1" noRot="1" noChangeAspect="1"/>
          </p:cNvPicPr>
          <p:nvPr>
            <p:ph idx="1"/>
            <a:videoFile r:link="rId1"/>
          </p:nvPr>
        </p:nvPicPr>
        <p:blipFill>
          <a:blip r:embed="rId3"/>
          <a:stretch>
            <a:fillRect/>
          </a:stretch>
        </p:blipFill>
        <p:spPr>
          <a:xfrm>
            <a:off x="3089673" y="2057401"/>
            <a:ext cx="6012656" cy="3394472"/>
          </a:xfrm>
          <a:prstGeom prst="rect">
            <a:avLst/>
          </a:prstGeom>
        </p:spPr>
      </p:pic>
    </p:spTree>
    <p:extLst>
      <p:ext uri="{BB962C8B-B14F-4D97-AF65-F5344CB8AC3E}">
        <p14:creationId xmlns:p14="http://schemas.microsoft.com/office/powerpoint/2010/main" val="115225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During the project execution, you realize that the project risks are not being adequately addressed. What should you do?</a:t>
            </a:r>
            <a:endParaRPr lang="en-US" dirty="0"/>
          </a:p>
          <a:p>
            <a:pPr lvl="1"/>
            <a:r>
              <a:rPr lang="en-US" dirty="0"/>
              <a:t>A. Update the risk register</a:t>
            </a:r>
          </a:p>
          <a:p>
            <a:pPr lvl="1"/>
            <a:r>
              <a:rPr lang="en-US" dirty="0"/>
              <a:t>B. Conduct a risk audit</a:t>
            </a:r>
          </a:p>
          <a:p>
            <a:pPr lvl="1"/>
            <a:r>
              <a:rPr lang="en-US" dirty="0"/>
              <a:t>C. Implement risk responses</a:t>
            </a:r>
          </a:p>
          <a:p>
            <a:pPr lvl="1"/>
            <a:r>
              <a:rPr lang="en-US" dirty="0"/>
              <a:t>D. Escalate the issue to the project sponsor</a:t>
            </a:r>
          </a:p>
          <a:p>
            <a:pPr lvl="1"/>
            <a:endParaRPr lang="en-US" dirty="0"/>
          </a:p>
          <a:p>
            <a:pPr marL="457200" lvl="1" indent="0">
              <a:buNone/>
            </a:pPr>
            <a:r>
              <a:rPr lang="en-US" dirty="0"/>
              <a:t>Answer is A</a:t>
            </a:r>
          </a:p>
        </p:txBody>
      </p:sp>
    </p:spTree>
    <p:extLst>
      <p:ext uri="{BB962C8B-B14F-4D97-AF65-F5344CB8AC3E}">
        <p14:creationId xmlns:p14="http://schemas.microsoft.com/office/powerpoint/2010/main" val="13870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a:xfrm>
            <a:off x="1607245" y="1795525"/>
            <a:ext cx="8977509" cy="3141785"/>
          </a:xfrm>
        </p:spPr>
        <p:txBody>
          <a:bodyPr/>
          <a:lstStyle/>
          <a:p>
            <a:pPr lvl="0"/>
            <a:r>
              <a:rPr lang="en-US" b="1" dirty="0"/>
              <a:t>Your project team is working remotely across different time zones. How can you improve communication?</a:t>
            </a:r>
            <a:endParaRPr lang="en-US" dirty="0"/>
          </a:p>
          <a:p>
            <a:pPr lvl="1"/>
            <a:r>
              <a:rPr lang="en-US" dirty="0"/>
              <a:t>A. Use asynchronous communication tools</a:t>
            </a:r>
          </a:p>
          <a:p>
            <a:pPr lvl="1"/>
            <a:r>
              <a:rPr lang="en-US" dirty="0"/>
              <a:t>B. Schedule frequent in-person meetings</a:t>
            </a:r>
          </a:p>
          <a:p>
            <a:pPr lvl="1"/>
            <a:r>
              <a:rPr lang="en-US" dirty="0"/>
              <a:t>C. Assign a team member as a communication coordinator</a:t>
            </a:r>
          </a:p>
          <a:p>
            <a:pPr lvl="1"/>
            <a:r>
              <a:rPr lang="en-US" dirty="0"/>
              <a:t>D. Ignore the time zone differences</a:t>
            </a:r>
          </a:p>
          <a:p>
            <a:pPr lvl="1"/>
            <a:endParaRPr lang="en-US" dirty="0"/>
          </a:p>
          <a:p>
            <a:pPr marL="457200" lvl="1" indent="0">
              <a:buNone/>
            </a:pPr>
            <a:r>
              <a:rPr lang="en-US" dirty="0"/>
              <a:t>Answer is A</a:t>
            </a:r>
          </a:p>
        </p:txBody>
      </p:sp>
    </p:spTree>
    <p:extLst>
      <p:ext uri="{BB962C8B-B14F-4D97-AF65-F5344CB8AC3E}">
        <p14:creationId xmlns:p14="http://schemas.microsoft.com/office/powerpoint/2010/main" val="16861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Hand holding flower">
            <a:extLst>
              <a:ext uri="{FF2B5EF4-FFF2-40B4-BE49-F238E27FC236}">
                <a16:creationId xmlns:a16="http://schemas.microsoft.com/office/drawing/2014/main" id="{EBB41A23-8645-6A05-5450-D513F80DA8D5}"/>
              </a:ext>
            </a:extLst>
          </p:cNvPr>
          <p:cNvPicPr>
            <a:picLocks noChangeAspect="1"/>
          </p:cNvPicPr>
          <p:nvPr/>
        </p:nvPicPr>
        <p:blipFill>
          <a:blip r:embed="rId2"/>
          <a:srcRect t="9091" r="23298"/>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12A26AA-2311-30FA-E025-DBBE669E61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solidFill>
                  <a:schemeClr val="bg1"/>
                </a:solidFill>
              </a:rPr>
              <a:t>What went wrong in these Status Reports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4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5513560"/>
          </a:xfrm>
        </p:spPr>
        <p:txBody>
          <a:bodyPr>
            <a:normAutofit/>
          </a:bodyPr>
          <a:lstStyle/>
          <a:p>
            <a:r>
              <a:rPr lang="en-US" b="1" dirty="0">
                <a:highlight>
                  <a:srgbClr val="FFFFFF"/>
                </a:highlight>
              </a:rPr>
              <a:t>Status Report Sample:</a:t>
            </a:r>
            <a:endParaRPr lang="en-US" dirty="0">
              <a:highlight>
                <a:srgbClr val="FFFFFF"/>
              </a:highlight>
            </a:endParaRPr>
          </a:p>
          <a:p>
            <a:pPr lvl="1"/>
            <a:r>
              <a:rPr lang="en-US" b="1" i="1" dirty="0">
                <a:highlight>
                  <a:srgbClr val="FFFFFF"/>
                </a:highlight>
              </a:rPr>
              <a:t>Project Name:</a:t>
            </a:r>
            <a:r>
              <a:rPr lang="en-US" i="1" dirty="0">
                <a:highlight>
                  <a:srgbClr val="FFFFFF"/>
                </a:highlight>
              </a:rPr>
              <a:t> Alpha</a:t>
            </a:r>
          </a:p>
          <a:p>
            <a:pPr lvl="1"/>
            <a:r>
              <a:rPr lang="en-US" b="1" i="1" dirty="0">
                <a:highlight>
                  <a:srgbClr val="FFFFFF"/>
                </a:highlight>
              </a:rPr>
              <a:t>Date:</a:t>
            </a:r>
            <a:r>
              <a:rPr lang="en-US" i="1" dirty="0">
                <a:highlight>
                  <a:srgbClr val="FFFFFF"/>
                </a:highlight>
              </a:rPr>
              <a:t> 2024-08-01</a:t>
            </a:r>
          </a:p>
          <a:p>
            <a:pPr lvl="1"/>
            <a:r>
              <a:rPr lang="en-US" b="1" i="1" dirty="0">
                <a:highlight>
                  <a:srgbClr val="FFFFFF"/>
                </a:highlight>
              </a:rPr>
              <a:t>Status:</a:t>
            </a:r>
            <a:r>
              <a:rPr lang="en-US" i="1" dirty="0">
                <a:highlight>
                  <a:srgbClr val="FFFFFF"/>
                </a:highlight>
              </a:rPr>
              <a:t> On Track</a:t>
            </a:r>
          </a:p>
          <a:p>
            <a:pPr lvl="1"/>
            <a:r>
              <a:rPr lang="en-US" b="1" i="1" dirty="0">
                <a:highlight>
                  <a:srgbClr val="FFFFFF"/>
                </a:highlight>
              </a:rPr>
              <a:t>Tasks Completed:</a:t>
            </a:r>
            <a:r>
              <a:rPr lang="en-US" i="1" dirty="0">
                <a:highlight>
                  <a:srgbClr val="FFFFFF"/>
                </a:highlight>
              </a:rPr>
              <a:t> 5</a:t>
            </a:r>
          </a:p>
          <a:p>
            <a:pPr lvl="1"/>
            <a:r>
              <a:rPr lang="en-US" b="1" i="1" dirty="0">
                <a:highlight>
                  <a:srgbClr val="FFFFFF"/>
                </a:highlight>
              </a:rPr>
              <a:t>Tasks Pending:</a:t>
            </a:r>
            <a:r>
              <a:rPr lang="en-US" i="1" dirty="0">
                <a:highlight>
                  <a:srgbClr val="FFFFFF"/>
                </a:highlight>
              </a:rPr>
              <a:t> 3</a:t>
            </a:r>
          </a:p>
          <a:p>
            <a:r>
              <a:rPr lang="en-US" b="1" dirty="0">
                <a:highlight>
                  <a:srgbClr val="FFFFFF"/>
                </a:highlight>
              </a:rPr>
              <a:t>Identify what went wrong:</a:t>
            </a:r>
            <a:endParaRPr lang="en-US" dirty="0">
              <a:highlight>
                <a:srgbClr val="FFFFFF"/>
              </a:highlight>
            </a:endParaRPr>
          </a:p>
          <a:p>
            <a:pPr lvl="1"/>
            <a:r>
              <a:rPr lang="en-US" dirty="0">
                <a:highlight>
                  <a:srgbClr val="FFFFFF"/>
                </a:highlight>
              </a:rPr>
              <a:t>What critical information is missing from this status report?</a:t>
            </a:r>
          </a:p>
          <a:p>
            <a:r>
              <a:rPr lang="en-US" b="1" dirty="0">
                <a:solidFill>
                  <a:srgbClr val="0070C0"/>
                </a:solidFill>
                <a:highlight>
                  <a:srgbClr val="FFFFFF"/>
                </a:highlight>
              </a:rPr>
              <a:t>Solution:</a:t>
            </a:r>
            <a:endParaRPr lang="en-US" dirty="0">
              <a:solidFill>
                <a:srgbClr val="0070C0"/>
              </a:solidFill>
              <a:highlight>
                <a:srgbClr val="FFFFFF"/>
              </a:highlight>
            </a:endParaRPr>
          </a:p>
          <a:p>
            <a:pPr lvl="1"/>
            <a:r>
              <a:rPr lang="en-US" dirty="0">
                <a:solidFill>
                  <a:srgbClr val="0070C0"/>
                </a:solidFill>
                <a:highlight>
                  <a:srgbClr val="FFFFFF"/>
                </a:highlight>
              </a:rPr>
              <a:t>Include details such as specific tasks completed, pending tasks, issues faced, and next steps.</a:t>
            </a:r>
          </a:p>
          <a:p>
            <a:pPr lvl="2"/>
            <a:endParaRPr lang="en-US" dirty="0">
              <a:solidFill>
                <a:schemeClr val="tx2">
                  <a:lumMod val="75000"/>
                  <a:lumOff val="25000"/>
                </a:schemeClr>
              </a:solidFill>
              <a:highlight>
                <a:srgbClr val="FFFFFF"/>
              </a:highlight>
            </a:endParaRPr>
          </a:p>
        </p:txBody>
      </p:sp>
    </p:spTree>
    <p:extLst>
      <p:ext uri="{BB962C8B-B14F-4D97-AF65-F5344CB8AC3E}">
        <p14:creationId xmlns:p14="http://schemas.microsoft.com/office/powerpoint/2010/main" val="79850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5513560"/>
          </a:xfrm>
        </p:spPr>
        <p:txBody>
          <a:bodyPr>
            <a:normAutofit/>
          </a:bodyPr>
          <a:lstStyle/>
          <a:p>
            <a:r>
              <a:rPr lang="en-US" b="1" dirty="0">
                <a:highlight>
                  <a:srgbClr val="FFFFFF"/>
                </a:highlight>
              </a:rPr>
              <a:t>Status Report Sample:</a:t>
            </a:r>
            <a:endParaRPr lang="en-US" dirty="0">
              <a:highlight>
                <a:srgbClr val="FFFFFF"/>
              </a:highlight>
            </a:endParaRPr>
          </a:p>
          <a:p>
            <a:pPr lvl="1"/>
            <a:r>
              <a:rPr lang="en-US" b="1" i="1" dirty="0">
                <a:highlight>
                  <a:srgbClr val="FFFFFF"/>
                </a:highlight>
              </a:rPr>
              <a:t>Project Name:</a:t>
            </a:r>
            <a:r>
              <a:rPr lang="en-US" i="1" dirty="0">
                <a:highlight>
                  <a:srgbClr val="FFFFFF"/>
                </a:highlight>
              </a:rPr>
              <a:t> Beta</a:t>
            </a:r>
          </a:p>
          <a:p>
            <a:pPr lvl="1"/>
            <a:r>
              <a:rPr lang="en-US" b="1" i="1" dirty="0">
                <a:highlight>
                  <a:srgbClr val="FFFFFF"/>
                </a:highlight>
              </a:rPr>
              <a:t>Date:</a:t>
            </a:r>
            <a:r>
              <a:rPr lang="en-US" i="1" dirty="0">
                <a:highlight>
                  <a:srgbClr val="FFFFFF"/>
                </a:highlight>
              </a:rPr>
              <a:t> 2024-08-01</a:t>
            </a:r>
          </a:p>
          <a:p>
            <a:pPr lvl="1"/>
            <a:r>
              <a:rPr lang="en-US" b="1" i="1" dirty="0">
                <a:highlight>
                  <a:srgbClr val="FFFFFF"/>
                </a:highlight>
              </a:rPr>
              <a:t>Status:</a:t>
            </a:r>
            <a:r>
              <a:rPr lang="en-US" i="1" dirty="0">
                <a:highlight>
                  <a:srgbClr val="FFFFFF"/>
                </a:highlight>
              </a:rPr>
              <a:t> Delayed</a:t>
            </a:r>
          </a:p>
          <a:p>
            <a:pPr lvl="1"/>
            <a:r>
              <a:rPr lang="en-US" b="1" i="1" dirty="0">
                <a:highlight>
                  <a:srgbClr val="FFFFFF"/>
                </a:highlight>
              </a:rPr>
              <a:t>Tasks Completed:</a:t>
            </a:r>
            <a:r>
              <a:rPr lang="en-US" i="1" dirty="0">
                <a:highlight>
                  <a:srgbClr val="FFFFFF"/>
                </a:highlight>
              </a:rPr>
              <a:t> 2</a:t>
            </a:r>
          </a:p>
          <a:p>
            <a:pPr lvl="1"/>
            <a:r>
              <a:rPr lang="en-US" b="1" i="1" dirty="0">
                <a:highlight>
                  <a:srgbClr val="FFFFFF"/>
                </a:highlight>
              </a:rPr>
              <a:t>Tasks Pending:</a:t>
            </a:r>
            <a:r>
              <a:rPr lang="en-US" i="1" dirty="0">
                <a:highlight>
                  <a:srgbClr val="FFFFFF"/>
                </a:highlight>
              </a:rPr>
              <a:t> 6</a:t>
            </a:r>
          </a:p>
          <a:p>
            <a:pPr lvl="1"/>
            <a:r>
              <a:rPr lang="en-US" b="1" i="1" dirty="0">
                <a:highlight>
                  <a:srgbClr val="FFFFFF"/>
                </a:highlight>
              </a:rPr>
              <a:t>Issues:</a:t>
            </a:r>
            <a:r>
              <a:rPr lang="en-US" i="1" dirty="0">
                <a:highlight>
                  <a:srgbClr val="FFFFFF"/>
                </a:highlight>
              </a:rPr>
              <a:t> Some issues</a:t>
            </a:r>
          </a:p>
          <a:p>
            <a:r>
              <a:rPr lang="en-US" b="1" dirty="0">
                <a:highlight>
                  <a:srgbClr val="FFFFFF"/>
                </a:highlight>
              </a:rPr>
              <a:t>Identify what went wrong:</a:t>
            </a:r>
            <a:endParaRPr lang="en-US" dirty="0">
              <a:highlight>
                <a:srgbClr val="FFFFFF"/>
              </a:highlight>
            </a:endParaRPr>
          </a:p>
          <a:p>
            <a:pPr lvl="1"/>
            <a:r>
              <a:rPr lang="en-US" dirty="0">
                <a:highlight>
                  <a:srgbClr val="FFFFFF"/>
                </a:highlight>
              </a:rPr>
              <a:t>What makes this status report unclear?</a:t>
            </a:r>
          </a:p>
          <a:p>
            <a:r>
              <a:rPr lang="en-US" b="1" dirty="0">
                <a:solidFill>
                  <a:srgbClr val="0070C0"/>
                </a:solidFill>
                <a:highlight>
                  <a:srgbClr val="FFFFFF"/>
                </a:highlight>
              </a:rPr>
              <a:t>Solution:</a:t>
            </a:r>
            <a:endParaRPr lang="en-US" dirty="0">
              <a:solidFill>
                <a:srgbClr val="0070C0"/>
              </a:solidFill>
              <a:highlight>
                <a:srgbClr val="FFFFFF"/>
              </a:highlight>
            </a:endParaRPr>
          </a:p>
          <a:p>
            <a:pPr lvl="1"/>
            <a:r>
              <a:rPr lang="en-US" dirty="0">
                <a:solidFill>
                  <a:srgbClr val="0070C0"/>
                </a:solidFill>
                <a:highlight>
                  <a:srgbClr val="FFFFFF"/>
                </a:highlight>
              </a:rPr>
              <a:t>Provide clear descriptions of the issues, their impact, and the steps being taken to resolve them.</a:t>
            </a:r>
          </a:p>
          <a:p>
            <a:pPr lvl="2"/>
            <a:endParaRPr lang="en-US" dirty="0">
              <a:solidFill>
                <a:schemeClr val="tx2">
                  <a:lumMod val="75000"/>
                  <a:lumOff val="25000"/>
                </a:schemeClr>
              </a:solidFill>
              <a:highlight>
                <a:srgbClr val="FFFFFF"/>
              </a:highlight>
            </a:endParaRPr>
          </a:p>
        </p:txBody>
      </p:sp>
    </p:spTree>
    <p:extLst>
      <p:ext uri="{BB962C8B-B14F-4D97-AF65-F5344CB8AC3E}">
        <p14:creationId xmlns:p14="http://schemas.microsoft.com/office/powerpoint/2010/main" val="139580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5513560"/>
          </a:xfrm>
        </p:spPr>
        <p:txBody>
          <a:bodyPr>
            <a:normAutofit/>
          </a:bodyPr>
          <a:lstStyle/>
          <a:p>
            <a:r>
              <a:rPr lang="en-US" b="1" dirty="0">
                <a:highlight>
                  <a:srgbClr val="FFFFFF"/>
                </a:highlight>
              </a:rPr>
              <a:t>Status Report Sample:</a:t>
            </a:r>
            <a:endParaRPr lang="en-US" dirty="0">
              <a:highlight>
                <a:srgbClr val="FFFFFF"/>
              </a:highlight>
            </a:endParaRPr>
          </a:p>
          <a:p>
            <a:pPr lvl="1"/>
            <a:r>
              <a:rPr lang="en-US" b="1" i="1" dirty="0">
                <a:highlight>
                  <a:srgbClr val="FFFFFF"/>
                </a:highlight>
              </a:rPr>
              <a:t>Project Name:</a:t>
            </a:r>
            <a:r>
              <a:rPr lang="en-US" i="1" dirty="0">
                <a:highlight>
                  <a:srgbClr val="FFFFFF"/>
                </a:highlight>
              </a:rPr>
              <a:t> Gamma</a:t>
            </a:r>
          </a:p>
          <a:p>
            <a:pPr lvl="1"/>
            <a:r>
              <a:rPr lang="en-US" b="1" i="1" dirty="0">
                <a:highlight>
                  <a:srgbClr val="FFFFFF"/>
                </a:highlight>
              </a:rPr>
              <a:t>Date:</a:t>
            </a:r>
            <a:r>
              <a:rPr lang="en-US" i="1" dirty="0">
                <a:highlight>
                  <a:srgbClr val="FFFFFF"/>
                </a:highlight>
              </a:rPr>
              <a:t> 2024-08-01</a:t>
            </a:r>
          </a:p>
          <a:p>
            <a:pPr lvl="1"/>
            <a:r>
              <a:rPr lang="en-US" b="1" i="1" dirty="0">
                <a:highlight>
                  <a:srgbClr val="FFFFFF"/>
                </a:highlight>
              </a:rPr>
              <a:t>Status:</a:t>
            </a:r>
            <a:r>
              <a:rPr lang="en-US" i="1" dirty="0">
                <a:highlight>
                  <a:srgbClr val="FFFFFF"/>
                </a:highlight>
              </a:rPr>
              <a:t> On Track</a:t>
            </a:r>
          </a:p>
          <a:p>
            <a:pPr lvl="1"/>
            <a:r>
              <a:rPr lang="en-US" b="1" i="1" dirty="0">
                <a:highlight>
                  <a:srgbClr val="FFFFFF"/>
                </a:highlight>
              </a:rPr>
              <a:t>Tasks Completed:</a:t>
            </a:r>
            <a:r>
              <a:rPr lang="en-US" i="1" dirty="0">
                <a:highlight>
                  <a:srgbClr val="FFFFFF"/>
                </a:highlight>
              </a:rPr>
              <a:t> 0</a:t>
            </a:r>
          </a:p>
          <a:p>
            <a:pPr lvl="1"/>
            <a:r>
              <a:rPr lang="en-US" b="1" i="1" dirty="0">
                <a:highlight>
                  <a:srgbClr val="FFFFFF"/>
                </a:highlight>
              </a:rPr>
              <a:t>Tasks Pending:</a:t>
            </a:r>
            <a:r>
              <a:rPr lang="en-US" i="1" dirty="0">
                <a:highlight>
                  <a:srgbClr val="FFFFFF"/>
                </a:highlight>
              </a:rPr>
              <a:t> 8</a:t>
            </a:r>
          </a:p>
          <a:p>
            <a:r>
              <a:rPr lang="en-US" b="1" dirty="0">
                <a:highlight>
                  <a:srgbClr val="FFFFFF"/>
                </a:highlight>
              </a:rPr>
              <a:t>Identify what went wrong:</a:t>
            </a:r>
            <a:endParaRPr lang="en-US" dirty="0">
              <a:highlight>
                <a:srgbClr val="FFFFFF"/>
              </a:highlight>
            </a:endParaRPr>
          </a:p>
          <a:p>
            <a:pPr lvl="1"/>
            <a:r>
              <a:rPr lang="en-US" dirty="0">
                <a:highlight>
                  <a:srgbClr val="FFFFFF"/>
                </a:highlight>
              </a:rPr>
              <a:t>Why is this status report not useful?</a:t>
            </a:r>
          </a:p>
          <a:p>
            <a:r>
              <a:rPr lang="en-US" b="1" dirty="0">
                <a:solidFill>
                  <a:srgbClr val="0070C0"/>
                </a:solidFill>
                <a:highlight>
                  <a:srgbClr val="FFFFFF"/>
                </a:highlight>
              </a:rPr>
              <a:t>Solution:</a:t>
            </a:r>
            <a:endParaRPr lang="en-US" dirty="0">
              <a:solidFill>
                <a:srgbClr val="0070C0"/>
              </a:solidFill>
              <a:highlight>
                <a:srgbClr val="FFFFFF"/>
              </a:highlight>
            </a:endParaRPr>
          </a:p>
          <a:p>
            <a:pPr lvl="1"/>
            <a:r>
              <a:rPr lang="en-US" dirty="0">
                <a:solidFill>
                  <a:srgbClr val="0070C0"/>
                </a:solidFill>
                <a:highlight>
                  <a:srgbClr val="FFFFFF"/>
                </a:highlight>
              </a:rPr>
              <a:t>Include progress updates, even if minimal, and explain why no tasks were completed.</a:t>
            </a:r>
          </a:p>
          <a:p>
            <a:pPr lvl="2"/>
            <a:endParaRPr lang="en-US" dirty="0">
              <a:solidFill>
                <a:schemeClr val="tx2">
                  <a:lumMod val="75000"/>
                  <a:lumOff val="25000"/>
                </a:schemeClr>
              </a:solidFill>
              <a:highlight>
                <a:srgbClr val="FFFFFF"/>
              </a:highlight>
            </a:endParaRPr>
          </a:p>
        </p:txBody>
      </p:sp>
    </p:spTree>
    <p:extLst>
      <p:ext uri="{BB962C8B-B14F-4D97-AF65-F5344CB8AC3E}">
        <p14:creationId xmlns:p14="http://schemas.microsoft.com/office/powerpoint/2010/main" val="62390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5513560"/>
          </a:xfrm>
        </p:spPr>
        <p:txBody>
          <a:bodyPr>
            <a:normAutofit/>
          </a:bodyPr>
          <a:lstStyle/>
          <a:p>
            <a:r>
              <a:rPr lang="en-US" b="1" dirty="0">
                <a:highlight>
                  <a:srgbClr val="FFFFFF"/>
                </a:highlight>
              </a:rPr>
              <a:t>Project Name:</a:t>
            </a:r>
            <a:r>
              <a:rPr lang="en-US" dirty="0">
                <a:highlight>
                  <a:srgbClr val="FFFFFF"/>
                </a:highlight>
              </a:rPr>
              <a:t> Delta</a:t>
            </a:r>
          </a:p>
          <a:p>
            <a:pPr lvl="1"/>
            <a:r>
              <a:rPr lang="en-US" b="1" i="1" dirty="0">
                <a:highlight>
                  <a:srgbClr val="FFFFFF"/>
                </a:highlight>
              </a:rPr>
              <a:t>Date:</a:t>
            </a:r>
            <a:r>
              <a:rPr lang="en-US" i="1" dirty="0">
                <a:highlight>
                  <a:srgbClr val="FFFFFF"/>
                </a:highlight>
              </a:rPr>
              <a:t> 2024-08-01</a:t>
            </a:r>
          </a:p>
          <a:p>
            <a:pPr lvl="1"/>
            <a:r>
              <a:rPr lang="en-US" b="1" i="1" dirty="0">
                <a:highlight>
                  <a:srgbClr val="FFFFFF"/>
                </a:highlight>
              </a:rPr>
              <a:t>Status:</a:t>
            </a:r>
            <a:r>
              <a:rPr lang="en-US" i="1" dirty="0">
                <a:highlight>
                  <a:srgbClr val="FFFFFF"/>
                </a:highlight>
              </a:rPr>
              <a:t> On Track</a:t>
            </a:r>
          </a:p>
          <a:p>
            <a:pPr lvl="1"/>
            <a:r>
              <a:rPr lang="en-US" b="1" i="1" dirty="0">
                <a:highlight>
                  <a:srgbClr val="FFFFFF"/>
                </a:highlight>
              </a:rPr>
              <a:t>Tasks Completed:</a:t>
            </a:r>
            <a:r>
              <a:rPr lang="en-US" i="1" dirty="0">
                <a:highlight>
                  <a:srgbClr val="FFFFFF"/>
                </a:highlight>
              </a:rPr>
              <a:t> 7</a:t>
            </a:r>
          </a:p>
          <a:p>
            <a:pPr lvl="1"/>
            <a:r>
              <a:rPr lang="en-US" b="1" i="1" dirty="0">
                <a:highlight>
                  <a:srgbClr val="FFFFFF"/>
                </a:highlight>
              </a:rPr>
              <a:t>Tasks Pending:</a:t>
            </a:r>
            <a:r>
              <a:rPr lang="en-US" i="1" dirty="0">
                <a:highlight>
                  <a:srgbClr val="FFFFFF"/>
                </a:highlight>
              </a:rPr>
              <a:t> 1</a:t>
            </a:r>
          </a:p>
          <a:p>
            <a:pPr lvl="1"/>
            <a:r>
              <a:rPr lang="en-US" b="1" i="1" dirty="0">
                <a:highlight>
                  <a:srgbClr val="FFFFFF"/>
                </a:highlight>
              </a:rPr>
              <a:t>Issues:</a:t>
            </a:r>
            <a:r>
              <a:rPr lang="en-US" i="1" dirty="0">
                <a:highlight>
                  <a:srgbClr val="FFFFFF"/>
                </a:highlight>
              </a:rPr>
              <a:t> None</a:t>
            </a:r>
          </a:p>
          <a:p>
            <a:r>
              <a:rPr lang="en-US" b="1" dirty="0">
                <a:highlight>
                  <a:srgbClr val="FFFFFF"/>
                </a:highlight>
              </a:rPr>
              <a:t>Identify what went wrong:</a:t>
            </a:r>
            <a:endParaRPr lang="en-US" dirty="0">
              <a:highlight>
                <a:srgbClr val="FFFFFF"/>
              </a:highlight>
            </a:endParaRPr>
          </a:p>
          <a:p>
            <a:pPr lvl="1"/>
            <a:r>
              <a:rPr lang="en-US" dirty="0">
                <a:highlight>
                  <a:srgbClr val="FFFFFF"/>
                </a:highlight>
              </a:rPr>
              <a:t>What might be misleading about this status report?</a:t>
            </a:r>
          </a:p>
          <a:p>
            <a:r>
              <a:rPr lang="en-US" b="1" dirty="0">
                <a:solidFill>
                  <a:srgbClr val="0070C0"/>
                </a:solidFill>
                <a:highlight>
                  <a:srgbClr val="FFFFFF"/>
                </a:highlight>
              </a:rPr>
              <a:t>Solution:</a:t>
            </a:r>
            <a:endParaRPr lang="en-US" dirty="0">
              <a:solidFill>
                <a:srgbClr val="0070C0"/>
              </a:solidFill>
              <a:highlight>
                <a:srgbClr val="FFFFFF"/>
              </a:highlight>
            </a:endParaRPr>
          </a:p>
          <a:p>
            <a:pPr lvl="1"/>
            <a:r>
              <a:rPr lang="en-US" dirty="0">
                <a:solidFill>
                  <a:srgbClr val="0070C0"/>
                </a:solidFill>
                <a:highlight>
                  <a:srgbClr val="FFFFFF"/>
                </a:highlight>
              </a:rPr>
              <a:t>Ensure that any potential risks or minor issues are also reported, even if the overall status is positive.</a:t>
            </a:r>
          </a:p>
          <a:p>
            <a:pPr lvl="2"/>
            <a:endParaRPr lang="en-US" dirty="0">
              <a:solidFill>
                <a:schemeClr val="tx2">
                  <a:lumMod val="75000"/>
                  <a:lumOff val="25000"/>
                </a:schemeClr>
              </a:solidFill>
              <a:highlight>
                <a:srgbClr val="FFFFFF"/>
              </a:highlight>
            </a:endParaRPr>
          </a:p>
        </p:txBody>
      </p:sp>
    </p:spTree>
    <p:extLst>
      <p:ext uri="{BB962C8B-B14F-4D97-AF65-F5344CB8AC3E}">
        <p14:creationId xmlns:p14="http://schemas.microsoft.com/office/powerpoint/2010/main" val="13581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5513560"/>
          </a:xfrm>
        </p:spPr>
        <p:txBody>
          <a:bodyPr>
            <a:normAutofit/>
          </a:bodyPr>
          <a:lstStyle/>
          <a:p>
            <a:r>
              <a:rPr lang="en-US" b="1" dirty="0">
                <a:highlight>
                  <a:srgbClr val="FFFFFF"/>
                </a:highlight>
              </a:rPr>
              <a:t>Project Name:</a:t>
            </a:r>
            <a:r>
              <a:rPr lang="en-US" dirty="0">
                <a:highlight>
                  <a:srgbClr val="FFFFFF"/>
                </a:highlight>
              </a:rPr>
              <a:t> Epsilon</a:t>
            </a:r>
          </a:p>
          <a:p>
            <a:pPr lvl="1"/>
            <a:r>
              <a:rPr lang="en-US" b="1" i="1" dirty="0">
                <a:highlight>
                  <a:srgbClr val="FFFFFF"/>
                </a:highlight>
              </a:rPr>
              <a:t>Date:</a:t>
            </a:r>
            <a:r>
              <a:rPr lang="en-US" i="1" dirty="0">
                <a:highlight>
                  <a:srgbClr val="FFFFFF"/>
                </a:highlight>
              </a:rPr>
              <a:t> 2024-08-01</a:t>
            </a:r>
          </a:p>
          <a:p>
            <a:pPr lvl="1"/>
            <a:r>
              <a:rPr lang="en-US" b="1" i="1" dirty="0">
                <a:highlight>
                  <a:srgbClr val="FFFFFF"/>
                </a:highlight>
              </a:rPr>
              <a:t>Status:</a:t>
            </a:r>
            <a:r>
              <a:rPr lang="en-US" i="1" dirty="0">
                <a:highlight>
                  <a:srgbClr val="FFFFFF"/>
                </a:highlight>
              </a:rPr>
              <a:t> At Risk</a:t>
            </a:r>
          </a:p>
          <a:p>
            <a:pPr lvl="1"/>
            <a:r>
              <a:rPr lang="en-US" b="1" i="1" dirty="0">
                <a:highlight>
                  <a:srgbClr val="FFFFFF"/>
                </a:highlight>
              </a:rPr>
              <a:t>Tasks Completed:</a:t>
            </a:r>
            <a:r>
              <a:rPr lang="en-US" i="1" dirty="0">
                <a:highlight>
                  <a:srgbClr val="FFFFFF"/>
                </a:highlight>
              </a:rPr>
              <a:t> 3</a:t>
            </a:r>
          </a:p>
          <a:p>
            <a:pPr lvl="1"/>
            <a:r>
              <a:rPr lang="en-US" b="1" i="1" dirty="0">
                <a:highlight>
                  <a:srgbClr val="FFFFFF"/>
                </a:highlight>
              </a:rPr>
              <a:t>Tasks Pending:</a:t>
            </a:r>
            <a:r>
              <a:rPr lang="en-US" i="1" dirty="0">
                <a:highlight>
                  <a:srgbClr val="FFFFFF"/>
                </a:highlight>
              </a:rPr>
              <a:t> 5</a:t>
            </a:r>
          </a:p>
          <a:p>
            <a:pPr lvl="1"/>
            <a:r>
              <a:rPr lang="en-US" b="1" i="1" dirty="0">
                <a:highlight>
                  <a:srgbClr val="FFFFFF"/>
                </a:highlight>
              </a:rPr>
              <a:t>Issues:</a:t>
            </a:r>
            <a:r>
              <a:rPr lang="en-US" i="1" dirty="0">
                <a:highlight>
                  <a:srgbClr val="FFFFFF"/>
                </a:highlight>
              </a:rPr>
              <a:t> Delays due to resource constraints</a:t>
            </a:r>
          </a:p>
          <a:p>
            <a:r>
              <a:rPr lang="en-US" b="1" dirty="0">
                <a:highlight>
                  <a:srgbClr val="FFFFFF"/>
                </a:highlight>
              </a:rPr>
              <a:t>Identify what went wrong:</a:t>
            </a:r>
            <a:endParaRPr lang="en-US" dirty="0">
              <a:highlight>
                <a:srgbClr val="FFFFFF"/>
              </a:highlight>
            </a:endParaRPr>
          </a:p>
          <a:p>
            <a:pPr lvl="1"/>
            <a:r>
              <a:rPr lang="en-US" dirty="0">
                <a:highlight>
                  <a:srgbClr val="FFFFFF"/>
                </a:highlight>
              </a:rPr>
              <a:t>What is missing in terms of next steps?</a:t>
            </a:r>
          </a:p>
          <a:p>
            <a:r>
              <a:rPr lang="en-US" b="1" dirty="0">
                <a:solidFill>
                  <a:srgbClr val="0070C0"/>
                </a:solidFill>
                <a:highlight>
                  <a:srgbClr val="FFFFFF"/>
                </a:highlight>
              </a:rPr>
              <a:t>Solution:</a:t>
            </a:r>
            <a:endParaRPr lang="en-US" dirty="0">
              <a:solidFill>
                <a:srgbClr val="0070C0"/>
              </a:solidFill>
              <a:highlight>
                <a:srgbClr val="FFFFFF"/>
              </a:highlight>
            </a:endParaRPr>
          </a:p>
          <a:p>
            <a:pPr lvl="1"/>
            <a:r>
              <a:rPr lang="en-US" dirty="0">
                <a:solidFill>
                  <a:srgbClr val="0070C0"/>
                </a:solidFill>
                <a:highlight>
                  <a:srgbClr val="FFFFFF"/>
                </a:highlight>
              </a:rPr>
              <a:t>Include specific action items to address the issues and outline the plan to get the project back on track.</a:t>
            </a:r>
          </a:p>
          <a:p>
            <a:pPr lvl="2"/>
            <a:endParaRPr lang="en-US" dirty="0">
              <a:solidFill>
                <a:schemeClr val="tx2">
                  <a:lumMod val="75000"/>
                  <a:lumOff val="25000"/>
                </a:schemeClr>
              </a:solidFill>
              <a:highlight>
                <a:srgbClr val="FFFFFF"/>
              </a:highlight>
            </a:endParaRPr>
          </a:p>
        </p:txBody>
      </p:sp>
    </p:spTree>
    <p:extLst>
      <p:ext uri="{BB962C8B-B14F-4D97-AF65-F5344CB8AC3E}">
        <p14:creationId xmlns:p14="http://schemas.microsoft.com/office/powerpoint/2010/main" val="284467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Hand holding flower">
            <a:extLst>
              <a:ext uri="{FF2B5EF4-FFF2-40B4-BE49-F238E27FC236}">
                <a16:creationId xmlns:a16="http://schemas.microsoft.com/office/drawing/2014/main" id="{EBB41A23-8645-6A05-5450-D513F80DA8D5}"/>
              </a:ext>
            </a:extLst>
          </p:cNvPr>
          <p:cNvPicPr>
            <a:picLocks noChangeAspect="1"/>
          </p:cNvPicPr>
          <p:nvPr/>
        </p:nvPicPr>
        <p:blipFill>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12A26AA-2311-30FA-E025-DBBE669E61B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Identify the best Schedule Compression Technique</a:t>
            </a:r>
            <a:endParaRPr lang="en-US" sz="6600">
              <a:solidFill>
                <a:schemeClr val="bg1"/>
              </a:solidFill>
            </a:endParaRP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0440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4351338"/>
          </a:xfrm>
        </p:spPr>
        <p:txBody>
          <a:bodyPr>
            <a:normAutofit lnSpcReduction="10000"/>
          </a:bodyPr>
          <a:lstStyle/>
          <a:p>
            <a:r>
              <a:rPr lang="en-US" b="1" dirty="0">
                <a:highlight>
                  <a:srgbClr val="FFFFFF"/>
                </a:highlight>
              </a:rPr>
              <a:t>Case 1</a:t>
            </a:r>
            <a:r>
              <a:rPr lang="en-US" dirty="0">
                <a:highlight>
                  <a:srgbClr val="FFFFFF"/>
                </a:highlight>
              </a:rPr>
              <a:t>: You are managing a project to build a new hospital. The project is behind schedule due to unexpected geological issues during the foundation work. The local government has announced a new healthcare initiative and wants the hospital to be operational sooner.</a:t>
            </a:r>
          </a:p>
          <a:p>
            <a:endParaRPr lang="en-US" b="0" i="0" dirty="0">
              <a:solidFill>
                <a:schemeClr val="tx2">
                  <a:lumMod val="75000"/>
                  <a:lumOff val="25000"/>
                </a:schemeClr>
              </a:solidFill>
              <a:effectLst/>
              <a:highlight>
                <a:srgbClr val="FFFFFF"/>
              </a:highlight>
              <a:latin typeface="-apple-system"/>
            </a:endParaRPr>
          </a:p>
          <a:p>
            <a:r>
              <a:rPr lang="en-US" b="1" dirty="0">
                <a:solidFill>
                  <a:schemeClr val="tx2">
                    <a:lumMod val="75000"/>
                    <a:lumOff val="25000"/>
                  </a:schemeClr>
                </a:solidFill>
                <a:highlight>
                  <a:srgbClr val="FFFFFF"/>
                </a:highlight>
              </a:rPr>
              <a:t>Technique Applied</a:t>
            </a:r>
            <a:r>
              <a:rPr lang="en-US" dirty="0">
                <a:solidFill>
                  <a:schemeClr val="tx2">
                    <a:lumMod val="75000"/>
                    <a:lumOff val="25000"/>
                  </a:schemeClr>
                </a:solidFill>
                <a:highlight>
                  <a:srgbClr val="FFFFFF"/>
                </a:highlight>
              </a:rPr>
              <a:t>: This is a complex situation where </a:t>
            </a:r>
            <a:r>
              <a:rPr lang="en-US" b="1" dirty="0">
                <a:solidFill>
                  <a:schemeClr val="tx2">
                    <a:lumMod val="75000"/>
                    <a:lumOff val="25000"/>
                  </a:schemeClr>
                </a:solidFill>
                <a:highlight>
                  <a:srgbClr val="FFFFFF"/>
                </a:highlight>
              </a:rPr>
              <a:t>Crashing</a:t>
            </a:r>
            <a:r>
              <a:rPr lang="en-US" dirty="0">
                <a:solidFill>
                  <a:schemeClr val="tx2">
                    <a:lumMod val="75000"/>
                    <a:lumOff val="25000"/>
                  </a:schemeClr>
                </a:solidFill>
                <a:highlight>
                  <a:srgbClr val="FFFFFF"/>
                </a:highlight>
              </a:rPr>
              <a:t> might be the best option. You could bring in additional construction crews and equipment to speed up the work. However, this would increase costs and could potentially compromise safety if not managed carefully.</a:t>
            </a:r>
          </a:p>
        </p:txBody>
      </p:sp>
    </p:spTree>
    <p:extLst>
      <p:ext uri="{BB962C8B-B14F-4D97-AF65-F5344CB8AC3E}">
        <p14:creationId xmlns:p14="http://schemas.microsoft.com/office/powerpoint/2010/main" val="17708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CD64-9509-65CE-59C1-6445D928A4E2}"/>
              </a:ext>
            </a:extLst>
          </p:cNvPr>
          <p:cNvSpPr>
            <a:spLocks noGrp="1"/>
          </p:cNvSpPr>
          <p:nvPr>
            <p:ph type="title"/>
          </p:nvPr>
        </p:nvSpPr>
        <p:spPr/>
        <p:txBody>
          <a:bodyPr/>
          <a:lstStyle/>
          <a:p>
            <a:endParaRPr lang="en-US"/>
          </a:p>
        </p:txBody>
      </p:sp>
      <p:pic>
        <p:nvPicPr>
          <p:cNvPr id="4" name="Online Media 3" title="Meet Program Managers at Google">
            <a:hlinkClick r:id="" action="ppaction://media"/>
            <a:extLst>
              <a:ext uri="{FF2B5EF4-FFF2-40B4-BE49-F238E27FC236}">
                <a16:creationId xmlns:a16="http://schemas.microsoft.com/office/drawing/2014/main" id="{A745B843-5887-179A-C0DE-29790128199A}"/>
              </a:ext>
            </a:extLst>
          </p:cNvPr>
          <p:cNvPicPr>
            <a:picLocks noGrp="1" noRot="1" noChangeAspect="1"/>
          </p:cNvPicPr>
          <p:nvPr>
            <p:ph idx="1"/>
            <a:videoFile r:link="rId1"/>
          </p:nvPr>
        </p:nvPicPr>
        <p:blipFill>
          <a:blip r:embed="rId3"/>
          <a:stretch>
            <a:fillRect/>
          </a:stretch>
        </p:blipFill>
        <p:spPr>
          <a:xfrm>
            <a:off x="3089673" y="2057401"/>
            <a:ext cx="6012656" cy="3394472"/>
          </a:xfrm>
          <a:prstGeom prst="rect">
            <a:avLst/>
          </a:prstGeom>
        </p:spPr>
      </p:pic>
    </p:spTree>
    <p:extLst>
      <p:ext uri="{BB962C8B-B14F-4D97-AF65-F5344CB8AC3E}">
        <p14:creationId xmlns:p14="http://schemas.microsoft.com/office/powerpoint/2010/main" val="17887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4351338"/>
          </a:xfrm>
        </p:spPr>
        <p:txBody>
          <a:bodyPr>
            <a:normAutofit/>
          </a:bodyPr>
          <a:lstStyle/>
          <a:p>
            <a:r>
              <a:rPr lang="en-US" b="1" dirty="0">
                <a:highlight>
                  <a:srgbClr val="FFFFFF"/>
                </a:highlight>
              </a:rPr>
              <a:t>Case 2</a:t>
            </a:r>
            <a:r>
              <a:rPr lang="en-US" dirty="0">
                <a:highlight>
                  <a:srgbClr val="FFFFFF"/>
                </a:highlight>
              </a:rPr>
              <a:t>: You are managing a project to develop a new encryption algorithm. The project is behind schedule due to the complexity of the work. Your company’s CEO has announced that the new algorithm will be launched at an upcoming industry conference.</a:t>
            </a:r>
          </a:p>
          <a:p>
            <a:endParaRPr lang="en-US" b="0" i="0" dirty="0">
              <a:solidFill>
                <a:schemeClr val="tx2">
                  <a:lumMod val="75000"/>
                  <a:lumOff val="25000"/>
                </a:schemeClr>
              </a:solidFill>
              <a:effectLst/>
              <a:highlight>
                <a:srgbClr val="FFFFFF"/>
              </a:highlight>
              <a:latin typeface="-apple-system"/>
            </a:endParaRPr>
          </a:p>
          <a:p>
            <a:r>
              <a:rPr lang="en-US" b="1" dirty="0">
                <a:solidFill>
                  <a:schemeClr val="tx2">
                    <a:lumMod val="75000"/>
                    <a:lumOff val="25000"/>
                  </a:schemeClr>
                </a:solidFill>
                <a:highlight>
                  <a:srgbClr val="FFFFFF"/>
                </a:highlight>
              </a:rPr>
              <a:t>Technique Applied</a:t>
            </a:r>
            <a:r>
              <a:rPr lang="en-US" dirty="0">
                <a:solidFill>
                  <a:schemeClr val="tx2">
                    <a:lumMod val="75000"/>
                    <a:lumOff val="25000"/>
                  </a:schemeClr>
                </a:solidFill>
                <a:highlight>
                  <a:srgbClr val="FFFFFF"/>
                </a:highlight>
              </a:rPr>
              <a:t>: In this case, </a:t>
            </a:r>
            <a:r>
              <a:rPr lang="en-US" b="1" dirty="0">
                <a:solidFill>
                  <a:schemeClr val="tx2">
                    <a:lumMod val="75000"/>
                    <a:lumOff val="25000"/>
                  </a:schemeClr>
                </a:solidFill>
                <a:highlight>
                  <a:srgbClr val="FFFFFF"/>
                </a:highlight>
              </a:rPr>
              <a:t>Fast Tracking</a:t>
            </a:r>
            <a:r>
              <a:rPr lang="en-US" dirty="0">
                <a:solidFill>
                  <a:schemeClr val="tx2">
                    <a:lumMod val="75000"/>
                    <a:lumOff val="25000"/>
                  </a:schemeClr>
                </a:solidFill>
                <a:highlight>
                  <a:srgbClr val="FFFFFF"/>
                </a:highlight>
              </a:rPr>
              <a:t> might be the best option. You could have different teams work on different parts of the algorithm simultaneously. However, this could increase the risk of errors and would require careful coordination.</a:t>
            </a:r>
          </a:p>
        </p:txBody>
      </p:sp>
    </p:spTree>
    <p:extLst>
      <p:ext uri="{BB962C8B-B14F-4D97-AF65-F5344CB8AC3E}">
        <p14:creationId xmlns:p14="http://schemas.microsoft.com/office/powerpoint/2010/main" val="317805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4351338"/>
          </a:xfrm>
        </p:spPr>
        <p:txBody>
          <a:bodyPr>
            <a:normAutofit/>
          </a:bodyPr>
          <a:lstStyle/>
          <a:p>
            <a:r>
              <a:rPr lang="en-US" b="1" dirty="0">
                <a:highlight>
                  <a:srgbClr val="FFFFFF"/>
                </a:highlight>
              </a:rPr>
              <a:t>Case 3</a:t>
            </a:r>
            <a:r>
              <a:rPr lang="en-US" dirty="0">
                <a:highlight>
                  <a:srgbClr val="FFFFFF"/>
                </a:highlight>
              </a:rPr>
              <a:t>: You are managing a project to launch a new online shopping platform. The project is behind schedule due to delays in integrating with various payment gateways. The holiday shopping season is approaching, and the company wants the platform to be live before then.</a:t>
            </a:r>
          </a:p>
          <a:p>
            <a:endParaRPr lang="en-US" b="0" i="0" dirty="0">
              <a:solidFill>
                <a:schemeClr val="tx2">
                  <a:lumMod val="75000"/>
                  <a:lumOff val="25000"/>
                </a:schemeClr>
              </a:solidFill>
              <a:effectLst/>
              <a:highlight>
                <a:srgbClr val="FFFFFF"/>
              </a:highlight>
              <a:latin typeface="-apple-system"/>
            </a:endParaRPr>
          </a:p>
          <a:p>
            <a:r>
              <a:rPr lang="en-US" b="1" dirty="0">
                <a:solidFill>
                  <a:schemeClr val="tx2">
                    <a:lumMod val="75000"/>
                    <a:lumOff val="25000"/>
                  </a:schemeClr>
                </a:solidFill>
                <a:highlight>
                  <a:srgbClr val="FFFFFF"/>
                </a:highlight>
              </a:rPr>
              <a:t>Technique Applied</a:t>
            </a:r>
            <a:r>
              <a:rPr lang="en-US" dirty="0">
                <a:solidFill>
                  <a:schemeClr val="tx2">
                    <a:lumMod val="75000"/>
                    <a:lumOff val="25000"/>
                  </a:schemeClr>
                </a:solidFill>
                <a:highlight>
                  <a:srgbClr val="FFFFFF"/>
                </a:highlight>
              </a:rPr>
              <a:t>: This is a situation where </a:t>
            </a:r>
            <a:r>
              <a:rPr lang="en-US" b="1" dirty="0">
                <a:solidFill>
                  <a:schemeClr val="tx2">
                    <a:lumMod val="75000"/>
                    <a:lumOff val="25000"/>
                  </a:schemeClr>
                </a:solidFill>
                <a:highlight>
                  <a:srgbClr val="FFFFFF"/>
                </a:highlight>
              </a:rPr>
              <a:t>Scope Reduction</a:t>
            </a:r>
            <a:r>
              <a:rPr lang="en-US" dirty="0">
                <a:solidFill>
                  <a:schemeClr val="tx2">
                    <a:lumMod val="75000"/>
                    <a:lumOff val="25000"/>
                  </a:schemeClr>
                </a:solidFill>
                <a:highlight>
                  <a:srgbClr val="FFFFFF"/>
                </a:highlight>
              </a:rPr>
              <a:t> might be the best option. You could launch the platform with a limited number of payment options and add more later. However, this could impact customer satisfaction and sales.</a:t>
            </a:r>
          </a:p>
        </p:txBody>
      </p:sp>
    </p:spTree>
    <p:extLst>
      <p:ext uri="{BB962C8B-B14F-4D97-AF65-F5344CB8AC3E}">
        <p14:creationId xmlns:p14="http://schemas.microsoft.com/office/powerpoint/2010/main" val="370864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4351338"/>
          </a:xfrm>
        </p:spPr>
        <p:txBody>
          <a:bodyPr>
            <a:normAutofit/>
          </a:bodyPr>
          <a:lstStyle/>
          <a:p>
            <a:r>
              <a:rPr lang="en-US" b="1" dirty="0">
                <a:highlight>
                  <a:srgbClr val="FFFFFF"/>
                </a:highlight>
              </a:rPr>
              <a:t>Case 4</a:t>
            </a:r>
            <a:r>
              <a:rPr lang="en-US" dirty="0">
                <a:highlight>
                  <a:srgbClr val="FFFFFF"/>
                </a:highlight>
              </a:rPr>
              <a:t>: You are managing a project to upgrade the IT infrastructure of a global company. The project is behind schedule due to delays in procuring hardware. The company’s operations are being impacted and the CEO wants the upgrade completed as soon as possible.</a:t>
            </a:r>
          </a:p>
          <a:p>
            <a:endParaRPr lang="en-US" b="0" i="0" dirty="0">
              <a:solidFill>
                <a:schemeClr val="tx2">
                  <a:lumMod val="75000"/>
                  <a:lumOff val="25000"/>
                </a:schemeClr>
              </a:solidFill>
              <a:effectLst/>
              <a:highlight>
                <a:srgbClr val="FFFFFF"/>
              </a:highlight>
              <a:latin typeface="-apple-system"/>
            </a:endParaRPr>
          </a:p>
          <a:p>
            <a:r>
              <a:rPr lang="en-US" b="1" dirty="0">
                <a:solidFill>
                  <a:schemeClr val="tx2">
                    <a:lumMod val="75000"/>
                    <a:lumOff val="25000"/>
                  </a:schemeClr>
                </a:solidFill>
                <a:highlight>
                  <a:srgbClr val="FFFFFF"/>
                </a:highlight>
              </a:rPr>
              <a:t>Technique Applied</a:t>
            </a:r>
            <a:r>
              <a:rPr lang="en-US" dirty="0">
                <a:solidFill>
                  <a:schemeClr val="tx2">
                    <a:lumMod val="75000"/>
                    <a:lumOff val="25000"/>
                  </a:schemeClr>
                </a:solidFill>
                <a:highlight>
                  <a:srgbClr val="FFFFFF"/>
                </a:highlight>
              </a:rPr>
              <a:t>: In this case, </a:t>
            </a:r>
            <a:r>
              <a:rPr lang="en-US" b="1" dirty="0">
                <a:solidFill>
                  <a:schemeClr val="tx2">
                    <a:lumMod val="75000"/>
                    <a:lumOff val="25000"/>
                  </a:schemeClr>
                </a:solidFill>
                <a:highlight>
                  <a:srgbClr val="FFFFFF"/>
                </a:highlight>
              </a:rPr>
              <a:t>Overtime</a:t>
            </a:r>
            <a:r>
              <a:rPr lang="en-US" dirty="0">
                <a:solidFill>
                  <a:schemeClr val="tx2">
                    <a:lumMod val="75000"/>
                    <a:lumOff val="25000"/>
                  </a:schemeClr>
                </a:solidFill>
                <a:highlight>
                  <a:srgbClr val="FFFFFF"/>
                </a:highlight>
              </a:rPr>
              <a:t> might be the best option. You could have your team work extra hours to install and configure the hardware once it arrives. However, this would increase costs and could lead to team burnout.</a:t>
            </a:r>
          </a:p>
        </p:txBody>
      </p:sp>
    </p:spTree>
    <p:extLst>
      <p:ext uri="{BB962C8B-B14F-4D97-AF65-F5344CB8AC3E}">
        <p14:creationId xmlns:p14="http://schemas.microsoft.com/office/powerpoint/2010/main" val="260846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AF354-6D80-AAE1-F702-DF61F090C49D}"/>
              </a:ext>
            </a:extLst>
          </p:cNvPr>
          <p:cNvSpPr>
            <a:spLocks noGrp="1"/>
          </p:cNvSpPr>
          <p:nvPr>
            <p:ph idx="1"/>
          </p:nvPr>
        </p:nvSpPr>
        <p:spPr>
          <a:xfrm>
            <a:off x="838200" y="541111"/>
            <a:ext cx="10515600" cy="4351338"/>
          </a:xfrm>
        </p:spPr>
        <p:txBody>
          <a:bodyPr>
            <a:normAutofit/>
          </a:bodyPr>
          <a:lstStyle/>
          <a:p>
            <a:r>
              <a:rPr lang="en-US" b="1" dirty="0">
                <a:highlight>
                  <a:srgbClr val="FFFFFF"/>
                </a:highlight>
              </a:rPr>
              <a:t>Case 5</a:t>
            </a:r>
            <a:r>
              <a:rPr lang="en-US" dirty="0">
                <a:highlight>
                  <a:srgbClr val="FFFFFF"/>
                </a:highlight>
              </a:rPr>
              <a:t>: You are managing a project to develop a new electric car. The project is behind schedule due to issues with battery technology. The company’s board has announced that the new car will be unveiled at an upcoming auto show.</a:t>
            </a:r>
          </a:p>
          <a:p>
            <a:endParaRPr lang="en-US" b="0" i="0" dirty="0">
              <a:solidFill>
                <a:schemeClr val="tx2">
                  <a:lumMod val="75000"/>
                  <a:lumOff val="25000"/>
                </a:schemeClr>
              </a:solidFill>
              <a:effectLst/>
              <a:highlight>
                <a:srgbClr val="FFFFFF"/>
              </a:highlight>
              <a:latin typeface="-apple-system"/>
            </a:endParaRPr>
          </a:p>
          <a:p>
            <a:r>
              <a:rPr lang="en-US" b="1" dirty="0">
                <a:solidFill>
                  <a:schemeClr val="tx2">
                    <a:lumMod val="75000"/>
                    <a:lumOff val="25000"/>
                  </a:schemeClr>
                </a:solidFill>
                <a:highlight>
                  <a:srgbClr val="FFFFFF"/>
                </a:highlight>
              </a:rPr>
              <a:t>Technique Applied</a:t>
            </a:r>
            <a:r>
              <a:rPr lang="en-US" dirty="0">
                <a:solidFill>
                  <a:schemeClr val="tx2">
                    <a:lumMod val="75000"/>
                    <a:lumOff val="25000"/>
                  </a:schemeClr>
                </a:solidFill>
                <a:highlight>
                  <a:srgbClr val="FFFFFF"/>
                </a:highlight>
              </a:rPr>
              <a:t>: This is a challenging situation where </a:t>
            </a:r>
            <a:r>
              <a:rPr lang="en-US" b="1" dirty="0">
                <a:solidFill>
                  <a:schemeClr val="tx2">
                    <a:lumMod val="75000"/>
                    <a:lumOff val="25000"/>
                  </a:schemeClr>
                </a:solidFill>
                <a:highlight>
                  <a:srgbClr val="FFFFFF"/>
                </a:highlight>
              </a:rPr>
              <a:t>Prioritization</a:t>
            </a:r>
            <a:r>
              <a:rPr lang="en-US" dirty="0">
                <a:solidFill>
                  <a:schemeClr val="tx2">
                    <a:lumMod val="75000"/>
                    <a:lumOff val="25000"/>
                  </a:schemeClr>
                </a:solidFill>
                <a:highlight>
                  <a:srgbClr val="FFFFFF"/>
                </a:highlight>
              </a:rPr>
              <a:t> might be the best option. You could focus on resolving the battery issues and delay less critical work. However, this could impact the overall quality and functionality of the car.</a:t>
            </a:r>
          </a:p>
        </p:txBody>
      </p:sp>
    </p:spTree>
    <p:extLst>
      <p:ext uri="{BB962C8B-B14F-4D97-AF65-F5344CB8AC3E}">
        <p14:creationId xmlns:p14="http://schemas.microsoft.com/office/powerpoint/2010/main" val="267723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writing on a notepad">
            <a:extLst>
              <a:ext uri="{FF2B5EF4-FFF2-40B4-BE49-F238E27FC236}">
                <a16:creationId xmlns:a16="http://schemas.microsoft.com/office/drawing/2014/main" id="{11331AF2-76A8-0070-8EB9-82DF7C2F9B34}"/>
              </a:ext>
            </a:extLst>
          </p:cNvPr>
          <p:cNvPicPr>
            <a:picLocks noChangeAspect="1"/>
          </p:cNvPicPr>
          <p:nvPr/>
        </p:nvPicPr>
        <p:blipFill rotWithShape="1">
          <a:blip r:embed="rId2">
            <a:alphaModFix amt="50000"/>
          </a:blip>
          <a:srcRect t="13177" b="15845"/>
          <a:stretch/>
        </p:blipFill>
        <p:spPr>
          <a:xfrm>
            <a:off x="-149" y="-5291"/>
            <a:ext cx="12192001" cy="6858000"/>
          </a:xfrm>
          <a:prstGeom prst="rect">
            <a:avLst/>
          </a:prstGeom>
        </p:spPr>
      </p:pic>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856" y="934541"/>
            <a:ext cx="10329631" cy="499227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5794"/>
              <a:gd name="connsiteY0" fmla="*/ 1551223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7333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1 w 9985794"/>
              <a:gd name="connsiteY0" fmla="*/ 1686702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lumMod val="40000"/>
                  <a:lumOff val="60000"/>
                </a:schemeClr>
              </a:solidFill>
            </a:endParaRPr>
          </a:p>
        </p:txBody>
      </p:sp>
      <p:sp>
        <p:nvSpPr>
          <p:cNvPr id="2" name="Title 1">
            <a:extLst>
              <a:ext uri="{FF2B5EF4-FFF2-40B4-BE49-F238E27FC236}">
                <a16:creationId xmlns:a16="http://schemas.microsoft.com/office/drawing/2014/main" id="{220FA8D3-4BC4-E2B4-F79B-776CA4F9BD90}"/>
              </a:ext>
            </a:extLst>
          </p:cNvPr>
          <p:cNvSpPr>
            <a:spLocks noGrp="1"/>
          </p:cNvSpPr>
          <p:nvPr>
            <p:ph type="ctrTitle"/>
          </p:nvPr>
        </p:nvSpPr>
        <p:spPr>
          <a:xfrm>
            <a:off x="776882" y="2498165"/>
            <a:ext cx="4536336" cy="2016326"/>
          </a:xfrm>
          <a:noFill/>
        </p:spPr>
        <p:txBody>
          <a:bodyPr anchor="b">
            <a:normAutofit/>
          </a:bodyPr>
          <a:lstStyle/>
          <a:p>
            <a:pPr>
              <a:lnSpc>
                <a:spcPct val="110000"/>
              </a:lnSpc>
            </a:pPr>
            <a:r>
              <a:rPr lang="en-US" sz="2700">
                <a:solidFill>
                  <a:schemeClr val="accent1">
                    <a:lumMod val="60000"/>
                    <a:lumOff val="40000"/>
                  </a:schemeClr>
                </a:solidFill>
              </a:rPr>
              <a:t>Let’s Test our Project Management Knowledge</a:t>
            </a:r>
          </a:p>
        </p:txBody>
      </p:sp>
      <p:sp>
        <p:nvSpPr>
          <p:cNvPr id="3" name="Subtitle 2">
            <a:extLst>
              <a:ext uri="{FF2B5EF4-FFF2-40B4-BE49-F238E27FC236}">
                <a16:creationId xmlns:a16="http://schemas.microsoft.com/office/drawing/2014/main" id="{FF03CAE0-FE36-6C8E-0870-B86F81F9E98F}"/>
              </a:ext>
            </a:extLst>
          </p:cNvPr>
          <p:cNvSpPr>
            <a:spLocks noGrp="1"/>
          </p:cNvSpPr>
          <p:nvPr>
            <p:ph type="subTitle" idx="1"/>
          </p:nvPr>
        </p:nvSpPr>
        <p:spPr>
          <a:xfrm>
            <a:off x="776882" y="4514492"/>
            <a:ext cx="4536336" cy="619145"/>
          </a:xfrm>
          <a:noFill/>
        </p:spPr>
        <p:txBody>
          <a:bodyPr anchor="t">
            <a:normAutofit/>
          </a:bodyPr>
          <a:lstStyle/>
          <a:p>
            <a:r>
              <a:rPr lang="en-US">
                <a:solidFill>
                  <a:schemeClr val="accent1">
                    <a:lumMod val="60000"/>
                    <a:lumOff val="40000"/>
                  </a:schemeClr>
                </a:solidFill>
              </a:rPr>
              <a:t>Dr. Ram Arthanari</a:t>
            </a:r>
          </a:p>
        </p:txBody>
      </p:sp>
    </p:spTree>
    <p:extLst>
      <p:ext uri="{BB962C8B-B14F-4D97-AF65-F5344CB8AC3E}">
        <p14:creationId xmlns:p14="http://schemas.microsoft.com/office/powerpoint/2010/main" val="22990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p:txBody>
          <a:bodyPr/>
          <a:lstStyle/>
          <a:p>
            <a:pPr marL="0" marR="0" lvl="0" indent="0">
              <a:lnSpc>
                <a:spcPct val="115000"/>
              </a:lnSpc>
              <a:spcBef>
                <a:spcPts val="720"/>
              </a:spcBef>
              <a:spcAft>
                <a:spcPts val="360"/>
              </a:spcAft>
              <a:buNone/>
            </a:pPr>
            <a:r>
              <a:rPr lang="en-US" sz="1300" b="1" dirty="0">
                <a:solidFill>
                  <a:srgbClr val="000000"/>
                </a:solidFill>
                <a:effectLst/>
                <a:latin typeface="Segoe UI" panose="020B0502040204020203" pitchFamily="34" charset="0"/>
                <a:ea typeface="Segoe UI" panose="020B0502040204020203" pitchFamily="34" charset="0"/>
              </a:rPr>
              <a:t>You are the new project manager for your company, Best Man Work Inc Manufacturers. Your company has a large client that has requested a special component be created for one of their car engines. The project was launched because of which of the following?</a:t>
            </a:r>
            <a:endParaRPr lang="en-US" sz="1300" dirty="0">
              <a:solidFill>
                <a:srgbClr val="000000"/>
              </a:solidFill>
              <a:effectLst/>
              <a:latin typeface="Segoe UI" panose="020B0502040204020203" pitchFamily="34" charset="0"/>
              <a:ea typeface="Segoe UI" panose="020B0502040204020203" pitchFamily="34" charset="0"/>
            </a:endParaRPr>
          </a:p>
          <a:p>
            <a:pPr marL="742950" marR="0" lvl="1" indent="-285750">
              <a:lnSpc>
                <a:spcPct val="115000"/>
              </a:lnSpc>
              <a:spcBef>
                <a:spcPts val="720"/>
              </a:spcBef>
              <a:spcAft>
                <a:spcPts val="360"/>
              </a:spcAft>
              <a:buFont typeface="Arial" panose="020B0604020202020204" pitchFamily="34" charset="0"/>
              <a:buChar char="○"/>
            </a:pPr>
            <a:r>
              <a:rPr lang="en-US" sz="1300" dirty="0">
                <a:solidFill>
                  <a:srgbClr val="000000"/>
                </a:solidFill>
                <a:effectLst/>
                <a:latin typeface="Segoe UI" panose="020B0502040204020203" pitchFamily="34" charset="0"/>
                <a:ea typeface="Segoe UI" panose="020B0502040204020203" pitchFamily="34" charset="0"/>
              </a:rPr>
              <a:t>A. A customer request</a:t>
            </a:r>
          </a:p>
          <a:p>
            <a:pPr marL="742950" marR="0" lvl="1" indent="-285750">
              <a:lnSpc>
                <a:spcPct val="115000"/>
              </a:lnSpc>
              <a:spcBef>
                <a:spcPts val="720"/>
              </a:spcBef>
              <a:spcAft>
                <a:spcPts val="360"/>
              </a:spcAft>
              <a:buFont typeface="Arial" panose="020B0604020202020204" pitchFamily="34" charset="0"/>
              <a:buChar char="○"/>
            </a:pPr>
            <a:r>
              <a:rPr lang="en-US" sz="1300" dirty="0">
                <a:solidFill>
                  <a:srgbClr val="000000"/>
                </a:solidFill>
                <a:effectLst/>
                <a:latin typeface="Segoe UI" panose="020B0502040204020203" pitchFamily="34" charset="0"/>
                <a:ea typeface="Segoe UI" panose="020B0502040204020203" pitchFamily="34" charset="0"/>
              </a:rPr>
              <a:t>B. A change in the technology your customer is creating</a:t>
            </a:r>
          </a:p>
          <a:p>
            <a:pPr marL="742950" marR="0" lvl="1" indent="-285750">
              <a:lnSpc>
                <a:spcPct val="115000"/>
              </a:lnSpc>
              <a:spcBef>
                <a:spcPts val="720"/>
              </a:spcBef>
              <a:spcAft>
                <a:spcPts val="360"/>
              </a:spcAft>
              <a:buFont typeface="Arial" panose="020B0604020202020204" pitchFamily="34" charset="0"/>
              <a:buChar char="○"/>
            </a:pPr>
            <a:r>
              <a:rPr lang="en-US" sz="1300" dirty="0">
                <a:solidFill>
                  <a:srgbClr val="000000"/>
                </a:solidFill>
                <a:effectLst/>
                <a:latin typeface="Segoe UI" panose="020B0502040204020203" pitchFamily="34" charset="0"/>
                <a:ea typeface="Segoe UI" panose="020B0502040204020203" pitchFamily="34" charset="0"/>
              </a:rPr>
              <a:t>C. A legal requirement (contractual)</a:t>
            </a:r>
          </a:p>
          <a:p>
            <a:pPr marL="742950" marR="0" lvl="1" indent="-285750">
              <a:lnSpc>
                <a:spcPct val="115000"/>
              </a:lnSpc>
              <a:spcBef>
                <a:spcPts val="720"/>
              </a:spcBef>
              <a:spcAft>
                <a:spcPts val="360"/>
              </a:spcAft>
              <a:buFont typeface="Arial" panose="020B0604020202020204" pitchFamily="34" charset="0"/>
              <a:buChar char="○"/>
            </a:pPr>
            <a:r>
              <a:rPr lang="en-US" sz="1300" dirty="0">
                <a:solidFill>
                  <a:srgbClr val="000000"/>
                </a:solidFill>
                <a:effectLst/>
                <a:latin typeface="Segoe UI" panose="020B0502040204020203" pitchFamily="34" charset="0"/>
                <a:ea typeface="Segoe UI" panose="020B0502040204020203" pitchFamily="34" charset="0"/>
              </a:rPr>
              <a:t>D. An organizational need</a:t>
            </a:r>
          </a:p>
          <a:p>
            <a:r>
              <a:rPr lang="en-US" sz="1300" dirty="0">
                <a:latin typeface="Segoe UI" panose="020B0502040204020203" pitchFamily="34" charset="0"/>
                <a:cs typeface="Segoe UI" panose="020B0502040204020203" pitchFamily="34" charset="0"/>
              </a:rPr>
              <a:t>Answer is A</a:t>
            </a:r>
          </a:p>
        </p:txBody>
      </p:sp>
    </p:spTree>
    <p:extLst>
      <p:ext uri="{BB962C8B-B14F-4D97-AF65-F5344CB8AC3E}">
        <p14:creationId xmlns:p14="http://schemas.microsoft.com/office/powerpoint/2010/main" val="215773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p:txBody>
          <a:bodyPr/>
          <a:lstStyle/>
          <a:p>
            <a:pPr marL="0" marR="0" lvl="0" indent="0">
              <a:lnSpc>
                <a:spcPct val="115000"/>
              </a:lnSpc>
              <a:spcBef>
                <a:spcPts val="720"/>
              </a:spcBef>
              <a:spcAft>
                <a:spcPts val="360"/>
              </a:spcAft>
              <a:buNone/>
            </a:pPr>
            <a:r>
              <a:rPr lang="en-US" b="1" dirty="0">
                <a:solidFill>
                  <a:srgbClr val="000000"/>
                </a:solidFill>
                <a:latin typeface="Segoe UI" panose="020B0502040204020203" pitchFamily="34" charset="0"/>
                <a:ea typeface="Segoe UI" panose="020B0502040204020203" pitchFamily="34" charset="0"/>
              </a:rPr>
              <a:t>What is Project Management?</a:t>
            </a:r>
            <a:endParaRPr lang="en-US" dirty="0">
              <a:solidFill>
                <a:srgbClr val="000000"/>
              </a:solidFill>
              <a:latin typeface="Segoe UI" panose="020B0502040204020203" pitchFamily="34" charset="0"/>
              <a:ea typeface="Segoe UI" panose="020B0502040204020203" pitchFamily="34" charset="0"/>
            </a:endParaRPr>
          </a:p>
          <a:p>
            <a:pPr marL="742950" lvl="1" indent="-285750">
              <a:lnSpc>
                <a:spcPct val="115000"/>
              </a:lnSpc>
              <a:spcBef>
                <a:spcPts val="720"/>
              </a:spcBef>
              <a:spcAft>
                <a:spcPts val="360"/>
              </a:spcAft>
              <a:buFont typeface="Arial" panose="020B0604020202020204" pitchFamily="34" charset="0"/>
              <a:buChar char="○"/>
            </a:pPr>
            <a:r>
              <a:rPr lang="en-US" dirty="0">
                <a:solidFill>
                  <a:srgbClr val="000000"/>
                </a:solidFill>
                <a:latin typeface="Segoe UI" panose="020B0502040204020203" pitchFamily="34" charset="0"/>
                <a:ea typeface="Segoe UI" panose="020B0502040204020203" pitchFamily="34" charset="0"/>
              </a:rPr>
              <a:t>A. It has a definite start date and end date</a:t>
            </a:r>
          </a:p>
          <a:p>
            <a:pPr marL="742950" lvl="1" indent="-285750">
              <a:lnSpc>
                <a:spcPct val="115000"/>
              </a:lnSpc>
              <a:spcBef>
                <a:spcPts val="720"/>
              </a:spcBef>
              <a:spcAft>
                <a:spcPts val="360"/>
              </a:spcAft>
              <a:buFont typeface="Arial" panose="020B0604020202020204" pitchFamily="34" charset="0"/>
              <a:buChar char="○"/>
            </a:pPr>
            <a:r>
              <a:rPr lang="en-US" dirty="0">
                <a:solidFill>
                  <a:srgbClr val="000000"/>
                </a:solidFill>
                <a:latin typeface="Segoe UI" panose="020B0502040204020203" pitchFamily="34" charset="0"/>
                <a:ea typeface="Segoe UI" panose="020B0502040204020203" pitchFamily="34" charset="0"/>
              </a:rPr>
              <a:t>B. A temporary endeavor undertaken to create a unique product, service, or result</a:t>
            </a:r>
          </a:p>
          <a:p>
            <a:pPr marL="742950" lvl="1" indent="-285750">
              <a:lnSpc>
                <a:spcPct val="115000"/>
              </a:lnSpc>
              <a:spcBef>
                <a:spcPts val="720"/>
              </a:spcBef>
              <a:spcAft>
                <a:spcPts val="360"/>
              </a:spcAft>
              <a:buFont typeface="Arial" panose="020B0604020202020204" pitchFamily="34" charset="0"/>
              <a:buChar char="○"/>
            </a:pPr>
            <a:r>
              <a:rPr lang="en-US" dirty="0">
                <a:solidFill>
                  <a:srgbClr val="000000"/>
                </a:solidFill>
                <a:latin typeface="Segoe UI" panose="020B0502040204020203" pitchFamily="34" charset="0"/>
                <a:ea typeface="Segoe UI" panose="020B0502040204020203" pitchFamily="34" charset="0"/>
              </a:rPr>
              <a:t>C. The application of knowledge, skills, tools, and techniques to project activities to meet project requirements</a:t>
            </a:r>
          </a:p>
          <a:p>
            <a:pPr marL="742950" lvl="1" indent="-285750">
              <a:lnSpc>
                <a:spcPct val="115000"/>
              </a:lnSpc>
              <a:spcBef>
                <a:spcPts val="720"/>
              </a:spcBef>
              <a:spcAft>
                <a:spcPts val="360"/>
              </a:spcAft>
              <a:buFont typeface="Arial" panose="020B0604020202020204" pitchFamily="34" charset="0"/>
              <a:buChar char="○"/>
            </a:pPr>
            <a:r>
              <a:rPr lang="en-US" dirty="0">
                <a:solidFill>
                  <a:srgbClr val="000000"/>
                </a:solidFill>
                <a:latin typeface="Segoe UI" panose="020B0502040204020203" pitchFamily="34" charset="0"/>
                <a:ea typeface="Segoe UI" panose="020B0502040204020203" pitchFamily="34" charset="0"/>
              </a:rPr>
              <a:t>D. Projects are often utilized as a means of achieving an organization's strategic plan</a:t>
            </a:r>
          </a:p>
          <a:p>
            <a:r>
              <a:rPr lang="en-US" sz="1600" dirty="0">
                <a:latin typeface="Segoe UI" panose="020B0502040204020203" pitchFamily="34" charset="0"/>
                <a:cs typeface="Segoe UI" panose="020B0502040204020203" pitchFamily="34" charset="0"/>
              </a:rPr>
              <a:t>Answer is B</a:t>
            </a:r>
          </a:p>
        </p:txBody>
      </p:sp>
    </p:spTree>
    <p:extLst>
      <p:ext uri="{BB962C8B-B14F-4D97-AF65-F5344CB8AC3E}">
        <p14:creationId xmlns:p14="http://schemas.microsoft.com/office/powerpoint/2010/main" val="33824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p:txBody>
          <a:bodyPr/>
          <a:lstStyle/>
          <a:p>
            <a:pPr lvl="0"/>
            <a:r>
              <a:rPr lang="en-US" b="1" dirty="0"/>
              <a:t>You are working for an organization that has given you total responsibility and authority over resources, budget, and timelines. You are most likely working in which type of organization?</a:t>
            </a:r>
            <a:endParaRPr lang="en-US" dirty="0"/>
          </a:p>
          <a:p>
            <a:pPr lvl="1"/>
            <a:r>
              <a:rPr lang="en-US" dirty="0"/>
              <a:t>A. Strong Matrix</a:t>
            </a:r>
          </a:p>
          <a:p>
            <a:pPr lvl="1"/>
            <a:r>
              <a:rPr lang="en-US" dirty="0"/>
              <a:t>B. Projectized</a:t>
            </a:r>
          </a:p>
          <a:p>
            <a:pPr lvl="1"/>
            <a:r>
              <a:rPr lang="en-US" dirty="0"/>
              <a:t>C. Functional</a:t>
            </a:r>
          </a:p>
          <a:p>
            <a:pPr lvl="1"/>
            <a:r>
              <a:rPr lang="en-US" dirty="0"/>
              <a:t>D. Functional Matrix</a:t>
            </a:r>
          </a:p>
          <a:p>
            <a:r>
              <a:rPr lang="en-US" sz="1600" dirty="0">
                <a:latin typeface="Segoe UI" panose="020B0502040204020203" pitchFamily="34" charset="0"/>
                <a:cs typeface="Segoe UI" panose="020B0502040204020203" pitchFamily="34" charset="0"/>
              </a:rPr>
              <a:t>Answer is B</a:t>
            </a:r>
          </a:p>
        </p:txBody>
      </p:sp>
    </p:spTree>
    <p:extLst>
      <p:ext uri="{BB962C8B-B14F-4D97-AF65-F5344CB8AC3E}">
        <p14:creationId xmlns:p14="http://schemas.microsoft.com/office/powerpoint/2010/main" val="174525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p:txBody>
          <a:bodyPr/>
          <a:lstStyle/>
          <a:p>
            <a:pPr lvl="0"/>
            <a:r>
              <a:rPr lang="en-US" b="1" dirty="0"/>
              <a:t>Which of the following would the PMBOK Guide (Sixth Edition) consider the most important skillset a project manager must have?</a:t>
            </a:r>
            <a:endParaRPr lang="en-US" dirty="0"/>
          </a:p>
          <a:p>
            <a:pPr lvl="1"/>
            <a:r>
              <a:rPr lang="en-US" dirty="0"/>
              <a:t>A. Negotiation skills</a:t>
            </a:r>
          </a:p>
          <a:p>
            <a:pPr lvl="1"/>
            <a:r>
              <a:rPr lang="en-US" dirty="0"/>
              <a:t>B. Influencing skills</a:t>
            </a:r>
          </a:p>
          <a:p>
            <a:pPr lvl="1"/>
            <a:r>
              <a:rPr lang="en-US" dirty="0"/>
              <a:t>C. Interpersonal and team skills</a:t>
            </a:r>
          </a:p>
          <a:p>
            <a:pPr lvl="1"/>
            <a:r>
              <a:rPr lang="en-US" dirty="0"/>
              <a:t>D. Problem-solving skills</a:t>
            </a:r>
          </a:p>
          <a:p>
            <a:r>
              <a:rPr lang="en-US" sz="1600" dirty="0">
                <a:latin typeface="Segoe UI" panose="020B0502040204020203" pitchFamily="34" charset="0"/>
                <a:cs typeface="Segoe UI" panose="020B0502040204020203" pitchFamily="34" charset="0"/>
              </a:rPr>
              <a:t>Answer is C</a:t>
            </a:r>
          </a:p>
        </p:txBody>
      </p:sp>
    </p:spTree>
    <p:extLst>
      <p:ext uri="{BB962C8B-B14F-4D97-AF65-F5344CB8AC3E}">
        <p14:creationId xmlns:p14="http://schemas.microsoft.com/office/powerpoint/2010/main" val="19944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A11BB-402C-E1C9-7467-3CBF4094E5D5}"/>
              </a:ext>
            </a:extLst>
          </p:cNvPr>
          <p:cNvSpPr>
            <a:spLocks noGrp="1"/>
          </p:cNvSpPr>
          <p:nvPr>
            <p:ph idx="1"/>
          </p:nvPr>
        </p:nvSpPr>
        <p:spPr/>
        <p:txBody>
          <a:bodyPr/>
          <a:lstStyle/>
          <a:p>
            <a:pPr marL="0" lvl="0" indent="0">
              <a:buNone/>
            </a:pPr>
            <a:r>
              <a:rPr lang="en-US" b="1" dirty="0"/>
              <a:t>A project manager and an operations manager were having a discussion about their process implementation methods. Both of them agreed on something true to their respective fields. Which of the following is relevant to their discussion?</a:t>
            </a:r>
            <a:endParaRPr lang="en-US" dirty="0"/>
          </a:p>
          <a:p>
            <a:pPr lvl="1"/>
            <a:r>
              <a:rPr lang="en-US" dirty="0"/>
              <a:t>A. Both projects and operations are scheduled, limited by budget, and resource constraints</a:t>
            </a:r>
          </a:p>
          <a:p>
            <a:pPr lvl="1"/>
            <a:r>
              <a:rPr lang="en-US" dirty="0"/>
              <a:t>B. Operations are always planned and executed directly</a:t>
            </a:r>
          </a:p>
          <a:p>
            <a:pPr lvl="1"/>
            <a:r>
              <a:rPr lang="en-US" dirty="0"/>
              <a:t>C. Projects are performed to achieve organizational objectives whereas operations are not</a:t>
            </a:r>
          </a:p>
          <a:p>
            <a:pPr lvl="1"/>
            <a:r>
              <a:rPr lang="en-US" dirty="0"/>
              <a:t>D. Like projects, operations terminate after a certain agreed period of time</a:t>
            </a:r>
          </a:p>
          <a:p>
            <a:r>
              <a:rPr lang="en-US" sz="1600" dirty="0">
                <a:latin typeface="Segoe UI" panose="020B0502040204020203" pitchFamily="34" charset="0"/>
                <a:cs typeface="Segoe UI" panose="020B0502040204020203" pitchFamily="34" charset="0"/>
              </a:rPr>
              <a:t>Answer is A</a:t>
            </a:r>
          </a:p>
        </p:txBody>
      </p:sp>
    </p:spTree>
    <p:extLst>
      <p:ext uri="{BB962C8B-B14F-4D97-AF65-F5344CB8AC3E}">
        <p14:creationId xmlns:p14="http://schemas.microsoft.com/office/powerpoint/2010/main" val="5467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melight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1780</Words>
  <Application>Microsoft Office PowerPoint</Application>
  <PresentationFormat>Widescreen</PresentationFormat>
  <Paragraphs>181</Paragraphs>
  <Slides>33</Slides>
  <Notes>0</Notes>
  <HiddenSlides>0</HiddenSlides>
  <MMClips>3</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33</vt:i4>
      </vt:variant>
    </vt:vector>
  </HeadingPairs>
  <TitlesOfParts>
    <vt:vector size="45" baseType="lpstr">
      <vt:lpstr>-apple-system</vt:lpstr>
      <vt:lpstr>Aptos</vt:lpstr>
      <vt:lpstr>Aptos Display</vt:lpstr>
      <vt:lpstr>Arial</vt:lpstr>
      <vt:lpstr>Calibri</vt:lpstr>
      <vt:lpstr>Calibri Light</vt:lpstr>
      <vt:lpstr>Segoe UI</vt:lpstr>
      <vt:lpstr>Trade Gothic Next Cond</vt:lpstr>
      <vt:lpstr>Trade Gothic Next Light</vt:lpstr>
      <vt:lpstr>LimelightVTI</vt:lpstr>
      <vt:lpstr>Office Theme</vt:lpstr>
      <vt:lpstr>1_Office Theme</vt:lpstr>
      <vt:lpstr>PowerPoint Presentation</vt:lpstr>
      <vt:lpstr>PowerPoint Presentation</vt:lpstr>
      <vt:lpstr>PowerPoint Presentation</vt:lpstr>
      <vt:lpstr>Let’s Test our Project Management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went wrong in these Status Reports</vt:lpstr>
      <vt:lpstr>PowerPoint Presentation</vt:lpstr>
      <vt:lpstr>PowerPoint Presentation</vt:lpstr>
      <vt:lpstr>PowerPoint Presentation</vt:lpstr>
      <vt:lpstr>PowerPoint Presentation</vt:lpstr>
      <vt:lpstr>PowerPoint Presentation</vt:lpstr>
      <vt:lpstr>Identify the best Schedule Compression Technique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Test our Project Management Knowledge</dc:title>
  <dc:creator>Arthanari,Ram</dc:creator>
  <cp:lastModifiedBy>Arthanari,Ram</cp:lastModifiedBy>
  <cp:revision>2</cp:revision>
  <dcterms:created xsi:type="dcterms:W3CDTF">2024-04-23T13:35:09Z</dcterms:created>
  <dcterms:modified xsi:type="dcterms:W3CDTF">2024-10-10T16:08:54Z</dcterms:modified>
</cp:coreProperties>
</file>