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8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6" r:id="rId24"/>
    <p:sldId id="259" r:id="rId25"/>
    <p:sldId id="260" r:id="rId26"/>
    <p:sldId id="262" r:id="rId27"/>
    <p:sldId id="265" r:id="rId28"/>
    <p:sldId id="269" r:id="rId29"/>
    <p:sldId id="266" r:id="rId30"/>
    <p:sldId id="270" r:id="rId31"/>
    <p:sldId id="277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December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9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8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7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3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</a:t>
            </a:r>
            <a:r>
              <a:rPr lang="en-US" dirty="0" smtClean="0"/>
              <a:t>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endParaRPr lang="en-US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dirty="0" smtClean="0">
                <a:latin typeface="Lucida Sans Typewriter"/>
                <a:cs typeface="Lucida Sans Typewriter"/>
              </a:rPr>
              <a:t>return </a:t>
            </a:r>
            <a:r>
              <a:rPr lang="en-US" dirty="0" err="1">
                <a:latin typeface="Lucida Sans Typewriter"/>
                <a:cs typeface="Lucida Sans Typewriter"/>
              </a:rPr>
              <a:t>Response.ok</a:t>
            </a:r>
            <a:r>
              <a:rPr lang="en-US" dirty="0">
                <a:latin typeface="Lucida Sans Typewriter"/>
                <a:cs typeface="Lucida Sans Typewriter"/>
              </a:rPr>
              <a:t>()</a:t>
            </a:r>
            <a:r>
              <a:rPr lang="en-US" dirty="0" smtClean="0">
                <a:latin typeface="Lucida Sans Typewriter"/>
                <a:cs typeface="Lucida Sans Typewriter"/>
              </a:rPr>
              <a:t>.</a:t>
            </a:r>
            <a:br>
              <a:rPr lang="en-US" dirty="0" smtClean="0">
                <a:latin typeface="Lucida Sans Typewriter"/>
                <a:cs typeface="Lucida Sans Typewriter"/>
              </a:rPr>
            </a:br>
            <a:r>
              <a:rPr lang="en-US" dirty="0" smtClean="0">
                <a:latin typeface="Lucida Sans Typewriter"/>
                <a:cs typeface="Lucida Sans Typewriter"/>
              </a:rPr>
              <a:t>	</a:t>
            </a:r>
            <a:r>
              <a:rPr lang="en-US" i="1" dirty="0" smtClean="0">
                <a:latin typeface="Lucida Sans Typewriter"/>
                <a:cs typeface="Lucida Sans Typewriter"/>
              </a:rPr>
              <a:t>entity(</a:t>
            </a:r>
            <a:r>
              <a:rPr lang="en-US" i="1" dirty="0" err="1" smtClean="0">
                <a:latin typeface="Lucida Sans Typewriter"/>
                <a:cs typeface="Lucida Sans Typewriter"/>
              </a:rPr>
              <a:t>response_body</a:t>
            </a:r>
            <a:r>
              <a:rPr lang="en-US" i="1" dirty="0" smtClean="0">
                <a:latin typeface="Lucida Sans Typewriter"/>
                <a:cs typeface="Lucida Sans Typewriter"/>
              </a:rPr>
              <a:t>)</a:t>
            </a:r>
            <a:r>
              <a:rPr lang="en-US" dirty="0">
                <a:latin typeface="Lucida Sans Typewriter"/>
                <a:cs typeface="Lucida Sans Typewriter"/>
              </a:rPr>
              <a:t>.build()</a:t>
            </a:r>
            <a:r>
              <a:rPr lang="en-US" dirty="0" smtClean="0">
                <a:latin typeface="Lucida Sans Typewriter"/>
                <a:cs typeface="Lucida Sans Typewriter"/>
              </a:rPr>
              <a:t>;</a:t>
            </a:r>
            <a:br>
              <a:rPr lang="en-US" dirty="0" smtClean="0">
                <a:latin typeface="Lucida Sans Typewriter"/>
                <a:cs typeface="Lucida Sans Typewriter"/>
              </a:rPr>
            </a:br>
            <a:endParaRPr lang="en-US" dirty="0" smtClean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endParaRPr lang="en-US" dirty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772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it?!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details are beyond this course, but look up </a:t>
            </a:r>
            <a:r>
              <a:rPr lang="en-US" b="1" dirty="0" smtClean="0">
                <a:ea typeface="Droid Sans Fallback" charset="0"/>
                <a:cs typeface="Droid Sans Fallback" charset="0"/>
              </a:rPr>
              <a:t>@Provider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6137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Advanced REST Client is a good start</a:t>
            </a:r>
          </a:p>
          <a:p>
            <a:r>
              <a:rPr lang="en-US" dirty="0" smtClean="0"/>
              <a:t>SOAPUI also provides test capabilities</a:t>
            </a:r>
          </a:p>
          <a:p>
            <a:r>
              <a:rPr lang="en-US" dirty="0" smtClean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JAXRS 2.0 Client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Similar to CXF client</a:t>
            </a:r>
          </a:p>
          <a:p>
            <a:r>
              <a:rPr lang="en-US" dirty="0" smtClean="0"/>
              <a:t>Aiming to be much higher level than standard HTTP clients</a:t>
            </a:r>
          </a:p>
          <a:p>
            <a:r>
              <a:rPr lang="en-US" dirty="0" smtClean="0"/>
              <a:t>Not a bad idea, but don’t give up on “loose coupling”</a:t>
            </a:r>
          </a:p>
          <a:p>
            <a:pPr lvl="1"/>
            <a:r>
              <a:rPr lang="en-US" dirty="0" smtClean="0"/>
              <a:t>The client and the service are independent </a:t>
            </a:r>
          </a:p>
          <a:p>
            <a:pPr lvl="1"/>
            <a:r>
              <a:rPr lang="en-US" dirty="0" smtClean="0"/>
              <a:t>Technology choice of one shouldn’t influence the technology choice of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JAX-RS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Client client = </a:t>
            </a:r>
            <a:r>
              <a:rPr lang="en-US" dirty="0" err="1">
                <a:latin typeface="Lucida Console"/>
                <a:cs typeface="Lucida Console"/>
              </a:rPr>
              <a:t>ClientBuilder.newBuilder</a:t>
            </a:r>
            <a:r>
              <a:rPr lang="en-US" dirty="0">
                <a:latin typeface="Lucida Console"/>
                <a:cs typeface="Lucida Console"/>
              </a:rPr>
              <a:t>().</a:t>
            </a:r>
            <a:r>
              <a:rPr lang="en-US" dirty="0" err="1">
                <a:latin typeface="Lucida Console"/>
                <a:cs typeface="Lucida Console"/>
              </a:rPr>
              <a:t>newClient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WebTarget</a:t>
            </a:r>
            <a:r>
              <a:rPr lang="en-US" dirty="0">
                <a:latin typeface="Lucida Console"/>
                <a:cs typeface="Lucida Console"/>
              </a:rPr>
              <a:t> target = </a:t>
            </a:r>
            <a:r>
              <a:rPr lang="en-US" dirty="0" err="1">
                <a:latin typeface="Lucida Console"/>
                <a:cs typeface="Lucida Console"/>
              </a:rPr>
              <a:t>client.target</a:t>
            </a:r>
            <a:r>
              <a:rPr lang="en-US" dirty="0">
                <a:latin typeface="Lucida Console"/>
                <a:cs typeface="Lucida Console"/>
              </a:rPr>
              <a:t>("http://localhost:8080/</a:t>
            </a:r>
            <a:r>
              <a:rPr lang="en-US" dirty="0" err="1">
                <a:latin typeface="Lucida Console"/>
                <a:cs typeface="Lucida Console"/>
              </a:rPr>
              <a:t>rs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target = </a:t>
            </a:r>
            <a:r>
              <a:rPr lang="en-US" dirty="0" err="1">
                <a:latin typeface="Lucida Console"/>
                <a:cs typeface="Lucida Console"/>
              </a:rPr>
              <a:t>target.path</a:t>
            </a:r>
            <a:r>
              <a:rPr lang="en-US" dirty="0">
                <a:latin typeface="Lucida Console"/>
                <a:cs typeface="Lucida Console"/>
              </a:rPr>
              <a:t>("service").</a:t>
            </a:r>
            <a:r>
              <a:rPr lang="en-US" dirty="0" err="1">
                <a:latin typeface="Lucida Console"/>
                <a:cs typeface="Lucida Console"/>
              </a:rPr>
              <a:t>queryParam</a:t>
            </a:r>
            <a:r>
              <a:rPr lang="en-US" dirty="0">
                <a:latin typeface="Lucida Console"/>
                <a:cs typeface="Lucida Console"/>
              </a:rPr>
              <a:t>("a", "</a:t>
            </a:r>
            <a:r>
              <a:rPr lang="en-US" dirty="0" err="1">
                <a:latin typeface="Lucida Console"/>
                <a:cs typeface="Lucida Console"/>
              </a:rPr>
              <a:t>avalue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Invocation.Builder</a:t>
            </a:r>
            <a:r>
              <a:rPr lang="en-US" dirty="0">
                <a:latin typeface="Lucida Console"/>
                <a:cs typeface="Lucida Console"/>
              </a:rPr>
              <a:t> builder = </a:t>
            </a:r>
            <a:r>
              <a:rPr lang="en-US" dirty="0" err="1">
                <a:latin typeface="Lucida Console"/>
                <a:cs typeface="Lucida Console"/>
              </a:rPr>
              <a:t>target.request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Response response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Book book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Book.class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96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HTTPClient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</a:t>
            </a:r>
            <a:r>
              <a:rPr lang="en-US" sz="1400" dirty="0" smtClean="0">
                <a:latin typeface="Lucida Console"/>
                <a:cs typeface="Lucida Console"/>
              </a:rPr>
              <a:t>			</a:t>
            </a:r>
            <a:r>
              <a:rPr lang="en-US" sz="1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answer if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coding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 = httplib2.Http()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latin typeface="Lucida Console"/>
                <a:cs typeface="Lucida Console"/>
              </a:rPr>
              <a:t>resp</a:t>
            </a:r>
            <a:r>
              <a:rPr lang="en-US" dirty="0">
                <a:latin typeface="Lucida Console"/>
                <a:cs typeface="Lucida Console"/>
              </a:rPr>
              <a:t>, content = </a:t>
            </a:r>
            <a:r>
              <a:rPr lang="en-US" dirty="0" err="1">
                <a:latin typeface="Lucida Console"/>
                <a:cs typeface="Lucida Console"/>
              </a:rPr>
              <a:t>h.request</a:t>
            </a:r>
            <a:r>
              <a:rPr lang="en-US" dirty="0">
                <a:latin typeface="Lucida Console"/>
                <a:cs typeface="Lucida Console"/>
              </a:rPr>
              <a:t>("http://</a:t>
            </a:r>
            <a:r>
              <a:rPr lang="en-US" dirty="0" err="1">
                <a:latin typeface="Lucida Console"/>
                <a:cs typeface="Lucida Console"/>
              </a:rPr>
              <a:t>api.openweathermap.org</a:t>
            </a:r>
            <a:r>
              <a:rPr lang="en-US" dirty="0">
                <a:latin typeface="Lucida Console"/>
                <a:cs typeface="Lucida Console"/>
              </a:rPr>
              <a:t>/data/2.5/</a:t>
            </a:r>
            <a:r>
              <a:rPr lang="en-US" dirty="0" err="1">
                <a:latin typeface="Lucida Console"/>
                <a:cs typeface="Lucida Console"/>
              </a:rPr>
              <a:t>weather?q</a:t>
            </a:r>
            <a:r>
              <a:rPr lang="en-US" dirty="0">
                <a:latin typeface="Lucida Console"/>
                <a:cs typeface="Lucida Console"/>
              </a:rPr>
              <a:t>="+city)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try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response=</a:t>
            </a:r>
            <a:r>
              <a:rPr lang="en-US" dirty="0" err="1">
                <a:latin typeface="Lucida Console"/>
                <a:cs typeface="Lucida Console"/>
              </a:rPr>
              <a:t>json.loads</a:t>
            </a:r>
            <a:r>
              <a:rPr lang="en-US" dirty="0">
                <a:latin typeface="Lucida Console"/>
                <a:cs typeface="Lucida Console"/>
              </a:rPr>
              <a:t>(content)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main = response['main']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temp = round(main['temp'] - 273.15,2)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humidity = main['humidity']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pressure = main['pressure']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wind = response['wind']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windspeed</a:t>
            </a:r>
            <a:r>
              <a:rPr lang="en-US" dirty="0">
                <a:latin typeface="Lucida Console"/>
                <a:cs typeface="Lucida Console"/>
              </a:rPr>
              <a:t> = wind['speed']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winddirection</a:t>
            </a:r>
            <a:r>
              <a:rPr lang="en-US" dirty="0">
                <a:latin typeface="Lucida Console"/>
                <a:cs typeface="Lucida Console"/>
              </a:rPr>
              <a:t> = wind['</a:t>
            </a:r>
            <a:r>
              <a:rPr lang="en-US" dirty="0" err="1">
                <a:latin typeface="Lucida Console"/>
                <a:cs typeface="Lucida Console"/>
              </a:rPr>
              <a:t>deg</a:t>
            </a:r>
            <a:r>
              <a:rPr lang="en-US" dirty="0">
                <a:latin typeface="Lucida Console"/>
                <a:cs typeface="Lucida Console"/>
              </a:rPr>
              <a:t>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country = response['sys']['country']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city = response['name']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953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Node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post_req</a:t>
            </a:r>
            <a:r>
              <a:rPr lang="en-US" sz="1200" b="1" dirty="0">
                <a:latin typeface="Lucida Sans Typewriter"/>
                <a:cs typeface="Lucida Sans Typewriter"/>
              </a:rPr>
              <a:t> = </a:t>
            </a:r>
            <a:r>
              <a:rPr lang="en-US" sz="1200" b="1" dirty="0" err="1">
                <a:latin typeface="Lucida Sans Typewriter"/>
                <a:cs typeface="Lucida Sans Typewriter"/>
              </a:rPr>
              <a:t>http.request</a:t>
            </a:r>
            <a:r>
              <a:rPr lang="en-US" sz="1200" b="1" dirty="0">
                <a:latin typeface="Lucida Sans Typewriter"/>
                <a:cs typeface="Lucida Sans Typewriter"/>
              </a:rPr>
              <a:t>(</a:t>
            </a:r>
            <a:r>
              <a:rPr lang="en-US" sz="1200" b="1" dirty="0" err="1">
                <a:latin typeface="Lucida Sans Typewriter"/>
                <a:cs typeface="Lucida Sans Typewriter"/>
              </a:rPr>
              <a:t>post_options</a:t>
            </a:r>
            <a:r>
              <a:rPr lang="en-US" sz="1200" b="1" dirty="0">
                <a:latin typeface="Lucida Sans Typewriter"/>
                <a:cs typeface="Lucida Sans Typewriter"/>
              </a:rPr>
              <a:t>, function(r)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body = </a:t>
            </a:r>
            <a:r>
              <a:rPr lang="en-US" sz="1200" b="1" dirty="0" smtClean="0">
                <a:latin typeface="Lucida Sans Typewriter"/>
                <a:cs typeface="Lucida Sans Typewriter"/>
              </a:rPr>
              <a:t>"”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smtClean="0">
                <a:latin typeface="Lucida Sans Typewriter"/>
                <a:cs typeface="Lucida Sans Typewriter"/>
              </a:rPr>
              <a:t>	   r.on</a:t>
            </a:r>
            <a:r>
              <a:rPr lang="en-US" sz="1200" b="1" dirty="0">
                <a:latin typeface="Lucida Sans Typewriter"/>
                <a:cs typeface="Lucida Sans Typewriter"/>
              </a:rPr>
              <a:t>('data', function (chunk)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body += chunk;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r.on</a:t>
            </a:r>
            <a:r>
              <a:rPr lang="en-US" sz="1200" b="1" dirty="0">
                <a:latin typeface="Lucida Sans Typewriter"/>
                <a:cs typeface="Lucida Sans Typewriter"/>
              </a:rPr>
              <a:t>('end', function()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try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console.log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response = </a:t>
            </a:r>
            <a:r>
              <a:rPr lang="en-US" sz="1200" b="1" dirty="0" err="1">
                <a:latin typeface="Lucida Sans Typewriter"/>
                <a:cs typeface="Lucida Sans Typewriter"/>
              </a:rPr>
              <a:t>JSON.parse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 catch (e) {}</a:t>
            </a:r>
          </a:p>
          <a:p>
            <a:pPr marL="0" indent="0">
              <a:buNone/>
            </a:pP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if (response)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callback(response);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else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callback(null);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</a:t>
            </a:r>
            <a:r>
              <a:rPr lang="en-US" sz="1200" b="1" dirty="0" smtClean="0">
                <a:latin typeface="Lucida Sans Typewriter"/>
                <a:cs typeface="Lucida Sans Typewriter"/>
              </a:rPr>
              <a:t>;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65293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Separate logic for different verbs, paths, content-types</a:t>
            </a:r>
          </a:p>
          <a:p>
            <a:r>
              <a:rPr lang="en-US" dirty="0" err="1" smtClean="0"/>
              <a:t>Cacheing</a:t>
            </a:r>
            <a:r>
              <a:rPr lang="en-US" dirty="0" smtClean="0"/>
              <a:t> and content negotiation</a:t>
            </a:r>
          </a:p>
          <a:p>
            <a:r>
              <a:rPr lang="en-US" dirty="0" smtClean="0"/>
              <a:t>Data format manipulation </a:t>
            </a:r>
          </a:p>
          <a:p>
            <a:pPr lvl="1"/>
            <a:r>
              <a:rPr lang="en-US" dirty="0" smtClean="0"/>
              <a:t>Translation to/from JSON</a:t>
            </a:r>
          </a:p>
          <a:p>
            <a:r>
              <a:rPr lang="en-US" dirty="0" smtClean="0"/>
              <a:t>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frameworks</a:t>
            </a:r>
            <a:br>
              <a:rPr lang="en-US" dirty="0" smtClean="0"/>
            </a:br>
            <a:r>
              <a:rPr lang="en-US" i="1" dirty="0" smtClean="0"/>
              <a:t>Too many to list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JAX-RS, Spring Boot, </a:t>
            </a:r>
            <a:r>
              <a:rPr lang="en-US" dirty="0" err="1" smtClean="0"/>
              <a:t>Dropwizard</a:t>
            </a:r>
            <a:r>
              <a:rPr lang="en-US" dirty="0" smtClean="0"/>
              <a:t>, Play, WSO2 MSF4J,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Express, </a:t>
            </a:r>
            <a:r>
              <a:rPr lang="en-US" dirty="0" err="1" smtClean="0"/>
              <a:t>Restify</a:t>
            </a:r>
            <a:endParaRPr lang="en-US" dirty="0" smtClean="0"/>
          </a:p>
          <a:p>
            <a:r>
              <a:rPr lang="en-US" dirty="0" smtClean="0"/>
              <a:t>.NET Web API</a:t>
            </a:r>
          </a:p>
          <a:p>
            <a:r>
              <a:rPr lang="en-US" dirty="0" err="1" smtClean="0"/>
              <a:t>Erlang</a:t>
            </a:r>
            <a:endParaRPr lang="en-US" dirty="0"/>
          </a:p>
          <a:p>
            <a:pPr lvl="1"/>
            <a:r>
              <a:rPr lang="en-US" dirty="0" err="1" smtClean="0"/>
              <a:t>Leptus</a:t>
            </a:r>
            <a:r>
              <a:rPr lang="en-US" dirty="0" smtClean="0"/>
              <a:t>, </a:t>
            </a:r>
            <a:r>
              <a:rPr lang="en-US" dirty="0" err="1" smtClean="0"/>
              <a:t>WebMachine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31595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 propose JAX-RS for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implementations is good</a:t>
            </a:r>
          </a:p>
          <a:p>
            <a:r>
              <a:rPr lang="en-US" dirty="0" smtClean="0"/>
              <a:t>Pretty decent API</a:t>
            </a:r>
          </a:p>
          <a:p>
            <a:pPr lvl="1"/>
            <a:r>
              <a:rPr lang="en-US" dirty="0" smtClean="0"/>
              <a:t>Clean looking code</a:t>
            </a:r>
          </a:p>
          <a:p>
            <a:r>
              <a:rPr lang="en-US" dirty="0" smtClean="0"/>
              <a:t>Fast and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Express in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Good routing logic</a:t>
            </a:r>
          </a:p>
          <a:p>
            <a:r>
              <a:rPr lang="en-US" dirty="0" smtClean="0"/>
              <a:t>Works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3800" dirty="0" err="1" smtClean="0">
                <a:latin typeface="Avenir Black"/>
                <a:cs typeface="Avenir Black"/>
              </a:rPr>
              <a:t>ymmv</a:t>
            </a:r>
            <a:endParaRPr lang="en-US" sz="138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24040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2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1424</Words>
  <Application>Microsoft Macintosh PowerPoint</Application>
  <PresentationFormat>On-screen Show (4:3)</PresentationFormat>
  <Paragraphs>225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Implementing REST</vt:lpstr>
      <vt:lpstr>Just do it?!</vt:lpstr>
      <vt:lpstr>A good answer if you already know</vt:lpstr>
      <vt:lpstr>Why use a framework?</vt:lpstr>
      <vt:lpstr>REST frameworks Too many to list</vt:lpstr>
      <vt:lpstr>Why I propose JAX-RS for Java?</vt:lpstr>
      <vt:lpstr>Why I use Express in node.js?</vt:lpstr>
      <vt:lpstr>PowerPoint Presentation</vt:lpstr>
      <vt:lpstr>Introducing JAX-RS Model</vt:lpstr>
      <vt:lpstr>An Example</vt:lpstr>
      <vt:lpstr>Query Parameters</vt:lpstr>
      <vt:lpstr>Accessing Query Parameters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The Response Body</vt:lpstr>
      <vt:lpstr>Content Marshalling</vt:lpstr>
      <vt:lpstr>Response Codes</vt:lpstr>
      <vt:lpstr>Examples of creating Responses</vt:lpstr>
      <vt:lpstr>Clients</vt:lpstr>
      <vt:lpstr>First try it out</vt:lpstr>
      <vt:lpstr>PowerPoint Presentation</vt:lpstr>
      <vt:lpstr>curl</vt:lpstr>
      <vt:lpstr>JAXRS 2.0 Client API</vt:lpstr>
      <vt:lpstr>Example JAX-RS Client Code</vt:lpstr>
      <vt:lpstr>Example HTTPClient code</vt:lpstr>
      <vt:lpstr>Example Python Code</vt:lpstr>
      <vt:lpstr>Example Node code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274</cp:revision>
  <dcterms:created xsi:type="dcterms:W3CDTF">2012-03-07T10:41:54Z</dcterms:created>
  <dcterms:modified xsi:type="dcterms:W3CDTF">2018-11-28T20:13:51Z</dcterms:modified>
</cp:coreProperties>
</file>