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4.bin" ContentType="application/vnd.openxmlformats-officedocument.oleObject"/>
  <Override PartName="/ppt/notesSlides/notesSlide11.xml" ContentType="application/vnd.openxmlformats-officedocument.presentationml.notesSlide+xml"/>
  <Override PartName="/ppt/embeddings/oleObject5.bin" ContentType="application/vnd.openxmlformats-officedocument.oleObject"/>
  <Override PartName="/ppt/notesSlides/notesSlide12.xml" ContentType="application/vnd.openxmlformats-officedocument.presentationml.notesSlide+xml"/>
  <Override PartName="/ppt/embeddings/oleObject6.bin" ContentType="application/vnd.openxmlformats-officedocument.oleObject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0" r:id="rId5"/>
    <p:sldId id="311" r:id="rId6"/>
    <p:sldId id="310" r:id="rId7"/>
    <p:sldId id="263" r:id="rId8"/>
    <p:sldId id="264" r:id="rId9"/>
    <p:sldId id="265" r:id="rId10"/>
    <p:sldId id="273" r:id="rId11"/>
    <p:sldId id="274" r:id="rId12"/>
    <p:sldId id="275" r:id="rId13"/>
    <p:sldId id="276" r:id="rId14"/>
    <p:sldId id="279" r:id="rId15"/>
    <p:sldId id="280" r:id="rId16"/>
    <p:sldId id="284" r:id="rId17"/>
    <p:sldId id="294" r:id="rId18"/>
    <p:sldId id="295" r:id="rId19"/>
    <p:sldId id="297" r:id="rId20"/>
    <p:sldId id="298" r:id="rId21"/>
    <p:sldId id="309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-20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28/11/18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4A04D0A8-03D3-DA41-8EF3-25B8D6FA8B77}" type="slidenum">
              <a:rPr lang="en-US"/>
              <a:pPr/>
              <a:t>3</a:t>
            </a:fld>
            <a:endParaRPr lang="en-GB"/>
          </a:p>
        </p:txBody>
      </p:sp>
      <p:sp>
        <p:nvSpPr>
          <p:cNvPr id="88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68825" cy="3427413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8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5413" cy="4114800"/>
          </a:xfrm>
        </p:spPr>
        <p:txBody>
          <a:bodyPr/>
          <a:lstStyle/>
          <a:p>
            <a:pPr defTabSz="457200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B04FEB33-021E-4C46-B549-6F03B182D44A}" type="slidenum">
              <a:rPr lang="en-US"/>
              <a:pPr/>
              <a:t>14</a:t>
            </a:fld>
            <a:endParaRPr lang="en-GB"/>
          </a:p>
        </p:txBody>
      </p:sp>
      <p:sp>
        <p:nvSpPr>
          <p:cNvPr id="87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7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6E26000D-CD93-3B49-BA80-6AEB1240D6E7}" type="slidenum">
              <a:rPr lang="en-US"/>
              <a:pPr/>
              <a:t>15</a:t>
            </a:fld>
            <a:endParaRPr lang="en-GB"/>
          </a:p>
        </p:txBody>
      </p:sp>
      <p:sp>
        <p:nvSpPr>
          <p:cNvPr id="87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7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333494E1-8D92-064E-AB24-700C30C7A30C}" type="slidenum">
              <a:rPr lang="en-US"/>
              <a:pPr/>
              <a:t>16</a:t>
            </a:fld>
            <a:endParaRPr lang="en-GB"/>
          </a:p>
        </p:txBody>
      </p:sp>
      <p:sp>
        <p:nvSpPr>
          <p:cNvPr id="88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8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85E3EFB9-D254-9647-AD2F-301C12966307}" type="slidenum">
              <a:rPr lang="en-US"/>
              <a:pPr/>
              <a:t>17</a:t>
            </a:fld>
            <a:endParaRPr lang="en-GB"/>
          </a:p>
        </p:txBody>
      </p:sp>
      <p:sp>
        <p:nvSpPr>
          <p:cNvPr id="95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5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7116816A-1CAB-5444-B6E8-2E083813A8FF}" type="slidenum">
              <a:rPr lang="en-US"/>
              <a:pPr/>
              <a:t>18</a:t>
            </a:fld>
            <a:endParaRPr lang="en-GB"/>
          </a:p>
        </p:txBody>
      </p:sp>
      <p:sp>
        <p:nvSpPr>
          <p:cNvPr id="960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6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03D5554F-7CD1-5743-8A8C-75CD71D04C35}" type="slidenum">
              <a:rPr lang="en-US"/>
              <a:pPr/>
              <a:t>19</a:t>
            </a:fld>
            <a:endParaRPr lang="en-GB"/>
          </a:p>
        </p:txBody>
      </p:sp>
      <p:sp>
        <p:nvSpPr>
          <p:cNvPr id="93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9350" y="693738"/>
            <a:ext cx="4554538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35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9032" y="4342661"/>
            <a:ext cx="5279937" cy="4110361"/>
          </a:xfrm>
        </p:spPr>
        <p:txBody>
          <a:bodyPr/>
          <a:lstStyle/>
          <a:p>
            <a:pPr defTabSz="457200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8FB97CAA-CE76-C243-B7BD-B2D38FDF9B20}" type="slidenum">
              <a:rPr lang="en-US"/>
              <a:pPr/>
              <a:t>20</a:t>
            </a:fld>
            <a:endParaRPr lang="en-GB"/>
          </a:p>
        </p:txBody>
      </p:sp>
      <p:sp>
        <p:nvSpPr>
          <p:cNvPr id="937986" name="Text Box 2"/>
          <p:cNvSpPr txBox="1">
            <a:spLocks noChangeArrowheads="1"/>
          </p:cNvSpPr>
          <p:nvPr/>
        </p:nvSpPr>
        <p:spPr bwMode="auto">
          <a:xfrm>
            <a:off x="897524" y="693939"/>
            <a:ext cx="5061310" cy="341642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7987" name="Text Box 3"/>
          <p:cNvSpPr txBox="1">
            <a:spLocks noGrp="1" noChangeArrowheads="1"/>
          </p:cNvSpPr>
          <p:nvPr>
            <p:ph type="body"/>
          </p:nvPr>
        </p:nvSpPr>
        <p:spPr>
          <a:xfrm>
            <a:off x="789032" y="4342661"/>
            <a:ext cx="5281581" cy="411332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4572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BC70D0D0-B2B0-3548-ABA9-88AC77B30B79}" type="slidenum">
              <a:rPr lang="en-US"/>
              <a:pPr/>
              <a:t>21</a:t>
            </a:fld>
            <a:endParaRPr lang="en-GB"/>
          </a:p>
        </p:txBody>
      </p:sp>
      <p:sp>
        <p:nvSpPr>
          <p:cNvPr id="90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0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02E607F4-CB52-214B-AED6-45215BB9F7CA}" type="slidenum">
              <a:rPr lang="en-US"/>
              <a:pPr/>
              <a:t>4</a:t>
            </a:fld>
            <a:endParaRPr lang="en-GB"/>
          </a:p>
        </p:txBody>
      </p:sp>
      <p:sp>
        <p:nvSpPr>
          <p:cNvPr id="87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68825" cy="3427413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7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5413" cy="4114800"/>
          </a:xfrm>
        </p:spPr>
        <p:txBody>
          <a:bodyPr/>
          <a:lstStyle/>
          <a:p>
            <a:pPr defTabSz="457200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54449F7D-59ED-B848-A0E0-A4998E5469E0}" type="slidenum">
              <a:rPr lang="en-US"/>
              <a:pPr/>
              <a:t>7</a:t>
            </a:fld>
            <a:endParaRPr lang="en-GB"/>
          </a:p>
        </p:txBody>
      </p:sp>
      <p:sp>
        <p:nvSpPr>
          <p:cNvPr id="88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8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E31DB57B-6E76-EA40-ACB5-66A01D31A225}" type="slidenum">
              <a:rPr lang="en-US"/>
              <a:pPr/>
              <a:t>8</a:t>
            </a:fld>
            <a:endParaRPr lang="en-GB"/>
          </a:p>
        </p:txBody>
      </p:sp>
      <p:sp>
        <p:nvSpPr>
          <p:cNvPr id="93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3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D7C30ACB-1E72-D849-977B-81A6DACEF943}" type="slidenum">
              <a:rPr lang="en-US"/>
              <a:pPr/>
              <a:t>9</a:t>
            </a:fld>
            <a:endParaRPr lang="en-GB"/>
          </a:p>
        </p:txBody>
      </p:sp>
      <p:sp>
        <p:nvSpPr>
          <p:cNvPr id="93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3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8F5CE248-DA5F-A44B-8B68-F0ABEC134116}" type="slidenum">
              <a:rPr lang="en-US"/>
              <a:pPr/>
              <a:t>10</a:t>
            </a:fld>
            <a:endParaRPr lang="en-GB"/>
          </a:p>
        </p:txBody>
      </p:sp>
      <p:sp>
        <p:nvSpPr>
          <p:cNvPr id="90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0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B349C30E-F6F3-FA4E-97F3-5909B0197357}" type="slidenum">
              <a:rPr lang="en-US"/>
              <a:pPr/>
              <a:t>11</a:t>
            </a:fld>
            <a:endParaRPr lang="en-GB"/>
          </a:p>
        </p:txBody>
      </p:sp>
      <p:sp>
        <p:nvSpPr>
          <p:cNvPr id="86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6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r>
              <a:rPr lang="en-US"/>
              <a:t>Discuss first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A00B6580-2B0A-6D4D-AE03-556EF15D560E}" type="slidenum">
              <a:rPr lang="en-US"/>
              <a:pPr/>
              <a:t>12</a:t>
            </a:fld>
            <a:endParaRPr lang="en-GB"/>
          </a:p>
        </p:txBody>
      </p:sp>
      <p:sp>
        <p:nvSpPr>
          <p:cNvPr id="86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6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Skills Matter – 2006	</a:t>
            </a:r>
            <a:fld id="{045C54C0-257A-DB44-9A6F-FBF90AD9C722}" type="slidenum">
              <a:rPr lang="en-US"/>
              <a:pPr/>
              <a:t>13</a:t>
            </a:fld>
            <a:endParaRPr lang="en-GB"/>
          </a:p>
        </p:txBody>
      </p:sp>
      <p:sp>
        <p:nvSpPr>
          <p:cNvPr id="86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6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72" y="4342661"/>
            <a:ext cx="5487058" cy="4114800"/>
          </a:xfrm>
        </p:spPr>
        <p:txBody>
          <a:bodyPr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28/11/18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28/11/18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28/11/18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28/11/18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28/11/18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28/11/18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28/11/18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28/11/18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28/11/18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28/11/18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nc-sa/4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2016 except where credited elsewhere.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28175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16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17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18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oleObject" Target="../embeddings/oleObject2.bin"/><Relationship Id="rId14" Type="http://schemas.openxmlformats.org/officeDocument/2006/relationships/image" Target="../media/image3.png"/><Relationship Id="rId15" Type="http://schemas.openxmlformats.org/officeDocument/2006/relationships/image" Target="../media/image12.png"/><Relationship Id="rId16" Type="http://schemas.openxmlformats.org/officeDocument/2006/relationships/oleObject" Target="../embeddings/oleObject3.bin"/><Relationship Id="rId17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.xml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oleObject" Target="../embeddings/oleObject1.bin"/><Relationship Id="rId9" Type="http://schemas.openxmlformats.org/officeDocument/2006/relationships/image" Target="../media/image2.png"/><Relationship Id="rId10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SOAP and WSDL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Software Engineering Programme</a:t>
            </a:r>
          </a:p>
          <a:p>
            <a:r>
              <a:rPr lang="en-US" smtClean="0">
                <a:ea typeface="ヒラギノ角ゴ ProN W3" charset="0"/>
                <a:cs typeface="ヒラギノ角ゴ ProN W3" charset="0"/>
              </a:rPr>
              <a:t>December 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2018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267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Using SOAP Headers</a:t>
            </a:r>
          </a:p>
        </p:txBody>
      </p:sp>
      <p:sp>
        <p:nvSpPr>
          <p:cNvPr id="902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25588"/>
            <a:ext cx="8207375" cy="4783137"/>
          </a:xfrm>
        </p:spPr>
        <p:txBody>
          <a:bodyPr/>
          <a:lstStyle/>
          <a:p>
            <a:r>
              <a:rPr lang="en-US"/>
              <a:t>Some simple examples</a:t>
            </a:r>
          </a:p>
          <a:p>
            <a:pPr lvl="1"/>
            <a:r>
              <a:rPr lang="en-US"/>
              <a:t>Add a signature to ensure the message isn’t modified</a:t>
            </a:r>
          </a:p>
          <a:p>
            <a:pPr lvl="1"/>
            <a:r>
              <a:rPr lang="en-US"/>
              <a:t>Add a process identifier to track this message as part of a wider process</a:t>
            </a:r>
          </a:p>
          <a:p>
            <a:pPr lvl="1"/>
            <a:r>
              <a:rPr lang="en-US"/>
              <a:t>Add a userid so that end-to-end security can be guaranteed</a:t>
            </a:r>
          </a:p>
          <a:p>
            <a:pPr lvl="1"/>
            <a:r>
              <a:rPr lang="en-US"/>
              <a:t>Add a message number so messages can be resent if lost</a:t>
            </a:r>
          </a:p>
        </p:txBody>
      </p:sp>
    </p:spTree>
    <p:extLst>
      <p:ext uri="{BB962C8B-B14F-4D97-AF65-F5344CB8AC3E}">
        <p14:creationId xmlns:p14="http://schemas.microsoft.com/office/powerpoint/2010/main" val="3891250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service definition?</a:t>
            </a:r>
          </a:p>
        </p:txBody>
      </p:sp>
      <p:pic>
        <p:nvPicPr>
          <p:cNvPr id="86118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35150" y="1557338"/>
            <a:ext cx="5616575" cy="4213225"/>
          </a:xfrm>
          <a:noFill/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8136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service definition?</a:t>
            </a:r>
          </a:p>
        </p:txBody>
      </p:sp>
      <p:sp>
        <p:nvSpPr>
          <p:cNvPr id="86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does it do?</a:t>
            </a:r>
          </a:p>
          <a:p>
            <a:r>
              <a:rPr lang="en-US"/>
              <a:t>Where is it?</a:t>
            </a:r>
          </a:p>
          <a:p>
            <a:r>
              <a:rPr lang="en-US"/>
              <a:t>Who owns and runs it? </a:t>
            </a:r>
          </a:p>
          <a:p>
            <a:r>
              <a:rPr lang="en-US"/>
              <a:t>Is it going to be up on Monday?</a:t>
            </a:r>
          </a:p>
          <a:p>
            <a:r>
              <a:rPr lang="en-US"/>
              <a:t>What do I have to do to use it?</a:t>
            </a:r>
          </a:p>
          <a:p>
            <a:r>
              <a:rPr lang="en-US"/>
              <a:t>How much does it cost?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26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service definition?</a:t>
            </a:r>
          </a:p>
        </p:txBody>
      </p:sp>
      <p:sp>
        <p:nvSpPr>
          <p:cNvPr id="86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does it do?</a:t>
            </a:r>
          </a:p>
          <a:p>
            <a:r>
              <a:rPr lang="en-US" b="1"/>
              <a:t>Where is it?</a:t>
            </a:r>
          </a:p>
          <a:p>
            <a:r>
              <a:rPr lang="en-US"/>
              <a:t>Who owns and runs it? </a:t>
            </a:r>
          </a:p>
          <a:p>
            <a:r>
              <a:rPr lang="en-US"/>
              <a:t>Is it going to be up on Monday?</a:t>
            </a:r>
          </a:p>
          <a:p>
            <a:r>
              <a:rPr lang="en-US" b="1"/>
              <a:t>What do I have to do to use it?</a:t>
            </a:r>
          </a:p>
          <a:p>
            <a:r>
              <a:rPr lang="en-US"/>
              <a:t>How much does it cost?</a:t>
            </a:r>
          </a:p>
          <a:p>
            <a:pPr>
              <a:buFontTx/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81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Graphical view of WSDL</a:t>
            </a:r>
          </a:p>
        </p:txBody>
      </p:sp>
      <p:graphicFrame>
        <p:nvGraphicFramePr>
          <p:cNvPr id="8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0" y="1484313"/>
          <a:ext cx="9144000" cy="422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9" name="Bitmap Image" r:id="rId4" imgW="7954485" imgH="3677163" progId="Paint.Picture">
                  <p:embed/>
                </p:oleObj>
              </mc:Choice>
              <mc:Fallback>
                <p:oleObj name="Bitmap Image" r:id="rId4" imgW="7954485" imgH="367716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484313"/>
                        <a:ext cx="9144000" cy="4227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5930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WSDL link to Schema</a:t>
            </a:r>
          </a:p>
        </p:txBody>
      </p:sp>
      <p:graphicFrame>
        <p:nvGraphicFramePr>
          <p:cNvPr id="8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250825" y="1412875"/>
          <a:ext cx="8893175" cy="494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7" name="Bitmap Image" r:id="rId4" imgW="8952381" imgH="4086795" progId="Paint.Picture">
                  <p:embed/>
                </p:oleObj>
              </mc:Choice>
              <mc:Fallback>
                <p:oleObj name="Bitmap Image" r:id="rId4" imgW="8952381" imgH="408679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412875"/>
                        <a:ext cx="8893175" cy="494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99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9350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Graphically</a:t>
            </a:r>
          </a:p>
        </p:txBody>
      </p:sp>
      <p:graphicFrame>
        <p:nvGraphicFramePr>
          <p:cNvPr id="8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8911749"/>
              </p:ext>
            </p:extLst>
          </p:nvPr>
        </p:nvGraphicFramePr>
        <p:xfrm>
          <a:off x="0" y="1901825"/>
          <a:ext cx="9144000" cy="366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9" name="Bitmap Image" r:id="rId4" imgW="7466667" imgH="2991268" progId="Paint.Picture">
                  <p:embed/>
                </p:oleObj>
              </mc:Choice>
              <mc:Fallback>
                <p:oleObj name="Bitmap Image" r:id="rId4" imgW="7466667" imgH="299126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901825"/>
                        <a:ext cx="9144000" cy="3662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9441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Granularity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/>
              <a:t>Fine-grained</a:t>
            </a:r>
          </a:p>
          <a:p>
            <a:r>
              <a:rPr lang="en-US"/>
              <a:t>Are you exposing services or the internals of your application?</a:t>
            </a:r>
          </a:p>
          <a:p>
            <a:r>
              <a:rPr lang="en-US"/>
              <a:t>Often the result of taking existing APIs and “service-enabling” them</a:t>
            </a:r>
          </a:p>
          <a:p>
            <a:r>
              <a:rPr lang="en-US"/>
              <a:t>Coarse grained</a:t>
            </a:r>
          </a:p>
          <a:p>
            <a:r>
              <a:rPr lang="en-US"/>
              <a:t>Generally considered better</a:t>
            </a:r>
          </a:p>
          <a:p>
            <a:r>
              <a:rPr lang="en-US"/>
              <a:t>But can be too big</a:t>
            </a:r>
          </a:p>
          <a:p>
            <a:pPr lvl="1"/>
            <a:r>
              <a:rPr lang="en-US"/>
              <a:t>Require too much data passed in every request</a:t>
            </a:r>
          </a:p>
          <a:p>
            <a:pPr lvl="1"/>
            <a:r>
              <a:rPr lang="en-US"/>
              <a:t>Need to be useful in your enterprise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77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Bottom-up modelling</a:t>
            </a:r>
          </a:p>
        </p:txBody>
      </p:sp>
      <p:sp>
        <p:nvSpPr>
          <p:cNvPr id="95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Take existing code and expose as services</a:t>
            </a:r>
          </a:p>
          <a:p>
            <a:r>
              <a:rPr lang="en-US"/>
              <a:t>Unlikely to expose </a:t>
            </a:r>
            <a:r>
              <a:rPr lang="en-US" i="1"/>
              <a:t>re-usable</a:t>
            </a:r>
            <a:r>
              <a:rPr lang="en-US"/>
              <a:t> services</a:t>
            </a:r>
          </a:p>
          <a:p>
            <a:pPr lvl="1"/>
            <a:r>
              <a:rPr lang="en-US"/>
              <a:t>Because the existing code was designed to be used within the application</a:t>
            </a:r>
          </a:p>
          <a:p>
            <a:r>
              <a:rPr lang="en-US"/>
              <a:t>Quick way to get started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533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457200"/>
            <a:r>
              <a:rPr lang="en-US" sz="3100"/>
              <a:t>Top down design</a:t>
            </a:r>
          </a:p>
        </p:txBody>
      </p:sp>
      <p:sp>
        <p:nvSpPr>
          <p:cNvPr id="934915" name="Rectangle 3"/>
          <p:cNvSpPr>
            <a:spLocks noChangeArrowheads="1"/>
          </p:cNvSpPr>
          <p:nvPr/>
        </p:nvSpPr>
        <p:spPr bwMode="auto">
          <a:xfrm>
            <a:off x="1524000" y="1447800"/>
            <a:ext cx="61722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cs typeface="Lucida Sans Unicode" charset="0"/>
              </a:rPr>
              <a:t>High level model</a:t>
            </a:r>
          </a:p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cs typeface="Lucida Sans Unicode" charset="0"/>
              </a:rPr>
              <a:t>(process model, data model)</a:t>
            </a:r>
          </a:p>
        </p:txBody>
      </p:sp>
      <p:sp>
        <p:nvSpPr>
          <p:cNvPr id="934916" name="Rectangle 4"/>
          <p:cNvSpPr>
            <a:spLocks noChangeArrowheads="1"/>
          </p:cNvSpPr>
          <p:nvPr/>
        </p:nvSpPr>
        <p:spPr bwMode="auto">
          <a:xfrm>
            <a:off x="1524000" y="2743200"/>
            <a:ext cx="61722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cs typeface="Lucida Sans Unicode" charset="0"/>
              </a:rPr>
              <a:t>Required Services</a:t>
            </a:r>
          </a:p>
        </p:txBody>
      </p:sp>
      <p:sp>
        <p:nvSpPr>
          <p:cNvPr id="934917" name="Rectangle 5"/>
          <p:cNvSpPr>
            <a:spLocks noChangeArrowheads="1"/>
          </p:cNvSpPr>
          <p:nvPr/>
        </p:nvSpPr>
        <p:spPr bwMode="auto">
          <a:xfrm>
            <a:off x="1600200" y="4114800"/>
            <a:ext cx="61722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cs typeface="Lucida Sans Unicode" charset="0"/>
              </a:rPr>
              <a:t>Schemas and WSDL</a:t>
            </a:r>
          </a:p>
        </p:txBody>
      </p:sp>
      <p:sp>
        <p:nvSpPr>
          <p:cNvPr id="934918" name="Rectangle 6"/>
          <p:cNvSpPr>
            <a:spLocks noChangeArrowheads="1"/>
          </p:cNvSpPr>
          <p:nvPr/>
        </p:nvSpPr>
        <p:spPr bwMode="auto">
          <a:xfrm>
            <a:off x="1600200" y="5410200"/>
            <a:ext cx="61722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cs typeface="Lucida Sans Unicode" charset="0"/>
              </a:rPr>
              <a:t>Java Code </a:t>
            </a:r>
          </a:p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cs typeface="Lucida Sans Unicode" charset="0"/>
              </a:rPr>
              <a:t>(business logic)</a:t>
            </a:r>
          </a:p>
        </p:txBody>
      </p:sp>
      <p:sp>
        <p:nvSpPr>
          <p:cNvPr id="934919" name="AutoShape 7"/>
          <p:cNvSpPr>
            <a:spLocks noChangeArrowheads="1"/>
          </p:cNvSpPr>
          <p:nvPr/>
        </p:nvSpPr>
        <p:spPr bwMode="auto">
          <a:xfrm rot="5400000">
            <a:off x="-1695450" y="3562350"/>
            <a:ext cx="4953000" cy="723900"/>
          </a:xfrm>
          <a:custGeom>
            <a:avLst/>
            <a:gdLst>
              <a:gd name="G0" fmla="+- 19386 0 0"/>
              <a:gd name="G1" fmla="+- 4050 0 0"/>
              <a:gd name="G2" fmla="+- 21600 0 4050"/>
              <a:gd name="G3" fmla="+- 10800 0 4050"/>
              <a:gd name="G4" fmla="+- 21600 0 19386"/>
              <a:gd name="G5" fmla="*/ G4 G3 10800"/>
              <a:gd name="G6" fmla="+- 21600 0 G5"/>
              <a:gd name="T0" fmla="*/ 19386 w 21600"/>
              <a:gd name="T1" fmla="*/ 0 h 21600"/>
              <a:gd name="T2" fmla="*/ 0 w 21600"/>
              <a:gd name="T3" fmla="*/ 10800 h 21600"/>
              <a:gd name="T4" fmla="*/ 19386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9386" y="0"/>
                </a:moveTo>
                <a:lnTo>
                  <a:pt x="19386" y="4050"/>
                </a:lnTo>
                <a:lnTo>
                  <a:pt x="3375" y="4050"/>
                </a:lnTo>
                <a:lnTo>
                  <a:pt x="3375" y="17550"/>
                </a:lnTo>
                <a:lnTo>
                  <a:pt x="19386" y="17550"/>
                </a:lnTo>
                <a:lnTo>
                  <a:pt x="1938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050"/>
                </a:moveTo>
                <a:lnTo>
                  <a:pt x="1350" y="17550"/>
                </a:lnTo>
                <a:lnTo>
                  <a:pt x="2700" y="17550"/>
                </a:lnTo>
                <a:lnTo>
                  <a:pt x="2700" y="4050"/>
                </a:lnTo>
                <a:close/>
              </a:path>
              <a:path w="21600" h="21600">
                <a:moveTo>
                  <a:pt x="0" y="4050"/>
                </a:moveTo>
                <a:lnTo>
                  <a:pt x="0" y="17550"/>
                </a:lnTo>
                <a:lnTo>
                  <a:pt x="675" y="17550"/>
                </a:lnTo>
                <a:lnTo>
                  <a:pt x="675" y="4050"/>
                </a:lnTo>
                <a:close/>
              </a:path>
            </a:pathLst>
          </a:cu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6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2400" b="0">
                <a:cs typeface="Lucida Sans Unicode" charset="0"/>
              </a:rPr>
              <a:t>Refinement</a:t>
            </a:r>
          </a:p>
        </p:txBody>
      </p:sp>
    </p:spTree>
    <p:extLst>
      <p:ext uri="{BB962C8B-B14F-4D97-AF65-F5344CB8AC3E}">
        <p14:creationId xmlns:p14="http://schemas.microsoft.com/office/powerpoint/2010/main" val="545447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Understanding WS-*</a:t>
            </a:r>
          </a:p>
          <a:p>
            <a:r>
              <a:rPr lang="en-US" dirty="0" smtClean="0"/>
              <a:t>SOAP</a:t>
            </a:r>
          </a:p>
          <a:p>
            <a:r>
              <a:rPr lang="en-US" dirty="0" smtClean="0"/>
              <a:t>SOAP examples</a:t>
            </a:r>
          </a:p>
          <a:p>
            <a:r>
              <a:rPr lang="en-US" smtClean="0"/>
              <a:t>WSDL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1150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588963"/>
            <a:ext cx="8358187" cy="42703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lnSpc>
                <a:spcPct val="101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Why Contract First?</a:t>
            </a:r>
          </a:p>
        </p:txBody>
      </p:sp>
      <p:sp>
        <p:nvSpPr>
          <p:cNvPr id="93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207375" cy="37734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338138" indent="-338138" defTabSz="457200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i="1"/>
              <a:t>Advantages</a:t>
            </a:r>
          </a:p>
          <a:p>
            <a:pPr marL="738188" lvl="1" indent="-280988" defTabSz="457200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Agree the external interface</a:t>
            </a:r>
          </a:p>
          <a:p>
            <a:pPr lvl="2" defTabSz="457200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Good design principle</a:t>
            </a:r>
          </a:p>
          <a:p>
            <a:pPr lvl="2" defTabSz="457200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How Service Oriented Architecture is meant to be</a:t>
            </a:r>
          </a:p>
          <a:p>
            <a:pPr lvl="2" defTabSz="457200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Focus the mind on what is most important</a:t>
            </a:r>
          </a:p>
          <a:p>
            <a:pPr marL="738188" lvl="1" indent="-280988" defTabSz="457200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Improves interoperability</a:t>
            </a:r>
          </a:p>
          <a:p>
            <a:pPr lvl="2" defTabSz="457200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WSDL first design leads to much more interop</a:t>
            </a:r>
          </a:p>
          <a:p>
            <a:pPr marL="338138" indent="-338138" defTabSz="457200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i="1"/>
              <a:t>Disadvantages</a:t>
            </a:r>
          </a:p>
          <a:p>
            <a:pPr marL="738188" lvl="1" indent="-280988" defTabSz="457200">
              <a:lnSpc>
                <a:spcPct val="10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Need to know WSDL and Schema syntax!</a:t>
            </a:r>
          </a:p>
        </p:txBody>
      </p:sp>
    </p:spTree>
    <p:extLst>
      <p:ext uri="{BB962C8B-B14F-4D97-AF65-F5344CB8AC3E}">
        <p14:creationId xmlns:p14="http://schemas.microsoft.com/office/powerpoint/2010/main" val="1576304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SOAP was designed to be a simpler alternative to CORBA</a:t>
            </a:r>
          </a:p>
          <a:p>
            <a:r>
              <a:rPr lang="en-US" dirty="0" smtClean="0"/>
              <a:t>SOAP has good descriptions and tooling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RESTful</a:t>
            </a:r>
            <a:r>
              <a:rPr lang="en-US" dirty="0" smtClean="0"/>
              <a:t> approaches rapidly disrupting </a:t>
            </a:r>
            <a:r>
              <a:rPr lang="en-US" smtClean="0"/>
              <a:t>the market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98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42913" y="665163"/>
            <a:ext cx="7793037" cy="828675"/>
          </a:xfrm>
        </p:spPr>
        <p:txBody>
          <a:bodyPr/>
          <a:lstStyle/>
          <a:p>
            <a:pPr defTabSz="1008063"/>
            <a:r>
              <a:rPr lang="en-US"/>
              <a:t>WS-* Standards</a:t>
            </a:r>
          </a:p>
        </p:txBody>
      </p:sp>
      <p:pic>
        <p:nvPicPr>
          <p:cNvPr id="881667" name="Picture 3"/>
          <p:cNvPicPr>
            <a:picLocks noGrp="1" noChangeAspect="1" noChangeArrowheads="1"/>
          </p:cNvPicPr>
          <p:nvPr>
            <p:ph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9750" y="1700213"/>
            <a:ext cx="1825625" cy="9477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88166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050" b="2000"/>
          <a:stretch>
            <a:fillRect/>
          </a:stretch>
        </p:blipFill>
        <p:spPr bwMode="auto">
          <a:xfrm>
            <a:off x="5292725" y="1700213"/>
            <a:ext cx="2697163" cy="84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8166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708275"/>
            <a:ext cx="1728788" cy="153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8167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8167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8167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8167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81674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aphicFrame>
        <p:nvGraphicFramePr>
          <p:cNvPr id="881675" name="Object 11"/>
          <p:cNvGraphicFramePr>
            <a:graphicFrameLocks noChangeAspect="1"/>
          </p:cNvGraphicFramePr>
          <p:nvPr/>
        </p:nvGraphicFramePr>
        <p:xfrm>
          <a:off x="3203575" y="1700213"/>
          <a:ext cx="1936750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" name="Bitmap Image" r:id="rId8" imgW="980952" imgH="542857" progId="Paint.Picture">
                  <p:embed/>
                </p:oleObj>
              </mc:Choice>
              <mc:Fallback>
                <p:oleObj name="Bitmap Image" r:id="rId8" imgW="980952" imgH="54285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1700213"/>
                        <a:ext cx="1936750" cy="1071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99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81676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3716338"/>
            <a:ext cx="2005013" cy="893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81677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737" b="-12000"/>
          <a:stretch>
            <a:fillRect/>
          </a:stretch>
        </p:blipFill>
        <p:spPr bwMode="auto">
          <a:xfrm>
            <a:off x="6156325" y="2636838"/>
            <a:ext cx="1176338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81678" name="Picture 1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2924175"/>
            <a:ext cx="1633537" cy="725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aphicFrame>
        <p:nvGraphicFramePr>
          <p:cNvPr id="881679" name="Object 15"/>
          <p:cNvGraphicFramePr>
            <a:graphicFrameLocks noChangeAspect="1"/>
          </p:cNvGraphicFramePr>
          <p:nvPr/>
        </p:nvGraphicFramePr>
        <p:xfrm>
          <a:off x="4140200" y="2924175"/>
          <a:ext cx="1866900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" name="Bitmap Image" r:id="rId13" imgW="885949" imgH="380852" progId="Paint.Picture">
                  <p:embed/>
                </p:oleObj>
              </mc:Choice>
              <mc:Fallback>
                <p:oleObj name="Bitmap Image" r:id="rId13" imgW="885949" imgH="38085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2924175"/>
                        <a:ext cx="1866900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99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81680" name="Picture 1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3619500"/>
            <a:ext cx="255905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aphicFrame>
        <p:nvGraphicFramePr>
          <p:cNvPr id="88168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1035914"/>
              </p:ext>
            </p:extLst>
          </p:nvPr>
        </p:nvGraphicFramePr>
        <p:xfrm>
          <a:off x="5157788" y="4051300"/>
          <a:ext cx="49212" cy="4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" name="Bitmap Image" r:id="rId16" imgW="25400" imgH="25400" progId="Paint.Picture">
                  <p:embed/>
                </p:oleObj>
              </mc:Choice>
              <mc:Fallback>
                <p:oleObj name="Bitmap Image" r:id="rId16" imgW="25400" imgH="2540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7788" y="4051300"/>
                        <a:ext cx="49212" cy="49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99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1682" name="Rectangle 18"/>
          <p:cNvSpPr>
            <a:spLocks noChangeArrowheads="1"/>
          </p:cNvSpPr>
          <p:nvPr/>
        </p:nvSpPr>
        <p:spPr bwMode="auto">
          <a:xfrm>
            <a:off x="395288" y="4875213"/>
            <a:ext cx="8424862" cy="1019175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571500" lvl="1" algn="ctr">
              <a:buFontTx/>
              <a:buChar char="•"/>
            </a:pPr>
            <a:r>
              <a:rPr lang="en-US" sz="2000" b="0"/>
              <a:t> A set of </a:t>
            </a:r>
            <a:r>
              <a:rPr lang="en-US" sz="2000" b="0" i="1"/>
              <a:t>extensible </a:t>
            </a:r>
            <a:r>
              <a:rPr lang="en-US" sz="2000" b="0"/>
              <a:t>and </a:t>
            </a:r>
            <a:r>
              <a:rPr lang="en-US" sz="2000" b="0" i="1"/>
              <a:t>composable</a:t>
            </a:r>
            <a:r>
              <a:rPr lang="en-US" sz="2000" b="0"/>
              <a:t> standards that work together</a:t>
            </a:r>
          </a:p>
          <a:p>
            <a:pPr marL="571500" lvl="1" algn="ctr">
              <a:buFontTx/>
              <a:buChar char="•"/>
            </a:pPr>
            <a:r>
              <a:rPr lang="en-US" sz="2000" b="0"/>
              <a:t> Providing a common, standard, interoperable base to implement SOA</a:t>
            </a:r>
          </a:p>
        </p:txBody>
      </p:sp>
    </p:spTree>
    <p:extLst>
      <p:ext uri="{BB962C8B-B14F-4D97-AF65-F5344CB8AC3E}">
        <p14:creationId xmlns:p14="http://schemas.microsoft.com/office/powerpoint/2010/main" val="503511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1008063"/>
            <a:r>
              <a:rPr lang="en-US"/>
              <a:t>Key Web Services Standards</a:t>
            </a:r>
          </a:p>
        </p:txBody>
      </p:sp>
      <p:sp>
        <p:nvSpPr>
          <p:cNvPr id="878595" name="Rectangle 3"/>
          <p:cNvSpPr>
            <a:spLocks noChangeArrowheads="1"/>
          </p:cNvSpPr>
          <p:nvPr/>
        </p:nvSpPr>
        <p:spPr bwMode="auto">
          <a:xfrm>
            <a:off x="1644650" y="4095750"/>
            <a:ext cx="6015038" cy="55403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 defTabSz="828675"/>
            <a:r>
              <a:rPr lang="en-US" sz="1600">
                <a:latin typeface="Trebuchet MS" charset="0"/>
              </a:rPr>
              <a:t>SOAP</a:t>
            </a:r>
          </a:p>
        </p:txBody>
      </p:sp>
      <p:sp>
        <p:nvSpPr>
          <p:cNvPr id="878596" name="Rectangle 4"/>
          <p:cNvSpPr>
            <a:spLocks noChangeArrowheads="1"/>
          </p:cNvSpPr>
          <p:nvPr/>
        </p:nvSpPr>
        <p:spPr bwMode="auto">
          <a:xfrm>
            <a:off x="1644650" y="4718050"/>
            <a:ext cx="6015038" cy="3460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 defTabSz="828675"/>
            <a:r>
              <a:rPr lang="en-US" sz="1600">
                <a:latin typeface="Trebuchet MS" charset="0"/>
              </a:rPr>
              <a:t>HTTP, TCP, SMTP, UDP</a:t>
            </a:r>
          </a:p>
        </p:txBody>
      </p:sp>
      <p:sp>
        <p:nvSpPr>
          <p:cNvPr id="878597" name="Rectangle 5"/>
          <p:cNvSpPr>
            <a:spLocks noChangeArrowheads="1"/>
          </p:cNvSpPr>
          <p:nvPr/>
        </p:nvSpPr>
        <p:spPr bwMode="auto">
          <a:xfrm>
            <a:off x="1644650" y="3613150"/>
            <a:ext cx="6015038" cy="41433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 defTabSz="828675"/>
            <a:r>
              <a:rPr lang="en-US" sz="1600">
                <a:latin typeface="Trebuchet MS" charset="0"/>
              </a:rPr>
              <a:t>WS-Addressing</a:t>
            </a:r>
          </a:p>
        </p:txBody>
      </p:sp>
      <p:sp>
        <p:nvSpPr>
          <p:cNvPr id="878598" name="Rectangle 6"/>
          <p:cNvSpPr>
            <a:spLocks noChangeArrowheads="1"/>
          </p:cNvSpPr>
          <p:nvPr/>
        </p:nvSpPr>
        <p:spPr bwMode="auto">
          <a:xfrm>
            <a:off x="1644650" y="1954213"/>
            <a:ext cx="1936750" cy="158908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/>
          <a:lstStyle/>
          <a:p>
            <a:pPr defTabSz="828675"/>
            <a:r>
              <a:rPr lang="en-US" sz="1300">
                <a:latin typeface="Trebuchet MS" charset="0"/>
              </a:rPr>
              <a:t>SECURE</a:t>
            </a:r>
          </a:p>
          <a:p>
            <a:pPr defTabSz="828675"/>
            <a:endParaRPr lang="en-US" sz="1300">
              <a:latin typeface="Trebuchet MS" charset="0"/>
            </a:endParaRPr>
          </a:p>
          <a:p>
            <a:pPr defTabSz="828675"/>
            <a:r>
              <a:rPr lang="en-US" sz="1200" b="0">
                <a:latin typeface="Trebuchet MS" charset="0"/>
              </a:rPr>
              <a:t>WS-Security</a:t>
            </a:r>
          </a:p>
          <a:p>
            <a:pPr defTabSz="828675"/>
            <a:r>
              <a:rPr lang="en-US" sz="1200" b="0" i="1">
                <a:latin typeface="Trebuchet MS" charset="0"/>
              </a:rPr>
              <a:t>        (encrypt, sign, auth)</a:t>
            </a:r>
          </a:p>
          <a:p>
            <a:pPr defTabSz="828675"/>
            <a:r>
              <a:rPr lang="en-US" sz="1200" b="0">
                <a:latin typeface="Trebuchet MS" charset="0"/>
              </a:rPr>
              <a:t>WS-SecureConversation</a:t>
            </a:r>
          </a:p>
          <a:p>
            <a:pPr defTabSz="828675"/>
            <a:r>
              <a:rPr lang="en-US" sz="1200" b="0" i="1">
                <a:latin typeface="Trebuchet MS" charset="0"/>
              </a:rPr>
              <a:t>        (~SSL)</a:t>
            </a:r>
          </a:p>
          <a:p>
            <a:pPr defTabSz="828675"/>
            <a:r>
              <a:rPr lang="en-US" sz="1200" b="0">
                <a:latin typeface="Trebuchet MS" charset="0"/>
              </a:rPr>
              <a:t>WS-Trust</a:t>
            </a:r>
          </a:p>
          <a:p>
            <a:pPr defTabSz="828675"/>
            <a:r>
              <a:rPr lang="en-US" sz="1200" b="0" i="1">
                <a:latin typeface="Trebuchet MS" charset="0"/>
              </a:rPr>
              <a:t>        (~Kerberos)</a:t>
            </a:r>
          </a:p>
        </p:txBody>
      </p:sp>
      <p:sp>
        <p:nvSpPr>
          <p:cNvPr id="878599" name="Rectangle 7"/>
          <p:cNvSpPr>
            <a:spLocks noChangeArrowheads="1"/>
          </p:cNvSpPr>
          <p:nvPr/>
        </p:nvSpPr>
        <p:spPr bwMode="auto">
          <a:xfrm>
            <a:off x="3649663" y="1954213"/>
            <a:ext cx="1866900" cy="158908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/>
          <a:lstStyle/>
          <a:p>
            <a:pPr defTabSz="828675"/>
            <a:r>
              <a:rPr lang="en-US" sz="1300">
                <a:latin typeface="Trebuchet MS" charset="0"/>
              </a:rPr>
              <a:t>RELIABLE</a:t>
            </a:r>
          </a:p>
          <a:p>
            <a:pPr defTabSz="828675"/>
            <a:endParaRPr lang="en-US" sz="1300">
              <a:latin typeface="Trebuchet MS" charset="0"/>
            </a:endParaRPr>
          </a:p>
          <a:p>
            <a:pPr defTabSz="828675"/>
            <a:r>
              <a:rPr lang="en-US" sz="1200" b="0">
                <a:latin typeface="Trebuchet MS" charset="0"/>
              </a:rPr>
              <a:t>WS-ReliableMessaging</a:t>
            </a:r>
          </a:p>
          <a:p>
            <a:pPr defTabSz="828675"/>
            <a:r>
              <a:rPr lang="en-US" sz="1200" b="0" i="1">
                <a:latin typeface="Trebuchet MS" charset="0"/>
              </a:rPr>
              <a:t>(ExactlyOnce, </a:t>
            </a:r>
          </a:p>
          <a:p>
            <a:pPr defTabSz="828675"/>
            <a:r>
              <a:rPr lang="en-US" sz="1200" b="0" i="1">
                <a:latin typeface="Trebuchet MS" charset="0"/>
              </a:rPr>
              <a:t>InOrder delivery, ~JMS)</a:t>
            </a:r>
          </a:p>
        </p:txBody>
      </p:sp>
      <p:sp>
        <p:nvSpPr>
          <p:cNvPr id="878600" name="Rectangle 8"/>
          <p:cNvSpPr>
            <a:spLocks noChangeArrowheads="1"/>
          </p:cNvSpPr>
          <p:nvPr/>
        </p:nvSpPr>
        <p:spPr bwMode="auto">
          <a:xfrm>
            <a:off x="5586413" y="1954213"/>
            <a:ext cx="2073275" cy="158908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/>
          <a:lstStyle/>
          <a:p>
            <a:pPr defTabSz="828675"/>
            <a:r>
              <a:rPr lang="en-US" sz="1300">
                <a:latin typeface="Trebuchet MS" charset="0"/>
              </a:rPr>
              <a:t>TRANSACTIONAL</a:t>
            </a:r>
          </a:p>
          <a:p>
            <a:pPr defTabSz="828675"/>
            <a:endParaRPr lang="en-US" sz="1300">
              <a:latin typeface="Trebuchet MS" charset="0"/>
            </a:endParaRPr>
          </a:p>
          <a:p>
            <a:pPr defTabSz="828675"/>
            <a:r>
              <a:rPr lang="en-US" sz="1100" b="0">
                <a:latin typeface="Trebuchet MS" charset="0"/>
              </a:rPr>
              <a:t>WS-AtomicTransaction </a:t>
            </a:r>
          </a:p>
          <a:p>
            <a:pPr defTabSz="828675"/>
            <a:r>
              <a:rPr lang="en-US" sz="1100" b="0" i="1">
                <a:latin typeface="Trebuchet MS" charset="0"/>
              </a:rPr>
              <a:t>(2 Phase Commit ~XA)</a:t>
            </a:r>
          </a:p>
          <a:p>
            <a:pPr defTabSz="828675"/>
            <a:endParaRPr lang="en-US" sz="1100" b="0" i="1">
              <a:latin typeface="Trebuchet MS" charset="0"/>
            </a:endParaRPr>
          </a:p>
          <a:p>
            <a:pPr defTabSz="828675"/>
            <a:r>
              <a:rPr lang="en-US" sz="1100" b="0">
                <a:latin typeface="Trebuchet MS" charset="0"/>
              </a:rPr>
              <a:t>WS-BusinessActivity </a:t>
            </a:r>
          </a:p>
          <a:p>
            <a:pPr defTabSz="828675"/>
            <a:r>
              <a:rPr lang="en-US" sz="1100" b="0" i="1">
                <a:latin typeface="Trebuchet MS" charset="0"/>
              </a:rPr>
              <a:t>(Long running loosely coupled)</a:t>
            </a:r>
          </a:p>
        </p:txBody>
      </p:sp>
      <p:sp>
        <p:nvSpPr>
          <p:cNvPr id="878601" name="Rectangle 9"/>
          <p:cNvSpPr>
            <a:spLocks noChangeArrowheads="1"/>
          </p:cNvSpPr>
          <p:nvPr/>
        </p:nvSpPr>
        <p:spPr bwMode="auto">
          <a:xfrm>
            <a:off x="1644650" y="1331913"/>
            <a:ext cx="6983413" cy="55403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 defTabSz="828675"/>
            <a:r>
              <a:rPr lang="en-US" sz="1600">
                <a:latin typeface="Trebuchet MS" charset="0"/>
              </a:rPr>
              <a:t>Business Process Execution Language (BPEL)</a:t>
            </a:r>
          </a:p>
        </p:txBody>
      </p:sp>
      <p:sp>
        <p:nvSpPr>
          <p:cNvPr id="878602" name="Rectangle 10"/>
          <p:cNvSpPr>
            <a:spLocks noChangeArrowheads="1"/>
          </p:cNvSpPr>
          <p:nvPr/>
        </p:nvSpPr>
        <p:spPr bwMode="auto">
          <a:xfrm rot="16200000">
            <a:off x="7211219" y="4131469"/>
            <a:ext cx="1450975" cy="41433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 defTabSz="828675"/>
            <a:r>
              <a:rPr lang="en-US" sz="1600">
                <a:latin typeface="Trebuchet MS" charset="0"/>
              </a:rPr>
              <a:t>WSDL</a:t>
            </a:r>
          </a:p>
        </p:txBody>
      </p:sp>
      <p:sp>
        <p:nvSpPr>
          <p:cNvPr id="878603" name="Rectangle 11"/>
          <p:cNvSpPr>
            <a:spLocks noChangeArrowheads="1"/>
          </p:cNvSpPr>
          <p:nvPr/>
        </p:nvSpPr>
        <p:spPr bwMode="auto">
          <a:xfrm rot="16200000">
            <a:off x="7142163" y="2541588"/>
            <a:ext cx="1589087" cy="41433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 defTabSz="828675"/>
            <a:r>
              <a:rPr lang="en-US" sz="1600">
                <a:latin typeface="Trebuchet MS" charset="0"/>
              </a:rPr>
              <a:t>WS-Policy</a:t>
            </a:r>
          </a:p>
        </p:txBody>
      </p:sp>
      <p:sp>
        <p:nvSpPr>
          <p:cNvPr id="878604" name="Text Box 12"/>
          <p:cNvSpPr txBox="1">
            <a:spLocks noChangeArrowheads="1"/>
          </p:cNvSpPr>
          <p:nvPr/>
        </p:nvSpPr>
        <p:spPr bwMode="auto">
          <a:xfrm>
            <a:off x="538163" y="4718050"/>
            <a:ext cx="10795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>
            <a:lvl1pPr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392113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587375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782638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979488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14366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18938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23510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28082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 i="1">
                <a:latin typeface="Trebuchet MS" charset="0"/>
              </a:rPr>
              <a:t>Transport</a:t>
            </a:r>
          </a:p>
        </p:txBody>
      </p:sp>
      <p:sp>
        <p:nvSpPr>
          <p:cNvPr id="878605" name="Text Box 13"/>
          <p:cNvSpPr txBox="1">
            <a:spLocks noChangeArrowheads="1"/>
          </p:cNvSpPr>
          <p:nvPr/>
        </p:nvSpPr>
        <p:spPr bwMode="auto">
          <a:xfrm>
            <a:off x="512763" y="3889375"/>
            <a:ext cx="1077912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>
            <a:lvl1pPr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392113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587375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782638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979488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14366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18938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23510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28082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 i="1">
                <a:latin typeface="Trebuchet MS" charset="0"/>
              </a:rPr>
              <a:t>Messaging</a:t>
            </a:r>
          </a:p>
        </p:txBody>
      </p:sp>
      <p:sp>
        <p:nvSpPr>
          <p:cNvPr id="878606" name="Text Box 14"/>
          <p:cNvSpPr txBox="1">
            <a:spLocks noChangeArrowheads="1"/>
          </p:cNvSpPr>
          <p:nvPr/>
        </p:nvSpPr>
        <p:spPr bwMode="auto">
          <a:xfrm>
            <a:off x="395288" y="2368550"/>
            <a:ext cx="1249362" cy="99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>
            <a:lvl1pPr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392113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587375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782638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979488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14366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18938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23510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28082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 i="1">
                <a:latin typeface="Trebuchet MS" charset="0"/>
              </a:rPr>
              <a:t>Composable</a:t>
            </a:r>
          </a:p>
          <a:p>
            <a:r>
              <a:rPr lang="en-US" sz="1500" i="1">
                <a:latin typeface="Trebuchet MS" charset="0"/>
              </a:rPr>
              <a:t>Quality</a:t>
            </a:r>
          </a:p>
          <a:p>
            <a:r>
              <a:rPr lang="en-US" sz="1500" i="1">
                <a:latin typeface="Trebuchet MS" charset="0"/>
              </a:rPr>
              <a:t>of </a:t>
            </a:r>
          </a:p>
          <a:p>
            <a:r>
              <a:rPr lang="en-US" sz="1500" i="1">
                <a:latin typeface="Trebuchet MS" charset="0"/>
              </a:rPr>
              <a:t>Service</a:t>
            </a:r>
          </a:p>
        </p:txBody>
      </p:sp>
      <p:sp>
        <p:nvSpPr>
          <p:cNvPr id="878607" name="Text Box 15"/>
          <p:cNvSpPr txBox="1">
            <a:spLocks noChangeArrowheads="1"/>
          </p:cNvSpPr>
          <p:nvPr/>
        </p:nvSpPr>
        <p:spPr bwMode="auto">
          <a:xfrm>
            <a:off x="192088" y="1441450"/>
            <a:ext cx="1419225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>
            <a:lvl1pPr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392113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587375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782638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979488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14366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18938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23510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28082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500" i="1">
                <a:latin typeface="Trebuchet MS" charset="0"/>
              </a:rPr>
              <a:t>Orchestration</a:t>
            </a:r>
          </a:p>
        </p:txBody>
      </p:sp>
      <p:sp>
        <p:nvSpPr>
          <p:cNvPr id="878608" name="Rectangle 16"/>
          <p:cNvSpPr>
            <a:spLocks noChangeArrowheads="1"/>
          </p:cNvSpPr>
          <p:nvPr/>
        </p:nvSpPr>
        <p:spPr bwMode="auto">
          <a:xfrm rot="16200000">
            <a:off x="6865938" y="3302000"/>
            <a:ext cx="3109912" cy="41433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 defTabSz="828675"/>
            <a:r>
              <a:rPr lang="en-US" sz="1600">
                <a:latin typeface="Trebuchet MS" charset="0"/>
              </a:rPr>
              <a:t>WS-MetadataExchange</a:t>
            </a:r>
          </a:p>
        </p:txBody>
      </p:sp>
      <p:sp>
        <p:nvSpPr>
          <p:cNvPr id="878609" name="Text Box 17"/>
          <p:cNvSpPr txBox="1">
            <a:spLocks noChangeArrowheads="1"/>
          </p:cNvSpPr>
          <p:nvPr/>
        </p:nvSpPr>
        <p:spPr bwMode="auto">
          <a:xfrm>
            <a:off x="4064000" y="5097463"/>
            <a:ext cx="176530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>
            <a:lvl1pPr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392113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587375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782638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979488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14366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18938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23510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28082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 i="1">
                <a:latin typeface="Trebuchet MS" charset="0"/>
              </a:rPr>
              <a:t>Wire interaction</a:t>
            </a:r>
          </a:p>
        </p:txBody>
      </p:sp>
      <p:sp>
        <p:nvSpPr>
          <p:cNvPr id="878610" name="Text Box 18"/>
          <p:cNvSpPr txBox="1">
            <a:spLocks noChangeArrowheads="1"/>
          </p:cNvSpPr>
          <p:nvPr/>
        </p:nvSpPr>
        <p:spPr bwMode="auto">
          <a:xfrm>
            <a:off x="7643813" y="5064125"/>
            <a:ext cx="109855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>
            <a:lvl1pPr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392113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587375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782638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979488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14366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18938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23510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28082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 i="1">
                <a:latin typeface="Trebuchet MS" charset="0"/>
              </a:rPr>
              <a:t>Metadata</a:t>
            </a:r>
          </a:p>
        </p:txBody>
      </p:sp>
      <p:sp>
        <p:nvSpPr>
          <p:cNvPr id="878611" name="Text Box 19"/>
          <p:cNvSpPr txBox="1">
            <a:spLocks noChangeArrowheads="1"/>
          </p:cNvSpPr>
          <p:nvPr/>
        </p:nvSpPr>
        <p:spPr bwMode="auto">
          <a:xfrm>
            <a:off x="608013" y="5461000"/>
            <a:ext cx="8067675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945" tIns="41473" rIns="82945" bIns="41473">
            <a:spAutoFit/>
          </a:bodyPr>
          <a:lstStyle>
            <a:lvl1pPr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392113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587375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782638" indent="-195263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979488" indent="-196850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14366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18938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23510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2808288" indent="-19685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 i="1">
                <a:solidFill>
                  <a:srgbClr val="139128"/>
                </a:solidFill>
                <a:latin typeface="Trebuchet MS" charset="0"/>
              </a:rPr>
              <a:t>The Web services platform forms a complete framework for open standards enterprise middleware</a:t>
            </a:r>
          </a:p>
        </p:txBody>
      </p:sp>
    </p:spTree>
    <p:extLst>
      <p:ext uri="{BB962C8B-B14F-4D97-AF65-F5344CB8AC3E}">
        <p14:creationId xmlns:p14="http://schemas.microsoft.com/office/powerpoint/2010/main" val="1731925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0"/>
            <a:ext cx="9144000" cy="532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067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1625600"/>
            <a:ext cx="635000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44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A Sample SOAP Message</a:t>
            </a:r>
          </a:p>
        </p:txBody>
      </p:sp>
      <p:sp>
        <p:nvSpPr>
          <p:cNvPr id="87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54150"/>
            <a:ext cx="8207375" cy="3775075"/>
          </a:xfrm>
          <a:solidFill>
            <a:srgbClr val="DDDDDD"/>
          </a:solidFill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&lt;soap:Envelope xmlns:soap="http://schemas.xmlsoap.org/soap/envelope/"&gt;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 &lt;soap:Header/&gt;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 &lt;soap:Body&gt;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	&lt;getProductDetails 		xmlns="http://warehouse.example.com/ws"&gt;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		&lt;productID&gt;827635&lt;/productID&gt; &lt;/getProductDetails&gt;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  &lt;/soap:Body&gt;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&lt;/soap:Envelope&gt;</a:t>
            </a:r>
            <a:r>
              <a:rPr lang="en-US" sz="2400">
                <a:latin typeface="Courier New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8894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A Sample SOAP Message (cont)</a:t>
            </a:r>
          </a:p>
        </p:txBody>
      </p:sp>
      <p:sp>
        <p:nvSpPr>
          <p:cNvPr id="931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54150"/>
            <a:ext cx="8207375" cy="3775075"/>
          </a:xfrm>
          <a:solidFill>
            <a:srgbClr val="DDDDDD"/>
          </a:solidFill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&lt;soap:Envelope xmlns:soap="http://schemas.xmlsoap.org/soap/envelope/"&gt;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 &lt;soap:Header/&gt;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 &lt;soap:Body&gt;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	&lt;getProductDetails 		xmlns="http://warehouse.example.com/ws"&gt;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		&lt;productID&gt;827635&lt;/productID&gt; &lt;/getProductDetails&gt;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  &lt;/soap:Body&gt;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&lt;/soap:Envelope&gt;</a:t>
            </a:r>
            <a:r>
              <a:rPr lang="en-US" sz="2400">
                <a:latin typeface="Courier New" charset="0"/>
              </a:rPr>
              <a:t> </a:t>
            </a:r>
          </a:p>
        </p:txBody>
      </p:sp>
      <p:sp>
        <p:nvSpPr>
          <p:cNvPr id="931844" name="Rectangle 4"/>
          <p:cNvSpPr>
            <a:spLocks noChangeArrowheads="1"/>
          </p:cNvSpPr>
          <p:nvPr/>
        </p:nvSpPr>
        <p:spPr bwMode="auto">
          <a:xfrm>
            <a:off x="684213" y="2174875"/>
            <a:ext cx="2374900" cy="28733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845" name="Rectangle 5"/>
          <p:cNvSpPr>
            <a:spLocks noChangeArrowheads="1"/>
          </p:cNvSpPr>
          <p:nvPr/>
        </p:nvSpPr>
        <p:spPr bwMode="auto">
          <a:xfrm>
            <a:off x="3779838" y="3789363"/>
            <a:ext cx="4895850" cy="1368425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/>
              <a:t>The SOAP header provides a space</a:t>
            </a:r>
            <a:br>
              <a:rPr lang="en-US" sz="2000"/>
            </a:br>
            <a:r>
              <a:rPr lang="en-US" sz="2000"/>
              <a:t>for arbitrary headers to be added to </a:t>
            </a:r>
            <a:br>
              <a:rPr lang="en-US" sz="2000"/>
            </a:br>
            <a:r>
              <a:rPr lang="en-US" sz="2000"/>
              <a:t>the message`</a:t>
            </a:r>
          </a:p>
        </p:txBody>
      </p:sp>
      <p:sp>
        <p:nvSpPr>
          <p:cNvPr id="931846" name="Line 6"/>
          <p:cNvSpPr>
            <a:spLocks noChangeShapeType="1"/>
          </p:cNvSpPr>
          <p:nvPr/>
        </p:nvSpPr>
        <p:spPr bwMode="auto">
          <a:xfrm>
            <a:off x="1692275" y="2708275"/>
            <a:ext cx="2016125" cy="1800225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94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/>
              <a:t>A Sample SOAP Message (cont)</a:t>
            </a:r>
          </a:p>
        </p:txBody>
      </p:sp>
      <p:sp>
        <p:nvSpPr>
          <p:cNvPr id="93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54150"/>
            <a:ext cx="8207375" cy="3775075"/>
          </a:xfrm>
          <a:solidFill>
            <a:srgbClr val="DDDDDD"/>
          </a:solidFill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&lt;soap:Envelope xmlns:soap="http://schemas.xmlsoap.org/soap/envelope/"&gt;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 &lt;soap:Header/&gt;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 &lt;soap:Body&gt;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	&lt;getProductDetails 		xmlns="http://warehouse.example.com/ws"&gt;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		&lt;productID&gt;827635&lt;/productID&gt; &lt;/getProductDetails&gt;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  &lt;/soap:Body&gt;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charset="0"/>
              </a:rPr>
              <a:t>&lt;/soap:Envelope&gt;</a:t>
            </a:r>
            <a:r>
              <a:rPr lang="en-US" sz="2400">
                <a:latin typeface="Courier New" charset="0"/>
              </a:rPr>
              <a:t> </a:t>
            </a:r>
          </a:p>
        </p:txBody>
      </p:sp>
      <p:sp>
        <p:nvSpPr>
          <p:cNvPr id="933892" name="Rectangle 4"/>
          <p:cNvSpPr>
            <a:spLocks noChangeArrowheads="1"/>
          </p:cNvSpPr>
          <p:nvPr/>
        </p:nvSpPr>
        <p:spPr bwMode="auto">
          <a:xfrm>
            <a:off x="827088" y="2727325"/>
            <a:ext cx="7273925" cy="1256464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3893" name="Rectangle 5"/>
          <p:cNvSpPr>
            <a:spLocks noChangeArrowheads="1"/>
          </p:cNvSpPr>
          <p:nvPr/>
        </p:nvSpPr>
        <p:spPr bwMode="auto">
          <a:xfrm>
            <a:off x="1692275" y="5229225"/>
            <a:ext cx="4895850" cy="1368425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/>
              <a:t>The contents of the SOAP body </a:t>
            </a:r>
            <a:br>
              <a:rPr lang="en-US" sz="2000"/>
            </a:br>
            <a:r>
              <a:rPr lang="en-US" sz="2000"/>
              <a:t>element can be any valid XML that the </a:t>
            </a:r>
            <a:br>
              <a:rPr lang="en-US" sz="2000"/>
            </a:br>
            <a:r>
              <a:rPr lang="en-US" sz="2000"/>
              <a:t>parties wish to interchange</a:t>
            </a:r>
          </a:p>
        </p:txBody>
      </p:sp>
      <p:sp>
        <p:nvSpPr>
          <p:cNvPr id="933895" name="Line 7"/>
          <p:cNvSpPr>
            <a:spLocks noChangeShapeType="1"/>
          </p:cNvSpPr>
          <p:nvPr/>
        </p:nvSpPr>
        <p:spPr bwMode="auto">
          <a:xfrm>
            <a:off x="3924300" y="4221163"/>
            <a:ext cx="0" cy="936625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591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1463</TotalTime>
  <Words>708</Words>
  <Application>Microsoft Macintosh PowerPoint</Application>
  <PresentationFormat>On-screen Show (4:3)</PresentationFormat>
  <Paragraphs>154</Paragraphs>
  <Slides>21</Slides>
  <Notes>17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Office Theme</vt:lpstr>
      <vt:lpstr>Bitmap Image</vt:lpstr>
      <vt:lpstr>SOAP and WSDL</vt:lpstr>
      <vt:lpstr>Contents</vt:lpstr>
      <vt:lpstr>WS-* Standards</vt:lpstr>
      <vt:lpstr>Key Web Services Standards</vt:lpstr>
      <vt:lpstr>PowerPoint Presentation</vt:lpstr>
      <vt:lpstr>PowerPoint Presentation</vt:lpstr>
      <vt:lpstr>A Sample SOAP Message</vt:lpstr>
      <vt:lpstr>A Sample SOAP Message (cont)</vt:lpstr>
      <vt:lpstr>A Sample SOAP Message (cont)</vt:lpstr>
      <vt:lpstr>Using SOAP Headers</vt:lpstr>
      <vt:lpstr>What is a service definition?</vt:lpstr>
      <vt:lpstr>What is a service definition?</vt:lpstr>
      <vt:lpstr>What is a service definition?</vt:lpstr>
      <vt:lpstr>Graphical view of WSDL</vt:lpstr>
      <vt:lpstr>WSDL link to Schema</vt:lpstr>
      <vt:lpstr>Graphically</vt:lpstr>
      <vt:lpstr>Granularity</vt:lpstr>
      <vt:lpstr>Bottom-up modelling</vt:lpstr>
      <vt:lpstr>Top down design</vt:lpstr>
      <vt:lpstr>Why Contract First?</vt:lpstr>
      <vt:lpstr>Summary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244</cp:revision>
  <dcterms:created xsi:type="dcterms:W3CDTF">2012-03-07T10:41:54Z</dcterms:created>
  <dcterms:modified xsi:type="dcterms:W3CDTF">2018-11-28T20:12:41Z</dcterms:modified>
</cp:coreProperties>
</file>