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81" r:id="rId3"/>
    <p:sldId id="282" r:id="rId4"/>
    <p:sldId id="283" r:id="rId5"/>
    <p:sldId id="258" r:id="rId6"/>
    <p:sldId id="267" r:id="rId7"/>
    <p:sldId id="259" r:id="rId8"/>
    <p:sldId id="261" r:id="rId9"/>
    <p:sldId id="260" r:id="rId10"/>
    <p:sldId id="265" r:id="rId11"/>
    <p:sldId id="262" r:id="rId12"/>
    <p:sldId id="263" r:id="rId13"/>
    <p:sldId id="266" r:id="rId14"/>
    <p:sldId id="264" r:id="rId15"/>
    <p:sldId id="276" r:id="rId16"/>
    <p:sldId id="277" r:id="rId17"/>
    <p:sldId id="279" r:id="rId18"/>
    <p:sldId id="280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4" d="100"/>
          <a:sy n="94" d="100"/>
        </p:scale>
        <p:origin x="-192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ontserrat"/>
              </a:defRPr>
            </a:lvl1pPr>
          </a:lstStyle>
          <a:p>
            <a:fld id="{7307762F-A706-E543-A832-3C298AA3103F}" type="datetimeFigureOut">
              <a:rPr lang="en-US" smtClean="0"/>
              <a:pPr/>
              <a:t>19/12/17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ontserra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ontserrat"/>
              </a:defRPr>
            </a:lvl1pPr>
          </a:lstStyle>
          <a:p>
            <a:fld id="{BC39F3E1-B436-EB4D-8332-DAA0486A7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96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Montserra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644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1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85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36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905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78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2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190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75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4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75CF0EB-321F-0749-B37A-89BBA859503C}" type="datetimeFigureOut">
              <a:rPr lang="en-US" smtClean="0"/>
              <a:t>19/12/17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EC77E0-7A07-2D42-83D7-B97B1315E5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010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hyperlink" Target="http://creativecommons.org/licenses/by-nc-sa/4.0/" TargetMode="Externa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5635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>
            <a:spLocks noChangeArrowheads="1"/>
          </p:cNvSpPr>
          <p:nvPr userDrawn="1"/>
        </p:nvSpPr>
        <p:spPr bwMode="auto">
          <a:xfrm>
            <a:off x="1168930" y="6344711"/>
            <a:ext cx="494237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© Paul Fremantle 2016 except where credited elsewhere.  This work is licensed under a Creative Commons</a:t>
            </a:r>
          </a:p>
          <a:p>
            <a:pPr algn="l" eaLnBrk="1" hangingPunct="1">
              <a:defRPr/>
            </a:pPr>
            <a:r>
              <a:rPr lang="en-US" sz="700" dirty="0" smtClean="0">
                <a:latin typeface="Montserrat"/>
              </a:rPr>
              <a:t> Attribution-</a:t>
            </a:r>
            <a:r>
              <a:rPr lang="en-US" sz="700" dirty="0" err="1" smtClean="0">
                <a:latin typeface="Montserrat"/>
              </a:rPr>
              <a:t>NonCommercial</a:t>
            </a:r>
            <a:r>
              <a:rPr lang="en-US" sz="700" dirty="0" smtClean="0">
                <a:latin typeface="Montserrat"/>
              </a:rPr>
              <a:t>-</a:t>
            </a:r>
            <a:r>
              <a:rPr lang="en-US" sz="700" dirty="0" err="1" smtClean="0">
                <a:latin typeface="Montserrat"/>
              </a:rPr>
              <a:t>ShareAlike</a:t>
            </a:r>
            <a:r>
              <a:rPr lang="en-US" sz="700" dirty="0" smtClean="0">
                <a:latin typeface="Montserrat"/>
              </a:rPr>
              <a:t> 4.0 International License</a:t>
            </a:r>
            <a:br>
              <a:rPr lang="en-US" sz="700" dirty="0" smtClean="0">
                <a:latin typeface="Montserrat"/>
              </a:rPr>
            </a:br>
            <a:r>
              <a:rPr lang="en-US" sz="700" dirty="0" smtClean="0">
                <a:latin typeface="Montserrat"/>
              </a:rPr>
              <a:t>See  </a:t>
            </a:r>
            <a:r>
              <a:rPr lang="en-US" sz="700" dirty="0" smtClean="0">
                <a:latin typeface="Montserrat"/>
                <a:hlinkClick r:id="rId13"/>
              </a:rPr>
              <a:t>http://creativecommons.org/licenses/by-nc-sa/4.0/</a:t>
            </a:r>
            <a:r>
              <a:rPr lang="en-US" sz="700" dirty="0" smtClean="0">
                <a:latin typeface="Montserrat"/>
              </a:rPr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75635" y="6428175"/>
            <a:ext cx="792765" cy="279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43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ontserra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ontserra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ontserra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ontserra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ontserra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ontserra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zf.fremantle.org/2007/05/handlign.html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jcp.org/aboutJava/communityprocess/mrel/jsr224/index3.html" TargetMode="External"/><Relationship Id="rId3" Type="http://schemas.openxmlformats.org/officeDocument/2006/relationships/hyperlink" Target="http://cxf.apache.org/docs/a-simple-jax-ws-service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SOAP implementation technologies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ea typeface="ヒラギノ角ゴ ProN W3" charset="0"/>
                <a:cs typeface="ヒラギノ角ゴ ProN W3" charset="0"/>
              </a:rPr>
              <a:t>Oxford University </a:t>
            </a:r>
          </a:p>
          <a:p>
            <a:r>
              <a:rPr lang="en-US" dirty="0">
                <a:ea typeface="ヒラギノ角ゴ ProN W3" charset="0"/>
                <a:cs typeface="ヒラギノ角ゴ ProN W3" charset="0"/>
              </a:rPr>
              <a:t>Software Engineering Programme</a:t>
            </a:r>
          </a:p>
          <a:p>
            <a:r>
              <a:rPr lang="en-US" smtClean="0">
                <a:ea typeface="ヒラギノ角ゴ ProN W3" charset="0"/>
                <a:cs typeface="ヒラギノ角ゴ ProN W3" charset="0"/>
              </a:rPr>
              <a:t>January 2018</a:t>
            </a:r>
            <a:endParaRPr lang="en-US" dirty="0" smtClean="0">
              <a:ea typeface="ヒラギノ角ゴ ProN W3" charset="0"/>
              <a:cs typeface="ヒラギノ角ゴ ProN W3" charset="0"/>
            </a:endParaRPr>
          </a:p>
          <a:p>
            <a:endParaRPr lang="en-US" dirty="0">
              <a:ea typeface="ヒラギノ角ゴ ProN W3" charset="0"/>
              <a:cs typeface="ヒラギノ角ゴ ProN W3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50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WebService</a:t>
            </a:r>
            <a:r>
              <a:rPr lang="en-US" dirty="0" smtClean="0"/>
              <a:t> 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@</a:t>
            </a:r>
            <a:r>
              <a:rPr lang="en-US" dirty="0" err="1"/>
              <a:t>WebService</a:t>
            </a:r>
            <a:r>
              <a:rPr lang="en-US" dirty="0"/>
              <a:t>(</a:t>
            </a:r>
            <a:r>
              <a:rPr lang="en-US" dirty="0" err="1"/>
              <a:t>endpointInterface</a:t>
            </a:r>
            <a:r>
              <a:rPr lang="en-US" dirty="0"/>
              <a:t> = </a:t>
            </a:r>
            <a:r>
              <a:rPr lang="en-US" dirty="0" smtClean="0"/>
              <a:t>“</a:t>
            </a:r>
            <a:r>
              <a:rPr lang="en-US" dirty="0" err="1" smtClean="0"/>
              <a:t>me.freo.OrderProcess</a:t>
            </a:r>
            <a:r>
              <a:rPr lang="en-US" dirty="0" smtClean="0"/>
              <a:t>") applies to class only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This allows you to create an interface defining the service/WSDL and a separate implementation. This is especially important for WSDL first operation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23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SOAPBinding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Applies to class or interface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/>
              <a:t>SOAPBinding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 smtClean="0"/>
              <a:t>  style</a:t>
            </a:r>
            <a:r>
              <a:rPr lang="en-US" dirty="0"/>
              <a:t>=</a:t>
            </a:r>
            <a:r>
              <a:rPr lang="en-US" dirty="0" err="1"/>
              <a:t>SOAPBinding.Style.DOCUMENT</a:t>
            </a:r>
            <a:r>
              <a:rPr lang="en-US" dirty="0" smtClean="0"/>
              <a:t>,</a:t>
            </a:r>
          </a:p>
          <a:p>
            <a:pPr marL="0" indent="0">
              <a:buNone/>
            </a:pPr>
            <a:r>
              <a:rPr lang="en-US" dirty="0" smtClean="0"/>
              <a:t>  use</a:t>
            </a:r>
            <a:r>
              <a:rPr lang="en-US" dirty="0"/>
              <a:t>=</a:t>
            </a:r>
            <a:r>
              <a:rPr lang="en-US" dirty="0" err="1"/>
              <a:t>SOAPBinding.Use.LITERAL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parameterStyle</a:t>
            </a:r>
            <a:r>
              <a:rPr lang="en-US" dirty="0" smtClean="0"/>
              <a:t>=</a:t>
            </a: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SOAPBinding.ParameterStyle.WRAPPED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My hint: ALWAYS use Doc/Lit/Wrapped</a:t>
            </a:r>
          </a:p>
          <a:p>
            <a:pPr marL="0" indent="0">
              <a:buNone/>
            </a:pPr>
            <a:r>
              <a:rPr lang="en-US" dirty="0"/>
              <a:t>see </a:t>
            </a:r>
            <a:r>
              <a:rPr lang="en-US" sz="3000" dirty="0">
                <a:hlinkClick r:id="rId2"/>
              </a:rPr>
              <a:t>http://pzf.fremantle.org/2007/05/</a:t>
            </a:r>
            <a:r>
              <a:rPr lang="en-US" sz="3000" dirty="0" smtClean="0">
                <a:hlinkClick r:id="rId2"/>
              </a:rPr>
              <a:t>handlign.html</a:t>
            </a:r>
            <a:r>
              <a:rPr lang="en-US" sz="3000" dirty="0" smtClean="0"/>
              <a:t> </a:t>
            </a:r>
          </a:p>
          <a:p>
            <a:pPr marL="0" indent="0">
              <a:buNone/>
            </a:pPr>
            <a:r>
              <a:rPr lang="en-US" sz="3000" dirty="0" smtClean="0"/>
              <a:t>Second hint: this is the default so don’t use @</a:t>
            </a:r>
            <a:r>
              <a:rPr lang="en-US" sz="3000" dirty="0" err="1" smtClean="0"/>
              <a:t>SOAPBinding</a:t>
            </a:r>
            <a:r>
              <a:rPr lang="en-US" sz="3000" dirty="0" smtClean="0"/>
              <a:t>!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4303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Applies to Method</a:t>
            </a:r>
          </a:p>
          <a:p>
            <a:pPr marL="0" indent="0">
              <a:buNone/>
            </a:pPr>
            <a:r>
              <a:rPr lang="en-US" dirty="0"/>
              <a:t>	@</a:t>
            </a:r>
            <a:r>
              <a:rPr lang="en-US" dirty="0" err="1" smtClean="0"/>
              <a:t>WebMethod</a:t>
            </a:r>
            <a:r>
              <a:rPr lang="en-US" dirty="0" smtClean="0"/>
              <a:t>(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action=“</a:t>
            </a:r>
            <a:r>
              <a:rPr lang="en-US" dirty="0" err="1" smtClean="0"/>
              <a:t>MySOAPAction</a:t>
            </a:r>
            <a:r>
              <a:rPr lang="en-US" dirty="0" smtClean="0"/>
              <a:t>”, //optional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operationName</a:t>
            </a:r>
            <a:r>
              <a:rPr lang="en-US" dirty="0" smtClean="0"/>
              <a:t>=“</a:t>
            </a:r>
            <a:r>
              <a:rPr lang="en-US" dirty="0" err="1" smtClean="0"/>
              <a:t>myWSDLop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exclude=true) // do NOT expose this 							//  inherited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6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OneWay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Applies to a method that is marked @</a:t>
            </a:r>
            <a:r>
              <a:rPr lang="en-US" dirty="0" err="1" smtClean="0"/>
              <a:t>WebMethod</a:t>
            </a:r>
            <a:endParaRPr lang="en-US" dirty="0" smtClean="0"/>
          </a:p>
          <a:p>
            <a:r>
              <a:rPr lang="en-US" dirty="0" smtClean="0"/>
              <a:t>Indicates that there is no response expected</a:t>
            </a:r>
          </a:p>
          <a:p>
            <a:r>
              <a:rPr lang="en-US" dirty="0" smtClean="0"/>
              <a:t>Assuming this is over HTTP, there should just be a HTTP 202 Accepted response</a:t>
            </a:r>
          </a:p>
          <a:p>
            <a:r>
              <a:rPr lang="en-US" dirty="0" smtClean="0"/>
              <a:t>Over JMS, no response message expected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07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WebParam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 way of defining the mapping between the XML/SOAP message and the Java Parameters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WebParam</a:t>
            </a:r>
            <a:r>
              <a:rPr lang="en-US" dirty="0" smtClean="0"/>
              <a:t>(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name=“</a:t>
            </a:r>
            <a:r>
              <a:rPr lang="en-US" dirty="0" err="1" smtClean="0"/>
              <a:t>nameOfXMLElement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partName</a:t>
            </a:r>
            <a:r>
              <a:rPr lang="en-US" dirty="0" smtClean="0"/>
              <a:t>=“</a:t>
            </a:r>
            <a:r>
              <a:rPr lang="en-US" dirty="0" err="1" smtClean="0"/>
              <a:t>nameOfWSDLPart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/>
              <a:t>targetNamespace</a:t>
            </a:r>
            <a:r>
              <a:rPr lang="en-US" dirty="0" smtClean="0"/>
              <a:t>=“</a:t>
            </a:r>
            <a:r>
              <a:rPr lang="en-US" dirty="0" err="1" smtClean="0"/>
              <a:t>xmlNamespace</a:t>
            </a:r>
            <a:r>
              <a:rPr lang="en-US" dirty="0" smtClean="0"/>
              <a:t>”,</a:t>
            </a:r>
          </a:p>
          <a:p>
            <a:pPr marL="0" indent="0">
              <a:buNone/>
            </a:pPr>
            <a:r>
              <a:rPr lang="en-US" dirty="0" smtClean="0"/>
              <a:t>		mode=“IN|OUT|INOUT”,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header=</a:t>
            </a:r>
            <a:r>
              <a:rPr lang="en-US" dirty="0" err="1" smtClean="0"/>
              <a:t>true|false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9755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Eclipse Web Tools platform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043" y="1415414"/>
            <a:ext cx="6669123" cy="50958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6897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WSDL first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Again there is a tool for this</a:t>
            </a:r>
          </a:p>
          <a:p>
            <a:r>
              <a:rPr lang="en-US" dirty="0" smtClean="0"/>
              <a:t>You might want to create a service</a:t>
            </a:r>
          </a:p>
          <a:p>
            <a:pPr lvl="1"/>
            <a:r>
              <a:rPr lang="en-US" dirty="0" smtClean="0"/>
              <a:t>Contract-first (design the WSDL, then implement)</a:t>
            </a:r>
          </a:p>
          <a:p>
            <a:pPr lvl="1"/>
            <a:r>
              <a:rPr lang="en-US" dirty="0" smtClean="0"/>
              <a:t>Implement a standard WSDL </a:t>
            </a:r>
          </a:p>
          <a:p>
            <a:pPr lvl="1"/>
            <a:r>
              <a:rPr lang="en-US" dirty="0" smtClean="0"/>
              <a:t>Re-architect an existing service</a:t>
            </a:r>
          </a:p>
          <a:p>
            <a:pPr lvl="1"/>
            <a:r>
              <a:rPr lang="en-US" dirty="0" smtClean="0"/>
              <a:t>Copy a competitor’s service (though this is a thorny issue!)</a:t>
            </a:r>
          </a:p>
          <a:p>
            <a:r>
              <a:rPr lang="en-US" dirty="0" smtClean="0"/>
              <a:t>Very likely you need to call a service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25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Eclipse tooling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930" t="14719" r="32309" b="24813"/>
          <a:stretch/>
        </p:blipFill>
        <p:spPr>
          <a:xfrm>
            <a:off x="2175143" y="1226336"/>
            <a:ext cx="4715245" cy="458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813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Labs</a:t>
            </a:r>
          </a:p>
          <a:p>
            <a:r>
              <a:rPr lang="en-US" dirty="0" smtClean="0"/>
              <a:t>The Spec</a:t>
            </a:r>
          </a:p>
          <a:p>
            <a:pPr lvl="1"/>
            <a:r>
              <a:rPr lang="en-US" dirty="0">
                <a:hlinkClick r:id="rId2"/>
              </a:rPr>
              <a:t>http://jcp.org/aboutJava/communityprocess/mrel/jsr224/index3.</a:t>
            </a:r>
            <a:r>
              <a:rPr lang="en-US" dirty="0" smtClean="0">
                <a:hlinkClick r:id="rId2"/>
              </a:rPr>
              <a:t>html</a:t>
            </a:r>
            <a:endParaRPr lang="en-US" dirty="0" smtClean="0"/>
          </a:p>
          <a:p>
            <a:r>
              <a:rPr lang="en-US" dirty="0" smtClean="0"/>
              <a:t>The CXF documentation</a:t>
            </a:r>
          </a:p>
          <a:p>
            <a:pPr lvl="1"/>
            <a:r>
              <a:rPr lang="en-US" dirty="0">
                <a:hlinkClick r:id="rId3"/>
              </a:rPr>
              <a:t>http://cxf.apache.org/docs/a-simple-jax-ws-</a:t>
            </a:r>
            <a:r>
              <a:rPr lang="en-US" dirty="0" smtClean="0">
                <a:hlinkClick r:id="rId3"/>
              </a:rPr>
              <a:t>service.html</a:t>
            </a:r>
            <a:endParaRPr lang="en-US" dirty="0" smtClean="0"/>
          </a:p>
          <a:p>
            <a:r>
              <a:rPr lang="en-US" dirty="0" smtClean="0"/>
              <a:t>The Reference Implementation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jax-ws.java.net</a:t>
            </a:r>
            <a:r>
              <a:rPr lang="en-US" dirty="0"/>
              <a:t>/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37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library?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WSDL tooling</a:t>
            </a:r>
          </a:p>
          <a:p>
            <a:pPr lvl="1"/>
            <a:r>
              <a:rPr lang="en-US" dirty="0" smtClean="0"/>
              <a:t>Make it quick and easy</a:t>
            </a:r>
          </a:p>
          <a:p>
            <a:r>
              <a:rPr lang="en-US" dirty="0" smtClean="0"/>
              <a:t>WS-* extensions</a:t>
            </a:r>
          </a:p>
          <a:p>
            <a:pPr lvl="1"/>
            <a:r>
              <a:rPr lang="en-US" dirty="0" smtClean="0"/>
              <a:t>WS-Security and related </a:t>
            </a:r>
          </a:p>
          <a:p>
            <a:pPr lvl="1"/>
            <a:r>
              <a:rPr lang="en-US" dirty="0" smtClean="0"/>
              <a:t>Much less: WS-RM, WS-AT, WS-Addressing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396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two major toolkits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.NET WCF</a:t>
            </a:r>
          </a:p>
          <a:p>
            <a:pPr lvl="1"/>
            <a:r>
              <a:rPr lang="en-US" dirty="0" smtClean="0"/>
              <a:t>Two implementations</a:t>
            </a:r>
          </a:p>
          <a:p>
            <a:pPr lvl="2"/>
            <a:r>
              <a:rPr lang="en-US" dirty="0" smtClean="0"/>
              <a:t>Windows</a:t>
            </a:r>
          </a:p>
          <a:p>
            <a:pPr lvl="2"/>
            <a:r>
              <a:rPr lang="en-US" dirty="0" smtClean="0"/>
              <a:t>Mono</a:t>
            </a:r>
          </a:p>
          <a:p>
            <a:r>
              <a:rPr lang="en-US" dirty="0" smtClean="0"/>
              <a:t>JAX-WS</a:t>
            </a:r>
          </a:p>
          <a:p>
            <a:pPr lvl="1"/>
            <a:r>
              <a:rPr lang="en-US" dirty="0" smtClean="0"/>
              <a:t>Multiple implementations</a:t>
            </a:r>
          </a:p>
          <a:p>
            <a:pPr lvl="2"/>
            <a:r>
              <a:rPr lang="en-US" dirty="0" smtClean="0"/>
              <a:t>Sun, CXF, Axis2, </a:t>
            </a:r>
            <a:r>
              <a:rPr lang="en-US" dirty="0" err="1" smtClean="0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890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Poor support in other languages is one reason for SOAP’s decline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6" y="1539964"/>
            <a:ext cx="9144000" cy="436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80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JAX-WS 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Java API for XML Web Services </a:t>
            </a:r>
          </a:p>
          <a:p>
            <a:pPr lvl="1"/>
            <a:r>
              <a:rPr lang="en-US" dirty="0" smtClean="0"/>
              <a:t>Currently version 2.2</a:t>
            </a:r>
          </a:p>
          <a:p>
            <a:r>
              <a:rPr lang="en-US" dirty="0" smtClean="0"/>
              <a:t>Create a standard Java approach to creating and consuming SOAP/WSDL web services</a:t>
            </a:r>
          </a:p>
          <a:p>
            <a:r>
              <a:rPr lang="en-US" dirty="0" smtClean="0"/>
              <a:t>Based on annotations</a:t>
            </a:r>
          </a:p>
          <a:p>
            <a:r>
              <a:rPr lang="en-US" dirty="0" smtClean="0"/>
              <a:t>Work with WS-I Basic Profile</a:t>
            </a:r>
          </a:p>
          <a:p>
            <a:r>
              <a:rPr lang="en-US" dirty="0" smtClean="0"/>
              <a:t>Work with JAX-B (Java API for XML Binding)</a:t>
            </a:r>
          </a:p>
          <a:p>
            <a:r>
              <a:rPr lang="en-US" dirty="0" smtClean="0"/>
              <a:t>Replaced the (broken) JAX-RPC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204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Code first:</a:t>
            </a:r>
          </a:p>
          <a:p>
            <a:pPr lvl="1"/>
            <a:r>
              <a:rPr lang="en-US" dirty="0" smtClean="0"/>
              <a:t>Create Java code, annotate </a:t>
            </a:r>
          </a:p>
          <a:p>
            <a:pPr lvl="1"/>
            <a:r>
              <a:rPr lang="en-US" dirty="0" smtClean="0"/>
              <a:t>Run Java2WS to create WSDL / XSD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Contract first:</a:t>
            </a:r>
          </a:p>
          <a:p>
            <a:pPr lvl="1"/>
            <a:r>
              <a:rPr lang="en-US" dirty="0" smtClean="0"/>
              <a:t>Create (or re-use) WSDL / XSD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run WSDL2Java to create the Java </a:t>
            </a:r>
            <a:r>
              <a:rPr lang="en-US" dirty="0" err="1" smtClean="0"/>
              <a:t>artefacts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9157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Code first </a:t>
            </a:r>
            <a:br>
              <a:rPr lang="en-US" dirty="0" smtClean="0"/>
            </a:br>
            <a:r>
              <a:rPr lang="en-US" dirty="0" smtClean="0"/>
              <a:t>(annotated POJOs)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with a </a:t>
            </a:r>
            <a:r>
              <a:rPr lang="en-US" b="1" dirty="0" smtClean="0"/>
              <a:t>P</a:t>
            </a:r>
            <a:r>
              <a:rPr lang="en-US" dirty="0" smtClean="0"/>
              <a:t>lain </a:t>
            </a:r>
            <a:r>
              <a:rPr lang="en-US" b="1" dirty="0" smtClean="0"/>
              <a:t>O</a:t>
            </a:r>
            <a:r>
              <a:rPr lang="en-US" dirty="0" smtClean="0"/>
              <a:t>ld </a:t>
            </a:r>
            <a:r>
              <a:rPr lang="en-US" b="1" dirty="0" smtClean="0"/>
              <a:t>J</a:t>
            </a:r>
            <a:r>
              <a:rPr lang="en-US" dirty="0" smtClean="0"/>
              <a:t>ava </a:t>
            </a:r>
            <a:r>
              <a:rPr lang="en-US" b="1" dirty="0" smtClean="0"/>
              <a:t>O</a:t>
            </a:r>
            <a:r>
              <a:rPr lang="en-US" dirty="0" smtClean="0"/>
              <a:t>bject</a:t>
            </a:r>
          </a:p>
          <a:p>
            <a:r>
              <a:rPr lang="en-US" dirty="0" smtClean="0"/>
              <a:t>Create annotations that document the service definition, binding approach,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468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Annotations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@</a:t>
            </a:r>
            <a:r>
              <a:rPr lang="en-US" dirty="0" err="1" smtClean="0"/>
              <a:t>WebService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SOAPBinding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WebMethod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WebParam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OneWay</a:t>
            </a:r>
            <a:endParaRPr lang="en-US" dirty="0" smtClean="0"/>
          </a:p>
          <a:p>
            <a:r>
              <a:rPr lang="en-US" dirty="0" smtClean="0"/>
              <a:t>@</a:t>
            </a:r>
            <a:r>
              <a:rPr lang="en-US" dirty="0" err="1" smtClean="0"/>
              <a:t>HandlerChain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58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Applies to class or interface</a:t>
            </a:r>
          </a:p>
          <a:p>
            <a:pPr marL="0" indent="0">
              <a:buNone/>
            </a:pPr>
            <a:r>
              <a:rPr lang="en-US" dirty="0" smtClean="0"/>
              <a:t>All parameters are optional</a:t>
            </a:r>
          </a:p>
          <a:p>
            <a:pPr marL="0" indent="0">
              <a:buNone/>
            </a:pPr>
            <a:r>
              <a:rPr lang="en-US" dirty="0" smtClean="0"/>
              <a:t>@</a:t>
            </a:r>
            <a:r>
              <a:rPr lang="en-US" dirty="0" err="1" smtClean="0"/>
              <a:t>WebService</a:t>
            </a:r>
            <a:endParaRPr lang="en-US" dirty="0" smtClean="0"/>
          </a:p>
          <a:p>
            <a:pPr marL="457200" lvl="1" indent="0">
              <a:buNone/>
            </a:pPr>
            <a:r>
              <a:rPr lang="en-US" sz="3500" dirty="0" smtClean="0"/>
              <a:t>(name = “</a:t>
            </a:r>
            <a:r>
              <a:rPr lang="en-US" sz="3500" dirty="0" err="1" smtClean="0"/>
              <a:t>OrderService</a:t>
            </a:r>
            <a:r>
              <a:rPr lang="en-US" sz="3500" dirty="0" smtClean="0"/>
              <a:t>”,</a:t>
            </a:r>
          </a:p>
          <a:p>
            <a:pPr marL="457200" lvl="1" indent="0">
              <a:buNone/>
            </a:pPr>
            <a:r>
              <a:rPr lang="en-US" sz="3200" dirty="0" err="1" smtClean="0"/>
              <a:t>serviceName</a:t>
            </a:r>
            <a:r>
              <a:rPr lang="en-US" sz="3200" dirty="0" smtClean="0"/>
              <a:t> </a:t>
            </a:r>
            <a:r>
              <a:rPr lang="en-US" sz="3200" dirty="0"/>
              <a:t>= "</a:t>
            </a:r>
            <a:r>
              <a:rPr lang="en-US" sz="3200" dirty="0" err="1"/>
              <a:t>OrderProcess</a:t>
            </a:r>
            <a:r>
              <a:rPr lang="en-US" sz="3200" dirty="0"/>
              <a:t>",</a:t>
            </a:r>
          </a:p>
          <a:p>
            <a:pPr marL="0" indent="0">
              <a:buNone/>
            </a:pPr>
            <a:r>
              <a:rPr lang="en-US" dirty="0" smtClean="0"/>
              <a:t>	 </a:t>
            </a:r>
            <a:r>
              <a:rPr lang="en-US" dirty="0" err="1" smtClean="0"/>
              <a:t>portName</a:t>
            </a:r>
            <a:r>
              <a:rPr lang="en-US" dirty="0" smtClean="0"/>
              <a:t> </a:t>
            </a:r>
            <a:r>
              <a:rPr lang="en-US" dirty="0"/>
              <a:t>= "</a:t>
            </a:r>
            <a:r>
              <a:rPr lang="en-US" dirty="0" err="1"/>
              <a:t>OrderProcessPort</a:t>
            </a:r>
            <a:r>
              <a:rPr lang="en-US" dirty="0"/>
              <a:t>",	</a:t>
            </a:r>
            <a:r>
              <a:rPr lang="en-US" dirty="0" err="1" smtClean="0"/>
              <a:t>targetNamespace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"http</a:t>
            </a:r>
            <a:r>
              <a:rPr lang="en-US" dirty="0"/>
              <a:t>:/</a:t>
            </a:r>
            <a:r>
              <a:rPr lang="en-US" dirty="0" smtClean="0"/>
              <a:t>/</a:t>
            </a:r>
            <a:r>
              <a:rPr lang="en-US" dirty="0" err="1" smtClean="0"/>
              <a:t>freo.me</a:t>
            </a:r>
            <a:r>
              <a:rPr lang="en-US" dirty="0"/>
              <a:t>/</a:t>
            </a:r>
            <a:r>
              <a:rPr lang="en-US" dirty="0" smtClean="0"/>
              <a:t>order",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wsdlLocation</a:t>
            </a:r>
            <a:r>
              <a:rPr lang="en-US" dirty="0" smtClean="0"/>
              <a:t>=“path to existing </a:t>
            </a:r>
            <a:r>
              <a:rPr lang="en-US" dirty="0" err="1" smtClean="0"/>
              <a:t>wsdl</a:t>
            </a:r>
            <a:r>
              <a:rPr lang="en-US" dirty="0" smtClean="0"/>
              <a:t>”)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27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</TotalTime>
  <Words>475</Words>
  <Application>Microsoft Macintosh PowerPoint</Application>
  <PresentationFormat>On-screen Show (4:3)</PresentationFormat>
  <Paragraphs>104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SOAP implementation technologies</vt:lpstr>
      <vt:lpstr>Why use a library?</vt:lpstr>
      <vt:lpstr>The two major toolkits</vt:lpstr>
      <vt:lpstr>Poor support in other languages is one reason for SOAP’s decline</vt:lpstr>
      <vt:lpstr>JAX-WS Motivation</vt:lpstr>
      <vt:lpstr>Two approaches</vt:lpstr>
      <vt:lpstr>Code first  (annotated POJOs)</vt:lpstr>
      <vt:lpstr>Common Annotations</vt:lpstr>
      <vt:lpstr>WebService</vt:lpstr>
      <vt:lpstr>WebService continued</vt:lpstr>
      <vt:lpstr>SOAPBinding</vt:lpstr>
      <vt:lpstr>WebMethod</vt:lpstr>
      <vt:lpstr>OneWay</vt:lpstr>
      <vt:lpstr>WebParam</vt:lpstr>
      <vt:lpstr>Eclipse Web Tools platform</vt:lpstr>
      <vt:lpstr>WSDL first</vt:lpstr>
      <vt:lpstr>Eclipse tooling</vt:lpstr>
      <vt:lpstr>Resources</vt:lpstr>
    </vt:vector>
  </TitlesOfParts>
  <Company>WSO2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Fremantle</dc:creator>
  <cp:lastModifiedBy>Paul Fremantle</cp:lastModifiedBy>
  <cp:revision>281</cp:revision>
  <dcterms:created xsi:type="dcterms:W3CDTF">2012-03-07T10:41:54Z</dcterms:created>
  <dcterms:modified xsi:type="dcterms:W3CDTF">2017-12-19T06:11:34Z</dcterms:modified>
</cp:coreProperties>
</file>