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57" r:id="rId4"/>
    <p:sldId id="261" r:id="rId5"/>
    <p:sldId id="271" r:id="rId6"/>
    <p:sldId id="263" r:id="rId7"/>
    <p:sldId id="265" r:id="rId8"/>
    <p:sldId id="267" r:id="rId9"/>
    <p:sldId id="258" r:id="rId10"/>
    <p:sldId id="259" r:id="rId11"/>
    <p:sldId id="260" r:id="rId12"/>
    <p:sldId id="268" r:id="rId13"/>
    <p:sldId id="272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21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19/12/17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2016 except where credited elsewhere.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28175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hyperlink" Target="http://www.zdnet.com/blog/hinchcliffe/running-your-soa-like-a-web-startup/525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APIs and API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 dirty="0" smtClean="0">
                <a:ea typeface="ヒラギノ角ゴ ProN W3" charset="0"/>
                <a:cs typeface="ヒラギノ角ゴ ProN W3" charset="0"/>
              </a:rPr>
              <a:t>January 2018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735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API Manager Components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92" y="1330523"/>
            <a:ext cx="7768828" cy="4889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832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Understanding the Flow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fontScale="92500" lnSpcReduction="10000"/>
          </a:bodyPr>
          <a:lstStyle/>
          <a:p>
            <a:pPr>
              <a:spcBef>
                <a:spcPct val="0"/>
              </a:spcBef>
            </a:pPr>
            <a:r>
              <a:rPr lang="en-US" sz="2100"/>
              <a:t>API Creator adds API into API Manager</a:t>
            </a:r>
          </a:p>
          <a:p>
            <a:pPr marL="558086" lvl="1">
              <a:spcBef>
                <a:spcPts val="343"/>
              </a:spcBef>
            </a:pPr>
            <a:r>
              <a:rPr lang="en-US" sz="1800"/>
              <a:t>[Optionally provides Sandbox endpoint]</a:t>
            </a:r>
          </a:p>
          <a:p>
            <a:pPr>
              <a:spcBef>
                <a:spcPts val="439"/>
              </a:spcBef>
            </a:pPr>
            <a:r>
              <a:rPr lang="en-US" sz="2100"/>
              <a:t>API Publisher approves publish</a:t>
            </a:r>
          </a:p>
          <a:p>
            <a:pPr>
              <a:spcBef>
                <a:spcPts val="439"/>
              </a:spcBef>
            </a:pPr>
            <a:r>
              <a:rPr lang="en-US" sz="2100"/>
              <a:t>API Consumer finds API</a:t>
            </a:r>
          </a:p>
          <a:p>
            <a:pPr>
              <a:spcBef>
                <a:spcPts val="439"/>
              </a:spcBef>
            </a:pPr>
            <a:r>
              <a:rPr lang="en-US" sz="2100"/>
              <a:t>API Consumer subscribes to API and obtains a key</a:t>
            </a:r>
          </a:p>
          <a:p>
            <a:pPr marL="558086" lvl="1">
              <a:spcBef>
                <a:spcPts val="343"/>
              </a:spcBef>
            </a:pPr>
            <a:r>
              <a:rPr lang="en-US" sz="1800"/>
              <a:t>[Optional an approval process is started]</a:t>
            </a:r>
          </a:p>
          <a:p>
            <a:pPr>
              <a:spcBef>
                <a:spcPts val="439"/>
              </a:spcBef>
            </a:pPr>
            <a:r>
              <a:rPr lang="en-US" sz="2100"/>
              <a:t>OAuth2-based Key issued</a:t>
            </a:r>
          </a:p>
          <a:p>
            <a:pPr marL="558086" lvl="1">
              <a:spcBef>
                <a:spcPts val="343"/>
              </a:spcBef>
            </a:pPr>
            <a:r>
              <a:rPr lang="en-US" sz="1800"/>
              <a:t>[Optionally issue both production and sandbox keys]</a:t>
            </a:r>
          </a:p>
          <a:p>
            <a:pPr>
              <a:spcBef>
                <a:spcPts val="439"/>
              </a:spcBef>
            </a:pPr>
            <a:r>
              <a:rPr lang="en-US" sz="2100"/>
              <a:t>API Consumer application makes a call</a:t>
            </a:r>
          </a:p>
          <a:p>
            <a:pPr>
              <a:spcBef>
                <a:spcPts val="439"/>
              </a:spcBef>
            </a:pPr>
            <a:r>
              <a:rPr lang="en-US" sz="2100"/>
              <a:t>API Key is validated</a:t>
            </a:r>
          </a:p>
          <a:p>
            <a:pPr>
              <a:spcBef>
                <a:spcPts val="439"/>
              </a:spcBef>
            </a:pPr>
            <a:r>
              <a:rPr lang="en-US" sz="2100"/>
              <a:t>API Key metadata is used to identify:</a:t>
            </a:r>
          </a:p>
          <a:p>
            <a:pPr marL="558086" lvl="1">
              <a:spcBef>
                <a:spcPts val="343"/>
              </a:spcBef>
            </a:pPr>
            <a:r>
              <a:rPr lang="en-US" sz="1800"/>
              <a:t>Throttling / Rate limiting policy</a:t>
            </a:r>
          </a:p>
          <a:p>
            <a:pPr marL="558086" lvl="1">
              <a:spcBef>
                <a:spcPts val="343"/>
              </a:spcBef>
            </a:pPr>
            <a:r>
              <a:rPr lang="en-US" sz="1800"/>
              <a:t>Sandbox / Production endpoint</a:t>
            </a:r>
          </a:p>
          <a:p>
            <a:pPr marL="558086" lvl="1">
              <a:spcBef>
                <a:spcPts val="343"/>
              </a:spcBef>
            </a:pPr>
            <a:r>
              <a:rPr lang="en-US" sz="1800"/>
              <a:t>Event is metered/monitored against the API, Key, IP address, etc</a:t>
            </a:r>
          </a:p>
        </p:txBody>
      </p:sp>
    </p:spTree>
    <p:extLst>
      <p:ext uri="{BB962C8B-B14F-4D97-AF65-F5344CB8AC3E}">
        <p14:creationId xmlns:p14="http://schemas.microsoft.com/office/powerpoint/2010/main" val="153890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Using the API key to enable context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56" y="2268141"/>
            <a:ext cx="8680772" cy="2778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908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Management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Prototyping and </a:t>
            </a:r>
            <a:r>
              <a:rPr lang="en-US" smtClean="0"/>
              <a:t>fast feedback</a:t>
            </a:r>
          </a:p>
          <a:p>
            <a:r>
              <a:rPr lang="en-US" dirty="0" smtClean="0"/>
              <a:t>Aggregation and virtualisation</a:t>
            </a:r>
          </a:p>
          <a:p>
            <a:r>
              <a:rPr lang="en-US" dirty="0" smtClean="0"/>
              <a:t>Versioning</a:t>
            </a:r>
          </a:p>
          <a:p>
            <a:r>
              <a:rPr lang="en-US" dirty="0" smtClean="0"/>
              <a:t>Documentation</a:t>
            </a:r>
          </a:p>
          <a:p>
            <a:r>
              <a:rPr lang="en-US" dirty="0" smtClean="0"/>
              <a:t>Key issuing and management </a:t>
            </a:r>
          </a:p>
          <a:p>
            <a:pPr lvl="1"/>
            <a:r>
              <a:rPr lang="en-US" dirty="0" smtClean="0"/>
              <a:t>Transparent OAuth2 </a:t>
            </a:r>
          </a:p>
          <a:p>
            <a:r>
              <a:rPr lang="en-US" dirty="0" smtClean="0"/>
              <a:t>Workflows 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n-boarding, subscription, approval</a:t>
            </a:r>
          </a:p>
          <a:p>
            <a:r>
              <a:rPr lang="en-US" dirty="0" smtClean="0"/>
              <a:t>Throttling and monetisation</a:t>
            </a:r>
          </a:p>
          <a:p>
            <a:r>
              <a:rPr lang="en-US" dirty="0" smtClean="0"/>
              <a:t>Analytics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110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Management 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Apigee</a:t>
            </a:r>
            <a:endParaRPr lang="en-US" dirty="0" smtClean="0"/>
          </a:p>
          <a:p>
            <a:r>
              <a:rPr lang="en-US" dirty="0" smtClean="0"/>
              <a:t>Layer7 / CA</a:t>
            </a:r>
          </a:p>
          <a:p>
            <a:r>
              <a:rPr lang="en-US" dirty="0" smtClean="0"/>
              <a:t>3Scale</a:t>
            </a:r>
          </a:p>
          <a:p>
            <a:r>
              <a:rPr lang="en-US" dirty="0" err="1" smtClean="0"/>
              <a:t>Mashery</a:t>
            </a:r>
            <a:r>
              <a:rPr lang="en-US" dirty="0" smtClean="0"/>
              <a:t> </a:t>
            </a:r>
            <a:r>
              <a:rPr lang="en-US" smtClean="0"/>
              <a:t>/ Intel</a:t>
            </a:r>
            <a:endParaRPr lang="en-US" dirty="0" smtClean="0"/>
          </a:p>
          <a:p>
            <a:r>
              <a:rPr lang="en-US" dirty="0" smtClean="0"/>
              <a:t>IBM </a:t>
            </a:r>
            <a:r>
              <a:rPr lang="en-US" dirty="0" err="1" smtClean="0"/>
              <a:t>Castiron</a:t>
            </a:r>
            <a:endParaRPr lang="en-US" dirty="0" smtClean="0"/>
          </a:p>
          <a:p>
            <a:r>
              <a:rPr lang="en-US" dirty="0" smtClean="0"/>
              <a:t>WSO2 API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747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36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Breakup of the Corporation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09700"/>
            <a:ext cx="8229600" cy="518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89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APIs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fontScale="92500" lnSpcReduction="10000"/>
          </a:bodyPr>
          <a:lstStyle/>
          <a:p>
            <a:r>
              <a:rPr lang="en-US" sz="2700" b="1"/>
              <a:t>An API</a:t>
            </a:r>
            <a:r>
              <a:rPr lang="en-US" sz="2700"/>
              <a:t> is a business capability delivered over the Internet to internal or external consumers</a:t>
            </a:r>
          </a:p>
          <a:p>
            <a:pPr marL="558086" lvl="1"/>
            <a:r>
              <a:rPr lang="en-US" sz="2200"/>
              <a:t>Network accessible function </a:t>
            </a:r>
          </a:p>
          <a:p>
            <a:pPr marL="558086" lvl="1"/>
            <a:r>
              <a:rPr lang="en-US" sz="2200"/>
              <a:t>Available using standard web protocols</a:t>
            </a:r>
          </a:p>
          <a:p>
            <a:pPr marL="558086" lvl="1"/>
            <a:r>
              <a:rPr lang="en-US" sz="2200"/>
              <a:t>With well-defined interfaces</a:t>
            </a:r>
          </a:p>
          <a:p>
            <a:pPr marL="558086" lvl="1"/>
            <a:r>
              <a:rPr lang="en-US" sz="2200"/>
              <a:t>Designed for access by third-parties</a:t>
            </a:r>
            <a:br>
              <a:rPr lang="en-US" sz="2200"/>
            </a:br>
            <a:endParaRPr lang="en-US" sz="2200"/>
          </a:p>
          <a:p>
            <a:r>
              <a:rPr lang="en-US" sz="2700" b="1"/>
              <a:t>A Managed API</a:t>
            </a:r>
            <a:r>
              <a:rPr lang="en-US" sz="2700"/>
              <a:t> is:</a:t>
            </a:r>
          </a:p>
          <a:p>
            <a:pPr marL="558086" lvl="1"/>
            <a:r>
              <a:rPr lang="en-US" sz="2200"/>
              <a:t>Actively advertised and subscribe-able</a:t>
            </a:r>
          </a:p>
          <a:p>
            <a:pPr marL="558086" lvl="1"/>
            <a:r>
              <a:rPr lang="en-US" sz="2200"/>
              <a:t>Available with SLAs</a:t>
            </a:r>
          </a:p>
          <a:p>
            <a:pPr marL="558086" lvl="1"/>
            <a:r>
              <a:rPr lang="en-US" sz="2200"/>
              <a:t>Secured, authenticated, authorized and protected</a:t>
            </a:r>
          </a:p>
          <a:p>
            <a:pPr marL="558086" lvl="1"/>
            <a:r>
              <a:rPr lang="en-US" sz="2200"/>
              <a:t>Monitored and monetized with analytics</a:t>
            </a:r>
          </a:p>
        </p:txBody>
      </p:sp>
    </p:spTree>
    <p:extLst>
      <p:ext uri="{BB962C8B-B14F-4D97-AF65-F5344CB8AC3E}">
        <p14:creationId xmlns:p14="http://schemas.microsoft.com/office/powerpoint/2010/main" val="400475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APIs All the Way…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00784" y="1550378"/>
            <a:ext cx="6943599" cy="39386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80598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09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60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statistics</a:t>
            </a:r>
            <a:br>
              <a:rPr lang="en-US" dirty="0" smtClean="0"/>
            </a:br>
            <a:r>
              <a:rPr lang="en-US" dirty="0" smtClean="0"/>
              <a:t>3 </a:t>
            </a:r>
            <a:r>
              <a:rPr lang="en-US" smtClean="0"/>
              <a:t>years old!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95864" indent="-195864" algn="ctr">
              <a:lnSpc>
                <a:spcPct val="14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1800" dirty="0" smtClean="0">
                <a:cs typeface="ＭＳ Ｐゴシック" charset="0"/>
              </a:rPr>
              <a:t>Twitter : More than 15 billion calls per day 75% through APIs</a:t>
            </a:r>
          </a:p>
          <a:p>
            <a:pPr marL="195864" indent="-195864" algn="ctr">
              <a:lnSpc>
                <a:spcPct val="14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1800" dirty="0" smtClean="0">
                <a:cs typeface="ＭＳ Ｐゴシック" charset="0"/>
              </a:rPr>
              <a:t>Netflix : More than 1 </a:t>
            </a:r>
            <a:r>
              <a:rPr lang="en-US" sz="1600" dirty="0" smtClean="0">
                <a:cs typeface="ＭＳ Ｐゴシック" charset="0"/>
              </a:rPr>
              <a:t>billion</a:t>
            </a:r>
            <a:r>
              <a:rPr lang="en-US" sz="1800" dirty="0" smtClean="0">
                <a:cs typeface="ＭＳ Ｐゴシック" charset="0"/>
              </a:rPr>
              <a:t> calls per day </a:t>
            </a:r>
          </a:p>
          <a:p>
            <a:pPr marL="195864" indent="-195864" algn="ctr">
              <a:lnSpc>
                <a:spcPct val="14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1800" dirty="0" err="1" smtClean="0">
                <a:cs typeface="ＭＳ Ｐゴシック" charset="0"/>
              </a:rPr>
              <a:t>Facebook</a:t>
            </a:r>
            <a:r>
              <a:rPr lang="en-US" sz="1800" dirty="0" smtClean="0">
                <a:cs typeface="ＭＳ Ｐゴシック" charset="0"/>
              </a:rPr>
              <a:t> : More than 5 billion calls per day </a:t>
            </a:r>
          </a:p>
          <a:p>
            <a:pPr marL="195864" indent="-195864" algn="ctr">
              <a:lnSpc>
                <a:spcPct val="14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1800" dirty="0" smtClean="0">
                <a:cs typeface="ＭＳ Ｐゴシック" charset="0"/>
              </a:rPr>
              <a:t>Amazon : More than 260 billion objects store in S3</a:t>
            </a:r>
          </a:p>
          <a:p>
            <a:pPr marL="195864" indent="-195864" algn="ctr">
              <a:lnSpc>
                <a:spcPct val="14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1800" dirty="0" smtClean="0">
                <a:cs typeface="ＭＳ Ｐゴシック" charset="0"/>
              </a:rPr>
              <a:t>eBay : More than 6 billion transactions per day</a:t>
            </a:r>
            <a:endParaRPr lang="en-US" sz="1800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97779" y="3832084"/>
            <a:ext cx="2227292" cy="102207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5484" y="4027861"/>
            <a:ext cx="2845344" cy="551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3284" y="4698692"/>
            <a:ext cx="2031360" cy="941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01766" y="3832083"/>
            <a:ext cx="2635004" cy="92418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35581" y="4918941"/>
            <a:ext cx="1367206" cy="10191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81243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Opportunities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69526" y="1417638"/>
            <a:ext cx="4813140" cy="32375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93660" y="4996126"/>
            <a:ext cx="8508743" cy="1110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19269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latin typeface="+mj-lt"/>
                <a:cs typeface="ＭＳ Ｐゴシック" charset="0"/>
              </a:rPr>
              <a:t>“</a:t>
            </a:r>
            <a:r>
              <a:rPr lang="en-US" sz="2000" dirty="0" smtClean="0">
                <a:cs typeface="ＭＳ Ｐゴシック" charset="0"/>
              </a:rPr>
              <a:t>APIs create a new relationship opportunity –</a:t>
            </a:r>
          </a:p>
          <a:p>
            <a:pPr algn="ctr"/>
            <a:r>
              <a:rPr lang="en-US" sz="2000" dirty="0" smtClean="0">
                <a:cs typeface="ＭＳ Ｐゴシック" charset="0"/>
              </a:rPr>
              <a:t>B2D; Business to Developer, that creates</a:t>
            </a:r>
          </a:p>
          <a:p>
            <a:pPr algn="ctr"/>
            <a:r>
              <a:rPr lang="en-US" sz="2000" dirty="0" smtClean="0">
                <a:cs typeface="ＭＳ Ｐゴシック" charset="0"/>
              </a:rPr>
              <a:t>direct B2C, B2B and indirect B2C relations</a:t>
            </a:r>
            <a:r>
              <a:rPr lang="en-US" sz="2000" dirty="0" smtClean="0">
                <a:latin typeface="+mj-lt"/>
                <a:cs typeface="ＭＳ Ｐゴシック" charset="0"/>
              </a:rPr>
              <a:t>”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6193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Running your SOA like a Web startup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8008"/>
          <a:stretch/>
        </p:blipFill>
        <p:spPr>
          <a:xfrm>
            <a:off x="1780829" y="1239939"/>
            <a:ext cx="4474719" cy="42736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3695" y="5443971"/>
            <a:ext cx="8483105" cy="646325"/>
          </a:xfrm>
          <a:prstGeom prst="rect">
            <a:avLst/>
          </a:prstGeom>
        </p:spPr>
        <p:txBody>
          <a:bodyPr wrap="square" lIns="91432" tIns="45717" rIns="91432" bIns="45717">
            <a:spAutoFit/>
          </a:bodyPr>
          <a:lstStyle/>
          <a:p>
            <a:r>
              <a:rPr lang="en-US" dirty="0">
                <a:latin typeface="Montserrat"/>
                <a:cs typeface="Montserrat"/>
                <a:hlinkClick r:id="rId3"/>
              </a:rPr>
              <a:t>http://www.zdnet.com/blog/hinchcliffe/running-your-soa-like-a-web-startup/</a:t>
            </a:r>
            <a:r>
              <a:rPr lang="en-US" dirty="0" smtClean="0">
                <a:latin typeface="Montserrat"/>
                <a:cs typeface="Montserrat"/>
                <a:hlinkClick r:id="rId3"/>
              </a:rPr>
              <a:t>525</a:t>
            </a:r>
            <a:r>
              <a:rPr lang="en-US" dirty="0" smtClean="0">
                <a:latin typeface="Montserrat"/>
                <a:cs typeface="Montserrat"/>
              </a:rPr>
              <a:t> </a:t>
            </a:r>
            <a:endParaRPr lang="en-US" dirty="0">
              <a:latin typeface="Montserrat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921513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321469" y="-71437"/>
            <a:ext cx="5786438" cy="895201"/>
          </a:xfrm>
          <a:ln/>
        </p:spPr>
        <p:txBody>
          <a:bodyPr>
            <a:normAutofit fontScale="90000"/>
          </a:bodyPr>
          <a:lstStyle/>
          <a:p>
            <a:r>
              <a:rPr lang="en-US"/>
              <a:t>API Ecosystem Model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1469" y="1007939"/>
            <a:ext cx="7625953" cy="5223867"/>
          </a:xfrm>
          <a:ln/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sz="2000" b="1" dirty="0"/>
              <a:t>From SOA lessons learned, best practices roles</a:t>
            </a:r>
            <a:r>
              <a:rPr lang="en-US" sz="2000" b="1" dirty="0">
                <a:ea typeface="ヒラギノ角ゴ ProN W6" charset="0"/>
                <a:cs typeface="ヒラギノ角ゴ ProN W6" charset="0"/>
              </a:rPr>
              <a:t/>
            </a:r>
            <a:br>
              <a:rPr lang="en-US" sz="2000" b="1" dirty="0">
                <a:ea typeface="ヒラギノ角ゴ ProN W6" charset="0"/>
                <a:cs typeface="ヒラギノ角ゴ ProN W6" charset="0"/>
              </a:rPr>
            </a:br>
            <a:endParaRPr lang="en-US" sz="2000" b="1" dirty="0">
              <a:ea typeface="ヒラギノ角ゴ ProN W6" charset="0"/>
              <a:cs typeface="ヒラギノ角ゴ ProN W6" charset="0"/>
            </a:endParaRPr>
          </a:p>
          <a:p>
            <a:pPr marL="0" indent="0">
              <a:buClr>
                <a:srgbClr val="000000"/>
              </a:buClr>
              <a:buFont typeface="Arial" charset="0"/>
              <a:buChar char="•"/>
            </a:pPr>
            <a:r>
              <a:rPr lang="en-US" sz="1800" b="1" dirty="0"/>
              <a:t>API Creator</a:t>
            </a:r>
            <a:endParaRPr lang="en-US" sz="1800" b="1" dirty="0">
              <a:ea typeface="ヒラギノ角ゴ ProN W6" charset="0"/>
              <a:cs typeface="ヒラギノ角ゴ ProN W6" charset="0"/>
            </a:endParaRPr>
          </a:p>
          <a:p>
            <a:pPr marL="459863" lvl="1" indent="-125011">
              <a:spcBef>
                <a:spcPts val="352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sz="1700" dirty="0"/>
              <a:t>Builds, manages, and versions API</a:t>
            </a:r>
          </a:p>
          <a:p>
            <a:pPr marL="459863" lvl="1" indent="-125011">
              <a:spcBef>
                <a:spcPts val="352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sz="1700" dirty="0"/>
              <a:t>Understand business and technical requirements</a:t>
            </a:r>
          </a:p>
          <a:p>
            <a:pPr marL="459863" lvl="1" indent="-125011">
              <a:spcBef>
                <a:spcPts val="352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sz="1700" dirty="0"/>
              <a:t>Cares about usage and scaling</a:t>
            </a:r>
          </a:p>
          <a:p>
            <a:pPr marL="459863" lvl="1" indent="-125011">
              <a:spcBef>
                <a:spcPts val="352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sz="1700" dirty="0"/>
              <a:t>Seeks feedback, ratings, usage</a:t>
            </a:r>
          </a:p>
          <a:p>
            <a:pPr marL="0" indent="0">
              <a:buClr>
                <a:srgbClr val="000000"/>
              </a:buClr>
              <a:buFont typeface="Arial" charset="0"/>
              <a:buChar char="•"/>
            </a:pPr>
            <a:r>
              <a:rPr lang="en-US" sz="1800" b="1" dirty="0"/>
              <a:t>API Publisher</a:t>
            </a:r>
            <a:endParaRPr lang="en-US" sz="1800" b="1" dirty="0">
              <a:ea typeface="ヒラギノ角ゴ ProN W6" charset="0"/>
              <a:cs typeface="ヒラギノ角ゴ ProN W6" charset="0"/>
            </a:endParaRPr>
          </a:p>
          <a:p>
            <a:pPr marL="459863" lvl="1" indent="-125011">
              <a:buClr>
                <a:srgbClr val="000000"/>
              </a:buClr>
              <a:buFont typeface="Arial" charset="0"/>
              <a:buChar char="•"/>
            </a:pPr>
            <a:r>
              <a:rPr lang="en-US" sz="1700" dirty="0"/>
              <a:t>Publishes, Promotes and encourages consumers to adopt APIs</a:t>
            </a:r>
          </a:p>
          <a:p>
            <a:pPr marL="459863" lvl="1" indent="-125011">
              <a:buClr>
                <a:srgbClr val="000000"/>
              </a:buClr>
              <a:buFont typeface="Arial" charset="0"/>
              <a:buChar char="•"/>
            </a:pPr>
            <a:r>
              <a:rPr lang="en-US" sz="1700" dirty="0"/>
              <a:t>Determines usage patterns and how to best monetize asset</a:t>
            </a:r>
          </a:p>
          <a:p>
            <a:pPr marL="459863" lvl="1" indent="-125011">
              <a:buClr>
                <a:srgbClr val="000000"/>
              </a:buClr>
              <a:buFont typeface="Arial" charset="0"/>
              <a:buChar char="•"/>
            </a:pPr>
            <a:r>
              <a:rPr lang="en-US" sz="1700" dirty="0"/>
              <a:t>Monitors and secures</a:t>
            </a:r>
          </a:p>
          <a:p>
            <a:pPr marL="0" indent="0">
              <a:buClr>
                <a:srgbClr val="000000"/>
              </a:buClr>
              <a:buFont typeface="Arial" charset="0"/>
              <a:buChar char="•"/>
            </a:pPr>
            <a:r>
              <a:rPr lang="en-US" sz="1800" b="1" dirty="0"/>
              <a:t>API Consumer</a:t>
            </a:r>
            <a:endParaRPr lang="en-US" sz="1800" b="1" dirty="0">
              <a:ea typeface="ヒラギノ角ゴ ProN W6" charset="0"/>
              <a:cs typeface="ヒラギノ角ゴ ProN W6" charset="0"/>
            </a:endParaRPr>
          </a:p>
          <a:p>
            <a:pPr marL="459863" lvl="1" indent="-125011">
              <a:buClr>
                <a:srgbClr val="000000"/>
              </a:buClr>
              <a:buFont typeface="Arial" charset="0"/>
              <a:buChar char="•"/>
            </a:pPr>
            <a:r>
              <a:rPr lang="en-US" sz="1700" dirty="0"/>
              <a:t>Understands the interface definition </a:t>
            </a:r>
          </a:p>
          <a:p>
            <a:pPr marL="459863" lvl="1" indent="-125011">
              <a:buClr>
                <a:srgbClr val="000000"/>
              </a:buClr>
              <a:buFont typeface="Arial" charset="0"/>
              <a:buChar char="•"/>
            </a:pPr>
            <a:r>
              <a:rPr lang="en-US" sz="1700" dirty="0"/>
              <a:t>Subscribes and connects application to API</a:t>
            </a:r>
          </a:p>
          <a:p>
            <a:pPr marL="459863" lvl="1" indent="-125011">
              <a:buClr>
                <a:srgbClr val="000000"/>
              </a:buClr>
              <a:buFont typeface="Arial" charset="0"/>
              <a:buChar char="•"/>
            </a:pPr>
            <a:r>
              <a:rPr lang="en-US" sz="1700" dirty="0"/>
              <a:t>Monitors own usage and cost basis</a:t>
            </a:r>
          </a:p>
          <a:p>
            <a:pPr marL="459863" lvl="1" indent="-125011">
              <a:buClr>
                <a:srgbClr val="000000"/>
              </a:buClr>
              <a:buFont typeface="Arial" charset="0"/>
              <a:buChar char="•"/>
            </a:pPr>
            <a:r>
              <a:rPr lang="en-US" sz="1700" dirty="0"/>
              <a:t>Provides feedback and ratings</a:t>
            </a:r>
          </a:p>
        </p:txBody>
      </p:sp>
    </p:spTree>
    <p:extLst>
      <p:ext uri="{BB962C8B-B14F-4D97-AF65-F5344CB8AC3E}">
        <p14:creationId xmlns:p14="http://schemas.microsoft.com/office/powerpoint/2010/main" val="219503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</TotalTime>
  <Words>334</Words>
  <Application>Microsoft Macintosh PowerPoint</Application>
  <PresentationFormat>On-screen Show (4:3)</PresentationFormat>
  <Paragraphs>81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APIs and API Management</vt:lpstr>
      <vt:lpstr>The Breakup of the Corporation</vt:lpstr>
      <vt:lpstr>APIs</vt:lpstr>
      <vt:lpstr>APIs All the Way…</vt:lpstr>
      <vt:lpstr>PowerPoint Presentation</vt:lpstr>
      <vt:lpstr>Some statistics 3 years old!</vt:lpstr>
      <vt:lpstr>API Opportunities</vt:lpstr>
      <vt:lpstr>Running your SOA like a Web startup</vt:lpstr>
      <vt:lpstr>API Ecosystem Model</vt:lpstr>
      <vt:lpstr>API Manager Components</vt:lpstr>
      <vt:lpstr>Understanding the Flow</vt:lpstr>
      <vt:lpstr>Using the API key to enable context</vt:lpstr>
      <vt:lpstr>API Management benefits</vt:lpstr>
      <vt:lpstr>API Management market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274</cp:revision>
  <cp:lastPrinted>2012-12-18T09:27:46Z</cp:lastPrinted>
  <dcterms:created xsi:type="dcterms:W3CDTF">2012-03-07T10:41:54Z</dcterms:created>
  <dcterms:modified xsi:type="dcterms:W3CDTF">2017-12-19T06:03:53Z</dcterms:modified>
</cp:coreProperties>
</file>