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61" r:id="rId5"/>
    <p:sldId id="271" r:id="rId6"/>
    <p:sldId id="263" r:id="rId7"/>
    <p:sldId id="274" r:id="rId8"/>
    <p:sldId id="275" r:id="rId9"/>
    <p:sldId id="276" r:id="rId10"/>
    <p:sldId id="277" r:id="rId11"/>
    <p:sldId id="273" r:id="rId12"/>
    <p:sldId id="278" r:id="rId13"/>
    <p:sldId id="265" r:id="rId14"/>
    <p:sldId id="267" r:id="rId15"/>
    <p:sldId id="259" r:id="rId16"/>
    <p:sldId id="260" r:id="rId17"/>
    <p:sldId id="268" r:id="rId18"/>
    <p:sldId id="272" r:id="rId19"/>
    <p:sldId id="27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7c6b0c831_1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7c6b0c831_1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c6b0c831_1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c6b0c831_14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c6b0c831_2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c6b0c831_2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c6b0c831_27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c6b0c831_27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7b5f2560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7b5f2560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haven’t heard, integration - traditionally the most unloved sector of enterprise software - is sexy again. The rise of numerous iPaaS vendors, more than $1B in recent VC investments into integration vendors and MuleSoft’s acquisition by CRM has created a renewed interest in one of the largest and oldest segments of enterprise software.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** Slide - include the quote from Massimo, and perhaps a graph of the recent VC investments in the integration space? We could also show the recent integration M&amp;A activity from the past year. **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Why is this?????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://www.zdnet.com/blog/hinchcliffe/running-your-soa-like-a-web-startup/52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4567650" y="2826967"/>
            <a:ext cx="4298400" cy="2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APIs automate and accelerate the flow of money across 10K credit unions.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8" name="Google Shape;258;p28"/>
          <p:cNvCxnSpPr/>
          <p:nvPr/>
        </p:nvCxnSpPr>
        <p:spPr>
          <a:xfrm>
            <a:off x="855750" y="2827067"/>
            <a:ext cx="5542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8"/>
          <p:cNvSpPr/>
          <p:nvPr/>
        </p:nvSpPr>
        <p:spPr>
          <a:xfrm>
            <a:off x="4567650" y="2224951"/>
            <a:ext cx="2603400" cy="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The role of APIs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1"/>
            <a:ext cx="456793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/>
          <p:nvPr/>
        </p:nvSpPr>
        <p:spPr>
          <a:xfrm>
            <a:off x="648125" y="2826951"/>
            <a:ext cx="3919500" cy="2348800"/>
          </a:xfrm>
          <a:prstGeom prst="rect">
            <a:avLst/>
          </a:prstGeom>
          <a:solidFill>
            <a:srgbClr val="000000">
              <a:alpha val="68460"/>
            </a:srgbClr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Turning wealth into a globally connected network.</a:t>
            </a:r>
            <a:endParaRPr sz="2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0" y="1074667"/>
            <a:ext cx="2979900" cy="17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25" y="1478368"/>
            <a:ext cx="1983450" cy="74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11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0;p31"/>
          <p:cNvSpPr txBox="1">
            <a:spLocks/>
          </p:cNvSpPr>
          <p:nvPr/>
        </p:nvSpPr>
        <p:spPr>
          <a:xfrm>
            <a:off x="1017150" y="938475"/>
            <a:ext cx="7105500" cy="761700"/>
          </a:xfrm>
          <a:prstGeom prst="rect">
            <a:avLst/>
          </a:prstGeom>
          <a:solidFill>
            <a:srgbClr val="FFFFFF">
              <a:alpha val="77690"/>
            </a:srgb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FF5000"/>
                </a:solidFill>
              </a:rPr>
              <a:t>The Global Impact</a:t>
            </a:r>
            <a:endParaRPr lang="en" dirty="0">
              <a:solidFill>
                <a:srgbClr val="FF5000"/>
              </a:solidFill>
            </a:endParaRPr>
          </a:p>
        </p:txBody>
      </p:sp>
      <p:sp>
        <p:nvSpPr>
          <p:cNvPr id="5" name="Google Shape;291;p31"/>
          <p:cNvSpPr txBox="1"/>
          <p:nvPr/>
        </p:nvSpPr>
        <p:spPr>
          <a:xfrm>
            <a:off x="1016990" y="2136699"/>
            <a:ext cx="7105500" cy="761700"/>
          </a:xfrm>
          <a:prstGeom prst="rect">
            <a:avLst/>
          </a:prstGeom>
          <a:solidFill>
            <a:srgbClr val="000000">
              <a:alpha val="73850"/>
            </a:srgbClr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APIs now account for 25% of the Internet’s traffic.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292;p31"/>
          <p:cNvSpPr txBox="1"/>
          <p:nvPr/>
        </p:nvSpPr>
        <p:spPr>
          <a:xfrm>
            <a:off x="1016990" y="2898549"/>
            <a:ext cx="7105500" cy="1038300"/>
          </a:xfrm>
          <a:prstGeom prst="rect">
            <a:avLst/>
          </a:prstGeom>
          <a:solidFill>
            <a:srgbClr val="000000">
              <a:alpha val="73850"/>
            </a:srgbClr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$1 trillion is up for grabs through the redistribution of revenue through APIs (McKinsey 2017).</a:t>
            </a:r>
            <a:endParaRPr sz="1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Google Shape;293;p31"/>
          <p:cNvSpPr txBox="1"/>
          <p:nvPr/>
        </p:nvSpPr>
        <p:spPr>
          <a:xfrm>
            <a:off x="1016990" y="3936849"/>
            <a:ext cx="7105500" cy="704700"/>
          </a:xfrm>
          <a:prstGeom prst="rect">
            <a:avLst/>
          </a:prstGeom>
          <a:solidFill>
            <a:srgbClr val="000000">
              <a:alpha val="73850"/>
            </a:srgbClr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25% of revenue flows through APIs (Vanson Bourne 2018).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54495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/>
        </p:nvSpPr>
        <p:spPr>
          <a:xfrm>
            <a:off x="795798" y="994919"/>
            <a:ext cx="791100" cy="1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5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endParaRPr sz="7200" b="1">
              <a:solidFill>
                <a:srgbClr val="FF5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414350" y="1565613"/>
            <a:ext cx="6862200" cy="2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APIs create business agility that fosters the rapid business reconfiguration necessary to continually adapt to an unknown future of constant change.</a:t>
            </a:r>
            <a:endParaRPr sz="2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326675" y="4546500"/>
            <a:ext cx="4230600" cy="54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- Randy Heffner</a:t>
            </a:r>
            <a:endParaRPr sz="1800" b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   </a:t>
            </a:r>
            <a:r>
              <a:rPr lang="en" sz="1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Forrester Research</a:t>
            </a:r>
            <a:endParaRPr sz="1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99477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Montserrat"/>
                <a:cs typeface="Montserra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Montserrat"/>
                <a:cs typeface="Montserrat"/>
                <a:hlinkClick r:id="rId3"/>
              </a:rPr>
              <a:t>525</a:t>
            </a:r>
            <a:r>
              <a:rPr lang="en-US" dirty="0" smtClean="0">
                <a:latin typeface="Montserrat"/>
                <a:cs typeface="Montserrat"/>
              </a:rPr>
              <a:t> </a:t>
            </a:r>
            <a:endParaRPr lang="en-US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Prototyping and </a:t>
            </a:r>
            <a:r>
              <a:rPr lang="en-US" smtClean="0"/>
              <a:t>fast feedback</a:t>
            </a:r>
          </a:p>
          <a:p>
            <a:r>
              <a:rPr lang="en-US" dirty="0" smtClean="0"/>
              <a:t>Aggregation and virtualisation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Key issuing and management </a:t>
            </a:r>
          </a:p>
          <a:p>
            <a:pPr lvl="1"/>
            <a:r>
              <a:rPr lang="en-US" dirty="0" smtClean="0"/>
              <a:t>Transparent OAuth2 </a:t>
            </a:r>
          </a:p>
          <a:p>
            <a:r>
              <a:rPr lang="en-US" dirty="0" smtClean="0"/>
              <a:t>Workflows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n-boarding, subscription, approval</a:t>
            </a:r>
          </a:p>
          <a:p>
            <a:r>
              <a:rPr lang="en-US" dirty="0" smtClean="0"/>
              <a:t>Throttling and monetisation</a:t>
            </a:r>
          </a:p>
          <a:p>
            <a:r>
              <a:rPr lang="en-US" dirty="0" smtClean="0"/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1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47489" y="198201"/>
            <a:ext cx="5364861" cy="57826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89353" y="1438674"/>
            <a:ext cx="35476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API </a:t>
            </a:r>
            <a:endParaRPr lang="en-US" sz="4800" dirty="0" smtClean="0"/>
          </a:p>
          <a:p>
            <a:r>
              <a:rPr lang="en-US" sz="4800" dirty="0" smtClean="0"/>
              <a:t>Management</a:t>
            </a:r>
          </a:p>
          <a:p>
            <a:r>
              <a:rPr lang="en-US" sz="4800" dirty="0"/>
              <a:t>M</a:t>
            </a:r>
            <a:r>
              <a:rPr lang="en-US" sz="4800" dirty="0" smtClean="0"/>
              <a:t>arket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690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statistics</a:t>
            </a:r>
            <a:br>
              <a:rPr lang="en-US" dirty="0" smtClean="0"/>
            </a:br>
            <a:r>
              <a:rPr lang="en-US" dirty="0" smtClean="0"/>
              <a:t>(3-5 years old)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6 billion transactions 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1"/>
            <a:ext cx="456793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4567650" y="2826967"/>
            <a:ext cx="4257000" cy="2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APIs distribute and integrate Wells Fargo services into their partners.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6" name="Google Shape;226;p25"/>
          <p:cNvCxnSpPr/>
          <p:nvPr/>
        </p:nvCxnSpPr>
        <p:spPr>
          <a:xfrm>
            <a:off x="855750" y="2827067"/>
            <a:ext cx="5542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5"/>
          <p:cNvSpPr/>
          <p:nvPr/>
        </p:nvSpPr>
        <p:spPr>
          <a:xfrm>
            <a:off x="4567650" y="2224951"/>
            <a:ext cx="2603400" cy="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The role of APIs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48125" y="2826951"/>
            <a:ext cx="3919500" cy="2348800"/>
          </a:xfrm>
          <a:prstGeom prst="rect">
            <a:avLst/>
          </a:prstGeom>
          <a:solidFill>
            <a:srgbClr val="000000">
              <a:alpha val="68460"/>
            </a:srgbClr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Embedding financial services into the daily lives of people.</a:t>
            </a:r>
            <a:endParaRPr sz="2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0" y="1074667"/>
            <a:ext cx="1836300" cy="11502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42" y="1211381"/>
            <a:ext cx="780779" cy="894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17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/>
          <p:nvPr/>
        </p:nvSpPr>
        <p:spPr>
          <a:xfrm>
            <a:off x="4567650" y="2826951"/>
            <a:ext cx="3728400" cy="2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APIs integrate road, rail, and commuter systems to fuel data intelligence and decision making.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>
            <a:off x="855750" y="2827067"/>
            <a:ext cx="5542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6"/>
          <p:cNvSpPr/>
          <p:nvPr/>
        </p:nvSpPr>
        <p:spPr>
          <a:xfrm>
            <a:off x="4567650" y="2224951"/>
            <a:ext cx="2603400" cy="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The role of APIs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1"/>
            <a:ext cx="456793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/>
          <p:nvPr/>
        </p:nvSpPr>
        <p:spPr>
          <a:xfrm>
            <a:off x="648125" y="2826951"/>
            <a:ext cx="3919500" cy="2348800"/>
          </a:xfrm>
          <a:prstGeom prst="rect">
            <a:avLst/>
          </a:prstGeom>
          <a:solidFill>
            <a:srgbClr val="000000">
              <a:alpha val="58459"/>
            </a:srgbClr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Delivering safer commuter experiences.</a:t>
            </a:r>
            <a:endParaRPr sz="2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0" y="1074667"/>
            <a:ext cx="3564900" cy="11502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25" y="1329342"/>
            <a:ext cx="2189839" cy="654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60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4567650" y="2826951"/>
            <a:ext cx="3728400" cy="2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APIs transform legacy systems into real time, universal interfaces.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7" name="Google Shape;247;p27"/>
          <p:cNvCxnSpPr/>
          <p:nvPr/>
        </p:nvCxnSpPr>
        <p:spPr>
          <a:xfrm>
            <a:off x="855750" y="2827067"/>
            <a:ext cx="5542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7"/>
          <p:cNvSpPr/>
          <p:nvPr/>
        </p:nvSpPr>
        <p:spPr>
          <a:xfrm>
            <a:off x="4567650" y="2224951"/>
            <a:ext cx="2603400" cy="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The role of APIs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1"/>
            <a:ext cx="456793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648125" y="2826951"/>
            <a:ext cx="3919500" cy="2348800"/>
          </a:xfrm>
          <a:prstGeom prst="rect">
            <a:avLst/>
          </a:prstGeom>
          <a:solidFill>
            <a:srgbClr val="000000">
              <a:alpha val="68460"/>
            </a:srgbClr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Digital-first taxation.</a:t>
            </a:r>
            <a:endParaRPr sz="2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0" y="1074667"/>
            <a:ext cx="3156900" cy="17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26" y="1608853"/>
            <a:ext cx="2054525" cy="616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579</Words>
  <Application>Microsoft Macintosh PowerPoint</Application>
  <PresentationFormat>On-screen Show (4:3)</PresentationFormat>
  <Paragraphs>86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APIs and API Management</vt:lpstr>
      <vt:lpstr>The Breakup of the Corporation</vt:lpstr>
      <vt:lpstr>APIs</vt:lpstr>
      <vt:lpstr>APIs All the Way…</vt:lpstr>
      <vt:lpstr>PowerPoint Presentation</vt:lpstr>
      <vt:lpstr>Some statistics (3-5 years old)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Opportunities</vt:lpstr>
      <vt:lpstr>Running your SOA like a Web startup</vt:lpstr>
      <vt:lpstr>API Manager Components</vt:lpstr>
      <vt:lpstr>Understanding the Flow</vt:lpstr>
      <vt:lpstr>Using the API key to enable context</vt:lpstr>
      <vt:lpstr>API Management benefits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280</cp:revision>
  <cp:lastPrinted>2012-12-18T09:27:46Z</cp:lastPrinted>
  <dcterms:created xsi:type="dcterms:W3CDTF">2012-03-07T10:41:54Z</dcterms:created>
  <dcterms:modified xsi:type="dcterms:W3CDTF">2018-11-28T20:09:55Z</dcterms:modified>
</cp:coreProperties>
</file>