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1" r:id="rId7"/>
    <p:sldId id="276" r:id="rId8"/>
    <p:sldId id="262" r:id="rId9"/>
    <p:sldId id="273" r:id="rId10"/>
    <p:sldId id="275" r:id="rId11"/>
    <p:sldId id="270" r:id="rId12"/>
    <p:sldId id="263" r:id="rId13"/>
    <p:sldId id="264" r:id="rId14"/>
    <p:sldId id="269" r:id="rId15"/>
    <p:sldId id="265" r:id="rId16"/>
    <p:sldId id="266" r:id="rId17"/>
    <p:sldId id="272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07/05/17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07/05/17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erj.com/preprints/1291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13/12/commshack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martinfowler.com/bliki/MonolithFirs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articles/microservices.html" TargetMode="External"/><Relationship Id="rId4" Type="http://schemas.openxmlformats.org/officeDocument/2006/relationships/hyperlink" Target="http://www.thoughtworks.com/insights/blog/microservices-nutshe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lideshare.net/chris.e.richard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rtinfowler.com/articles/microservic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gartner.com/gary-olliffe/files/2015/01/InnerOuterMSA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</a:t>
            </a:r>
            <a:r>
              <a:rPr lang="en-US" dirty="0" err="1">
                <a:ea typeface="ヒラギノ角ゴ ProN W3" charset="0"/>
                <a:cs typeface="ヒラギノ角ゴ ProN W3" charset="0"/>
              </a:rPr>
              <a:t>Programme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8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9144000" cy="65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What are services like in reality?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75635" y="5615756"/>
            <a:ext cx="8311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All the Services Large and Micro</a:t>
            </a:r>
            <a:r>
              <a:rPr lang="en-US" dirty="0" smtClean="0"/>
              <a:t>: Revisiting </a:t>
            </a:r>
            <a:r>
              <a:rPr lang="en-US" dirty="0"/>
              <a:t>Industrial Practice in </a:t>
            </a:r>
            <a:r>
              <a:rPr lang="en-US" dirty="0" smtClean="0"/>
              <a:t>Services Computing</a:t>
            </a:r>
            <a:endParaRPr lang="en-US" dirty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://peerj.com/preprints/1291.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89" y="3710756"/>
            <a:ext cx="37338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8830"/>
            <a:ext cx="6388100" cy="273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199" y="4161463"/>
            <a:ext cx="4821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services (51%) were 1,000-10,000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Only 3% of services in the survey were &lt;100 </a:t>
            </a:r>
            <a:r>
              <a:rPr lang="en-US" dirty="0" err="1" smtClean="0"/>
              <a:t>LoC</a:t>
            </a:r>
            <a:endParaRPr lang="en-US" dirty="0" smtClean="0"/>
          </a:p>
          <a:p>
            <a:r>
              <a:rPr lang="en-US" dirty="0" smtClean="0"/>
              <a:t>43% 100-1,000 </a:t>
            </a:r>
            <a:r>
              <a:rPr lang="en-US" dirty="0" err="1" smtClean="0"/>
              <a:t>LoC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3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case studies are in many cases </a:t>
            </a:r>
            <a:r>
              <a:rPr lang="en-US" dirty="0" err="1" smtClean="0"/>
              <a:t>microservices</a:t>
            </a:r>
            <a:endParaRPr lang="en-US" dirty="0"/>
          </a:p>
          <a:p>
            <a:pPr lvl="1"/>
            <a:r>
              <a:rPr lang="en-US" dirty="0" smtClean="0"/>
              <a:t>eBay, Netflix, Amazon</a:t>
            </a:r>
          </a:p>
          <a:p>
            <a:pPr lvl="1"/>
            <a:r>
              <a:rPr lang="en-US" dirty="0" smtClean="0"/>
              <a:t>Many more out there and growing rapidly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can be built in multiple languages</a:t>
            </a:r>
          </a:p>
          <a:p>
            <a:pPr lvl="1"/>
            <a:r>
              <a:rPr lang="en-US" dirty="0" err="1" smtClean="0"/>
              <a:t>Hackathon</a:t>
            </a:r>
            <a:r>
              <a:rPr lang="en-US" dirty="0" smtClean="0"/>
              <a:t> last year I built a simple app</a:t>
            </a:r>
          </a:p>
          <a:p>
            <a:pPr lvl="1"/>
            <a:r>
              <a:rPr lang="en-US" dirty="0" smtClean="0"/>
              <a:t>Node, Python and MQTT</a:t>
            </a:r>
          </a:p>
          <a:p>
            <a:pPr lvl="1"/>
            <a:r>
              <a:rPr lang="en-US" dirty="0" smtClean="0"/>
              <a:t>One day’s effort</a:t>
            </a:r>
          </a:p>
          <a:p>
            <a:pPr lvl="1"/>
            <a:r>
              <a:rPr lang="en-US" dirty="0" err="1" smtClean="0"/>
              <a:t>Microservice</a:t>
            </a:r>
            <a:r>
              <a:rPr lang="en-US" dirty="0" smtClean="0"/>
              <a:t> architecture</a:t>
            </a:r>
          </a:p>
          <a:p>
            <a:pPr lvl="1"/>
            <a:r>
              <a:rPr lang="en-US" dirty="0">
                <a:hlinkClick r:id="rId2"/>
              </a:rPr>
              <a:t>http://pzf.fremantle.org/2013/12/</a:t>
            </a:r>
            <a:r>
              <a:rPr lang="en-US" dirty="0" smtClean="0">
                <a:hlinkClick r:id="rId2"/>
              </a:rPr>
              <a:t>commshack.html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3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a Monolith?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1410991"/>
            <a:ext cx="7383289" cy="41580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82174" y="5722051"/>
            <a:ext cx="5746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http://martinfowler.com/bliki/</a:t>
            </a:r>
            <a:r>
              <a:rPr lang="en-US" dirty="0" smtClean="0">
                <a:hlinkClick r:id="rId3"/>
              </a:rPr>
              <a:t>MonolithFirst.html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6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</a:p>
          <a:p>
            <a:r>
              <a:rPr lang="en-US" dirty="0" smtClean="0"/>
              <a:t>Deployment and </a:t>
            </a:r>
            <a:r>
              <a:rPr lang="en-US" dirty="0" err="1" smtClean="0"/>
              <a:t>devops</a:t>
            </a:r>
            <a:endParaRPr lang="en-US" dirty="0" smtClean="0"/>
          </a:p>
          <a:p>
            <a:r>
              <a:rPr lang="en-US" dirty="0" smtClean="0"/>
              <a:t>Operations overhead</a:t>
            </a:r>
            <a:endParaRPr lang="en-US" dirty="0"/>
          </a:p>
          <a:p>
            <a:r>
              <a:rPr lang="en-US" dirty="0" smtClean="0"/>
              <a:t>Implicit interfaces and contracts</a:t>
            </a:r>
          </a:p>
          <a:p>
            <a:r>
              <a:rPr lang="en-US" dirty="0" smtClean="0"/>
              <a:t>Latency</a:t>
            </a:r>
          </a:p>
          <a:p>
            <a:r>
              <a:rPr lang="en-US" dirty="0" smtClean="0"/>
              <a:t>Transactions</a:t>
            </a:r>
          </a:p>
          <a:p>
            <a:r>
              <a:rPr lang="en-US" dirty="0" smtClean="0"/>
              <a:t>Etc.!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6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endpoints and dumb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are based on the idea of simple </a:t>
            </a:r>
            <a:r>
              <a:rPr lang="en-US" dirty="0" err="1" smtClean="0"/>
              <a:t>RESTful</a:t>
            </a:r>
            <a:r>
              <a:rPr lang="en-US" dirty="0" smtClean="0"/>
              <a:t> APIs directly implemented</a:t>
            </a:r>
          </a:p>
          <a:p>
            <a:r>
              <a:rPr lang="en-US" dirty="0" smtClean="0"/>
              <a:t>Need to manage contracts cleanly and carefully</a:t>
            </a:r>
          </a:p>
          <a:p>
            <a:r>
              <a:rPr lang="en-US" dirty="0" smtClean="0"/>
              <a:t>ESB is not part of this architecture</a:t>
            </a:r>
          </a:p>
          <a:p>
            <a:pPr lvl="1"/>
            <a:r>
              <a:rPr lang="en-US" dirty="0" smtClean="0"/>
              <a:t>But an API Gateway might be</a:t>
            </a:r>
            <a:endParaRPr lang="en-US" dirty="0"/>
          </a:p>
          <a:p>
            <a:pPr lvl="1"/>
            <a:r>
              <a:rPr lang="en-US" dirty="0" smtClean="0"/>
              <a:t>Don’t confuse the application architecture with the Enterprise architecture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0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and Macro Services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1270100" y="3051684"/>
            <a:ext cx="2040721" cy="3410273"/>
            <a:chOff x="5765394" y="1783614"/>
            <a:chExt cx="2040721" cy="3410273"/>
          </a:xfrm>
        </p:grpSpPr>
        <p:grpSp>
          <p:nvGrpSpPr>
            <p:cNvPr id="7" name="Group 6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an 4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n 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an 17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>
            <a:off x="5018736" y="3051684"/>
            <a:ext cx="2040721" cy="3410273"/>
            <a:chOff x="5765394" y="1783614"/>
            <a:chExt cx="2040721" cy="3410273"/>
          </a:xfrm>
        </p:grpSpPr>
        <p:grpSp>
          <p:nvGrpSpPr>
            <p:cNvPr id="24" name="Group 23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an 3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an 36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an 33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an 30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ounded Rectangle 27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5400000">
            <a:off x="1270100" y="732862"/>
            <a:ext cx="2040721" cy="3410273"/>
            <a:chOff x="5765394" y="1783614"/>
            <a:chExt cx="2040721" cy="3410273"/>
          </a:xfrm>
        </p:grpSpPr>
        <p:grpSp>
          <p:nvGrpSpPr>
            <p:cNvPr id="43" name="Group 42"/>
            <p:cNvGrpSpPr/>
            <p:nvPr/>
          </p:nvGrpSpPr>
          <p:grpSpPr>
            <a:xfrm>
              <a:off x="6452945" y="3562666"/>
              <a:ext cx="1213016" cy="670640"/>
              <a:chOff x="7363722" y="2611212"/>
              <a:chExt cx="1213016" cy="670640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an 58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6474353" y="1893208"/>
              <a:ext cx="1213016" cy="670640"/>
              <a:chOff x="7363722" y="2611212"/>
              <a:chExt cx="1213016" cy="67064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an 55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474348" y="2727937"/>
              <a:ext cx="1213016" cy="670640"/>
              <a:chOff x="7363722" y="2611212"/>
              <a:chExt cx="1213016" cy="67064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an 52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6448364" y="4385706"/>
              <a:ext cx="1213016" cy="670640"/>
              <a:chOff x="7363722" y="2611212"/>
              <a:chExt cx="1213016" cy="67064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7534969" y="2753901"/>
                <a:ext cx="413853" cy="39952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an 49"/>
              <p:cNvSpPr/>
              <p:nvPr/>
            </p:nvSpPr>
            <p:spPr>
              <a:xfrm>
                <a:off x="8105801" y="2753901"/>
                <a:ext cx="371040" cy="399529"/>
              </a:xfrm>
              <a:prstGeom prst="ca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7363722" y="2611212"/>
                <a:ext cx="1213016" cy="67064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 rot="16200000">
              <a:off x="4564260" y="3268976"/>
              <a:ext cx="3144354" cy="43038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API Facade</a:t>
              </a:r>
              <a:endParaRPr lang="en-US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765394" y="1783614"/>
              <a:ext cx="2040721" cy="3410273"/>
            </a:xfrm>
            <a:prstGeom prst="roundRect">
              <a:avLst>
                <a:gd name="adj" fmla="val 7631"/>
              </a:avLst>
            </a:prstGeom>
            <a:noFill/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866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 Gateway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Single URI structure out of many independent </a:t>
            </a:r>
            <a:r>
              <a:rPr lang="en-US" dirty="0" err="1" smtClean="0"/>
              <a:t>backends</a:t>
            </a:r>
            <a:endParaRPr lang="en-US" dirty="0" smtClean="0"/>
          </a:p>
          <a:p>
            <a:r>
              <a:rPr lang="en-US" dirty="0" smtClean="0"/>
              <a:t>Contracts and documentation</a:t>
            </a:r>
          </a:p>
          <a:p>
            <a:r>
              <a:rPr lang="en-US" dirty="0" smtClean="0"/>
              <a:t>More discussion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3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http://www.slideshare.net/</a:t>
            </a:r>
            <a:r>
              <a:rPr lang="en-US" dirty="0" smtClean="0">
                <a:hlinkClick r:id="rId2"/>
              </a:rPr>
              <a:t>chris.e.richardson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http://martinfowler.com/articles/</a:t>
            </a:r>
            <a:r>
              <a:rPr lang="en-US" dirty="0" smtClean="0">
                <a:hlinkClick r:id="rId3"/>
              </a:rPr>
              <a:t>microservices.html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http://www.thoughtworks.com/insights/blog/microservices</a:t>
            </a:r>
            <a:r>
              <a:rPr lang="en-US">
                <a:hlinkClick r:id="rId4"/>
              </a:rPr>
              <a:t>-</a:t>
            </a:r>
            <a:r>
              <a:rPr lang="en-US" smtClean="0">
                <a:hlinkClick r:id="rId4"/>
              </a:rPr>
              <a:t>nutshell</a:t>
            </a:r>
            <a:r>
              <a:rPr lang="en-US" smtClean="0"/>
              <a:t>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Why?</a:t>
            </a:r>
          </a:p>
          <a:p>
            <a:r>
              <a:rPr lang="en-US" dirty="0" smtClean="0"/>
              <a:t>History and evolution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Pros and Cons</a:t>
            </a:r>
          </a:p>
          <a:p>
            <a:r>
              <a:rPr lang="en-US" dirty="0" smtClean="0"/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 single app from multiple services</a:t>
            </a:r>
          </a:p>
          <a:p>
            <a:pPr lvl="1"/>
            <a:r>
              <a:rPr lang="en-US" dirty="0" smtClean="0"/>
              <a:t>Each service in its own process</a:t>
            </a:r>
          </a:p>
          <a:p>
            <a:pPr lvl="1"/>
            <a:r>
              <a:rPr lang="en-US" dirty="0" smtClean="0"/>
              <a:t>Lightweight communications between each other</a:t>
            </a:r>
          </a:p>
          <a:p>
            <a:pPr lvl="1"/>
            <a:r>
              <a:rPr lang="en-US" dirty="0" smtClean="0"/>
              <a:t>Usually HTTP but not necessarily</a:t>
            </a:r>
          </a:p>
        </p:txBody>
      </p:sp>
    </p:spTree>
    <p:extLst>
      <p:ext uri="{BB962C8B-B14F-4D97-AF65-F5344CB8AC3E}">
        <p14:creationId xmlns:p14="http://schemas.microsoft.com/office/powerpoint/2010/main" val="28446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Characteristics</a:t>
            </a:r>
            <a:br>
              <a:rPr lang="en-US" dirty="0" smtClean="0"/>
            </a:br>
            <a:r>
              <a:rPr lang="en-US" dirty="0" smtClean="0"/>
              <a:t>(Martin Fowler)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Componentization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Replacability</a:t>
            </a:r>
            <a:endParaRPr lang="en-US" dirty="0"/>
          </a:p>
          <a:p>
            <a:r>
              <a:rPr lang="en-US" b="1" dirty="0" smtClean="0"/>
              <a:t>Organisation</a:t>
            </a:r>
          </a:p>
          <a:p>
            <a:pPr lvl="1"/>
            <a:r>
              <a:rPr lang="en-US" dirty="0" smtClean="0"/>
              <a:t>around </a:t>
            </a:r>
            <a:r>
              <a:rPr lang="en-US" dirty="0"/>
              <a:t>business capabilities instead of around technology.</a:t>
            </a:r>
          </a:p>
          <a:p>
            <a:r>
              <a:rPr lang="en-US" b="1" dirty="0"/>
              <a:t>Smart endpoints and dumb </a:t>
            </a:r>
            <a:r>
              <a:rPr lang="en-US" b="1" dirty="0" smtClean="0"/>
              <a:t>pipes</a:t>
            </a:r>
          </a:p>
          <a:p>
            <a:pPr lvl="1"/>
            <a:r>
              <a:rPr lang="en-US" dirty="0" smtClean="0"/>
              <a:t>explicitly </a:t>
            </a:r>
            <a:r>
              <a:rPr lang="en-US" dirty="0"/>
              <a:t>avoiding the use of an Enterprise Service Bus (ESB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b="1" dirty="0" err="1"/>
              <a:t>Decentralised</a:t>
            </a:r>
            <a:r>
              <a:rPr lang="en-US" b="1" dirty="0"/>
              <a:t> data management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dirty="0"/>
              <a:t>one database for each service instead of one database for a whole company.</a:t>
            </a:r>
          </a:p>
          <a:p>
            <a:r>
              <a:rPr lang="en-US" b="1" dirty="0"/>
              <a:t>Infrastructure </a:t>
            </a:r>
            <a:r>
              <a:rPr lang="en-US" b="1" dirty="0" smtClean="0"/>
              <a:t>automation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continuous delivery being mandatory.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100" dirty="0">
                <a:hlinkClick r:id="rId2"/>
              </a:rPr>
              <a:t>http://martinfowler.com/articles/</a:t>
            </a:r>
            <a:r>
              <a:rPr lang="en-US" sz="2100" dirty="0" smtClean="0">
                <a:hlinkClick r:id="rId2"/>
              </a:rPr>
              <a:t>microservices.html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1568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You build it you run it</a:t>
            </a:r>
          </a:p>
          <a:p>
            <a:pPr marL="0" indent="0" algn="ctr">
              <a:buNone/>
            </a:pPr>
            <a:r>
              <a:rPr lang="en-US" dirty="0" smtClean="0"/>
              <a:t>Amazon story</a:t>
            </a:r>
          </a:p>
          <a:p>
            <a:pPr marL="0" indent="0" algn="ctr">
              <a:buNone/>
            </a:pPr>
            <a:r>
              <a:rPr lang="en-US" dirty="0" smtClean="0"/>
              <a:t>2001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Exactly equal to </a:t>
            </a:r>
            <a:r>
              <a:rPr lang="en-US" dirty="0" err="1" smtClean="0"/>
              <a:t>Microservices</a:t>
            </a:r>
            <a:r>
              <a:rPr lang="en-US" dirty="0" smtClean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(this isn’t new!)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organization makes it easier for developers</a:t>
            </a:r>
          </a:p>
          <a:p>
            <a:pPr lvl="1"/>
            <a:r>
              <a:rPr lang="en-US" dirty="0" smtClean="0"/>
              <a:t>Separation of concern</a:t>
            </a:r>
          </a:p>
          <a:p>
            <a:pPr lvl="1"/>
            <a:r>
              <a:rPr lang="en-US" dirty="0" smtClean="0"/>
              <a:t>Simple code</a:t>
            </a:r>
          </a:p>
          <a:p>
            <a:pPr lvl="1"/>
            <a:r>
              <a:rPr lang="en-US" dirty="0" smtClean="0"/>
              <a:t>Simple test cases</a:t>
            </a:r>
          </a:p>
          <a:p>
            <a:pPr lvl="1"/>
            <a:r>
              <a:rPr lang="en-US" dirty="0" smtClean="0"/>
              <a:t>Simple scaling</a:t>
            </a:r>
          </a:p>
          <a:p>
            <a:pPr lvl="1"/>
            <a:r>
              <a:rPr lang="en-US" dirty="0" smtClean="0"/>
              <a:t>Faster to build, deploy and test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369"/>
            <a:ext cx="9516400" cy="300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6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deployment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Increasingly fitting with “</a:t>
            </a:r>
            <a:r>
              <a:rPr lang="en-US" dirty="0" err="1" smtClean="0"/>
              <a:t>containerisation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err="1" smtClean="0"/>
              <a:t>CoreOS</a:t>
            </a:r>
            <a:endParaRPr lang="en-US" dirty="0" smtClean="0"/>
          </a:p>
          <a:p>
            <a:pPr lvl="1"/>
            <a:r>
              <a:rPr lang="en-US" dirty="0" err="1" smtClean="0"/>
              <a:t>Kubernetes</a:t>
            </a:r>
            <a:endParaRPr lang="en-US" dirty="0" smtClean="0"/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Container model is lightweight virtualization with each “VM” running a single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39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ner and Outer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11" y="221544"/>
            <a:ext cx="8029222" cy="587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19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440</Words>
  <Application>Microsoft Macintosh PowerPoint</Application>
  <PresentationFormat>On-screen Show (4:3)</PresentationFormat>
  <Paragraphs>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Microservices</vt:lpstr>
      <vt:lpstr>Agenda</vt:lpstr>
      <vt:lpstr>Microservices</vt:lpstr>
      <vt:lpstr>Microservices Characteristics (Martin Fowler)</vt:lpstr>
      <vt:lpstr>PowerPoint Presentation</vt:lpstr>
      <vt:lpstr>Benefits of Microservices</vt:lpstr>
      <vt:lpstr>PowerPoint Presentation</vt:lpstr>
      <vt:lpstr>Microservices deployment model</vt:lpstr>
      <vt:lpstr>PowerPoint Presentation</vt:lpstr>
      <vt:lpstr>PowerPoint Presentation</vt:lpstr>
      <vt:lpstr>What are services like in reality? </vt:lpstr>
      <vt:lpstr>Real world examples</vt:lpstr>
      <vt:lpstr>Polyglot</vt:lpstr>
      <vt:lpstr>Start with a Monolith?</vt:lpstr>
      <vt:lpstr>Cons!</vt:lpstr>
      <vt:lpstr>Smart endpoints and dumb pipes</vt:lpstr>
      <vt:lpstr>Micro and Macro Services</vt:lpstr>
      <vt:lpstr>API Gateway and Microservices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287</cp:revision>
  <dcterms:created xsi:type="dcterms:W3CDTF">2012-03-07T10:41:54Z</dcterms:created>
  <dcterms:modified xsi:type="dcterms:W3CDTF">2017-05-07T15:24:04Z</dcterms:modified>
</cp:coreProperties>
</file>