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76" r:id="rId8"/>
    <p:sldId id="262" r:id="rId9"/>
    <p:sldId id="273" r:id="rId10"/>
    <p:sldId id="275" r:id="rId11"/>
    <p:sldId id="270" r:id="rId12"/>
    <p:sldId id="263" r:id="rId13"/>
    <p:sldId id="264" r:id="rId14"/>
    <p:sldId id="269" r:id="rId15"/>
    <p:sldId id="265" r:id="rId16"/>
    <p:sldId id="266" r:id="rId17"/>
    <p:sldId id="272" r:id="rId18"/>
    <p:sldId id="267" r:id="rId19"/>
    <p:sldId id="277" r:id="rId20"/>
    <p:sldId id="282" r:id="rId21"/>
    <p:sldId id="278" r:id="rId22"/>
    <p:sldId id="279" r:id="rId23"/>
    <p:sldId id="280" r:id="rId24"/>
    <p:sldId id="281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10/01/18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10/01/18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erj.com/preprints/1291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github.com/Netflix/Hystrix/wiki/How-it-Work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" TargetMode="External"/><Relationship Id="rId4" Type="http://schemas.openxmlformats.org/officeDocument/2006/relationships/hyperlink" Target="http://www.thoughtworks.com/insights/blog/microservices-nutshe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chris.e.richards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gartner.com/gary-olliffe/files/2015/01/InnerOuterMSA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January 2018</a:t>
            </a: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are services like in reality?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Services Large and Micro</a:t>
            </a:r>
            <a:r>
              <a:rPr lang="en-US" dirty="0" smtClean="0"/>
              <a:t>: Revisiting </a:t>
            </a:r>
            <a:r>
              <a:rPr lang="en-US" dirty="0"/>
              <a:t>Industrial Practice in </a:t>
            </a:r>
            <a:r>
              <a:rPr lang="en-US" dirty="0" smtClean="0"/>
              <a:t>Services Computing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://peerj.com/preprints/1291.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89" y="3710756"/>
            <a:ext cx="37338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830"/>
            <a:ext cx="63881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services (51%) were 1,000-10,000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Only 3% of services in the survey were &lt;100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43% 100-1,000 </a:t>
            </a:r>
            <a:r>
              <a:rPr lang="en-US" dirty="0" err="1" smtClean="0"/>
              <a:t>LoC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case studies are in many cases </a:t>
            </a:r>
            <a:r>
              <a:rPr lang="en-US" dirty="0" err="1" smtClean="0"/>
              <a:t>microservices</a:t>
            </a:r>
            <a:endParaRPr lang="en-US" dirty="0"/>
          </a:p>
          <a:p>
            <a:pPr lvl="1"/>
            <a:r>
              <a:rPr lang="en-US" dirty="0" smtClean="0"/>
              <a:t>eBay, Netflix, Amazon</a:t>
            </a:r>
          </a:p>
          <a:p>
            <a:pPr lvl="1"/>
            <a:r>
              <a:rPr lang="en-US" dirty="0" smtClean="0"/>
              <a:t>Many more out there and growing rapidly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can be built in multiple languages</a:t>
            </a:r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last year I built a simple app</a:t>
            </a:r>
          </a:p>
          <a:p>
            <a:pPr lvl="1"/>
            <a:r>
              <a:rPr lang="en-US" dirty="0" smtClean="0"/>
              <a:t>Node, Python and MQTT</a:t>
            </a:r>
          </a:p>
          <a:p>
            <a:pPr lvl="1"/>
            <a:r>
              <a:rPr lang="en-US" dirty="0" smtClean="0"/>
              <a:t>One day’s effort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>
                <a:hlinkClick r:id="rId2"/>
              </a:rPr>
              <a:t>http://pzf.fremantle.org/2013/12/</a:t>
            </a:r>
            <a:r>
              <a:rPr lang="en-US" dirty="0" smtClean="0">
                <a:hlinkClick r:id="rId2"/>
              </a:rPr>
              <a:t>commshack.html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Monolith?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1410991"/>
            <a:ext cx="7383289" cy="41580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http://martinfowler.com/bliki/</a:t>
            </a:r>
            <a:r>
              <a:rPr lang="en-US" dirty="0" smtClean="0">
                <a:hlinkClick r:id="rId3"/>
              </a:rPr>
              <a:t>MonolithFirst.html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6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Deployment and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Operations overhead</a:t>
            </a:r>
            <a:endParaRPr lang="en-US" dirty="0"/>
          </a:p>
          <a:p>
            <a:r>
              <a:rPr lang="en-US" dirty="0" smtClean="0"/>
              <a:t>Implicit interfaces and contracts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Etc.!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4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are based on the idea of simple </a:t>
            </a:r>
            <a:r>
              <a:rPr lang="en-US" dirty="0" err="1" smtClean="0"/>
              <a:t>RESTful</a:t>
            </a:r>
            <a:r>
              <a:rPr lang="en-US" dirty="0" smtClean="0"/>
              <a:t> APIs directly implemented</a:t>
            </a:r>
          </a:p>
          <a:p>
            <a:r>
              <a:rPr lang="en-US" dirty="0" smtClean="0"/>
              <a:t>Need to manage contracts cleanly and carefully</a:t>
            </a:r>
          </a:p>
          <a:p>
            <a:r>
              <a:rPr lang="en-US" dirty="0" smtClean="0"/>
              <a:t>ESB is not part of this architecture</a:t>
            </a:r>
          </a:p>
          <a:p>
            <a:pPr lvl="1"/>
            <a:r>
              <a:rPr lang="en-US" dirty="0" smtClean="0"/>
              <a:t>But an API Gateway might be</a:t>
            </a:r>
            <a:endParaRPr lang="en-US" dirty="0"/>
          </a:p>
          <a:p>
            <a:pPr lvl="1"/>
            <a:r>
              <a:rPr lang="en-US" dirty="0" smtClean="0"/>
              <a:t>Don’t confuse the application architecture with the Enterprise architecture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0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and Macro Services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7" name="Group 6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4" name="Group 2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an 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43" name="Group 42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an 52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66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Gateway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</a:p>
          <a:p>
            <a:r>
              <a:rPr lang="en-US" dirty="0" smtClean="0"/>
              <a:t>Single URI structure out of many independent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smtClean="0"/>
              <a:t>Contracts and documentation</a:t>
            </a:r>
          </a:p>
          <a:p>
            <a:r>
              <a:rPr lang="en-US" dirty="0" smtClean="0"/>
              <a:t>More discussion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guarantee resilience in a </a:t>
            </a:r>
            <a:r>
              <a:rPr lang="en-US" dirty="0" err="1" smtClean="0"/>
              <a:t>microservices</a:t>
            </a:r>
            <a:r>
              <a:rPr lang="en-US" dirty="0" smtClean="0"/>
              <a:t> environment?</a:t>
            </a:r>
          </a:p>
          <a:p>
            <a:r>
              <a:rPr lang="en-US" dirty="0" smtClean="0"/>
              <a:t>Load-balancing, failover, discovery</a:t>
            </a:r>
          </a:p>
          <a:p>
            <a:r>
              <a:rPr lang="en-US" dirty="0" smtClean="0"/>
              <a:t>Building it into code is complex </a:t>
            </a:r>
          </a:p>
          <a:p>
            <a:pPr lvl="1"/>
            <a:r>
              <a:rPr lang="en-US" dirty="0" smtClean="0"/>
              <a:t>Libraries such as </a:t>
            </a:r>
            <a:r>
              <a:rPr lang="en-US" dirty="0" err="1" smtClean="0"/>
              <a:t>Hystrix</a:t>
            </a:r>
            <a:r>
              <a:rPr lang="en-US" dirty="0" smtClean="0"/>
              <a:t> help</a:t>
            </a:r>
          </a:p>
          <a:p>
            <a:r>
              <a:rPr lang="en-US" dirty="0" smtClean="0"/>
              <a:t>But inhibits polyglot </a:t>
            </a:r>
          </a:p>
          <a:p>
            <a:pPr lvl="1"/>
            <a:r>
              <a:rPr lang="en-US" dirty="0" smtClean="0"/>
              <a:t>Each language needs its own approach</a:t>
            </a:r>
          </a:p>
        </p:txBody>
      </p:sp>
    </p:spTree>
    <p:extLst>
      <p:ext uri="{BB962C8B-B14F-4D97-AF65-F5344CB8AC3E}">
        <p14:creationId xmlns:p14="http://schemas.microsoft.com/office/powerpoint/2010/main" val="305031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History and evolution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800"/>
            <a:ext cx="9144000" cy="44453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7064" y="5639170"/>
            <a:ext cx="6743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https://github.com/Netflix/Hystrix/wiki/How-it-</a:t>
            </a:r>
            <a:r>
              <a:rPr lang="en-US" dirty="0" smtClean="0">
                <a:hlinkClick r:id="rId3"/>
              </a:rPr>
              <a:t>Works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2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Sidecar architecture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147" y="2353449"/>
            <a:ext cx="3598456" cy="3461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Container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32298" y="2976054"/>
            <a:ext cx="2515183" cy="1095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07004" y="4582377"/>
            <a:ext cx="2365766" cy="772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Mesh</a:t>
            </a:r>
          </a:p>
          <a:p>
            <a:pPr algn="ctr"/>
            <a:r>
              <a:rPr lang="en-US" dirty="0" smtClean="0"/>
              <a:t>Sidecar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6779" y="2378352"/>
            <a:ext cx="3598456" cy="3461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Container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05224" y="2951149"/>
            <a:ext cx="2515183" cy="10957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92381" y="4607280"/>
            <a:ext cx="2365766" cy="7720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Mesh</a:t>
            </a:r>
          </a:p>
          <a:p>
            <a:pPr algn="ctr"/>
            <a:r>
              <a:rPr lang="en-US" dirty="0" smtClean="0"/>
              <a:t>Sidecar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3772770" y="4968393"/>
            <a:ext cx="1719611" cy="2490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2589887" y="4071840"/>
            <a:ext cx="3" cy="51053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6675264" y="4071840"/>
            <a:ext cx="0" cy="5354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5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Mesh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Load-balancing, circuit breakers</a:t>
            </a:r>
          </a:p>
          <a:p>
            <a:r>
              <a:rPr lang="en-US" dirty="0" smtClean="0"/>
              <a:t>Discovery / Naming</a:t>
            </a:r>
          </a:p>
          <a:p>
            <a:r>
              <a:rPr lang="en-US" dirty="0" smtClean="0"/>
              <a:t>Traffic control</a:t>
            </a:r>
          </a:p>
          <a:p>
            <a:r>
              <a:rPr lang="en-US" dirty="0" smtClean="0"/>
              <a:t>Per-request/content-based routing</a:t>
            </a:r>
          </a:p>
          <a:p>
            <a:r>
              <a:rPr lang="en-US" dirty="0" smtClean="0"/>
              <a:t>Timeouts and deadlines</a:t>
            </a:r>
          </a:p>
          <a:p>
            <a:r>
              <a:rPr lang="en-US" dirty="0" smtClean="0"/>
              <a:t>Mutual TLS </a:t>
            </a:r>
          </a:p>
          <a:p>
            <a:r>
              <a:rPr lang="en-US" dirty="0" err="1" smtClean="0"/>
              <a:t>Observability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7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Mesh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Envoy</a:t>
            </a:r>
          </a:p>
          <a:p>
            <a:pPr lvl="1"/>
            <a:r>
              <a:rPr lang="en-US" dirty="0" smtClean="0"/>
              <a:t>And hence </a:t>
            </a:r>
            <a:r>
              <a:rPr lang="en-US" dirty="0" err="1" smtClean="0"/>
              <a:t>Istio</a:t>
            </a:r>
            <a:endParaRPr lang="en-US" dirty="0" smtClean="0"/>
          </a:p>
          <a:p>
            <a:r>
              <a:rPr lang="en-US" dirty="0" err="1" smtClean="0"/>
              <a:t>Linkerd</a:t>
            </a:r>
            <a:endParaRPr lang="en-US" dirty="0" smtClean="0"/>
          </a:p>
          <a:p>
            <a:r>
              <a:rPr lang="en-US" dirty="0" smtClean="0"/>
              <a:t>Conduit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9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62" y="0"/>
            <a:ext cx="7725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9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http://www.slideshare.net/</a:t>
            </a:r>
            <a:r>
              <a:rPr lang="en-US" dirty="0" smtClean="0">
                <a:hlinkClick r:id="rId2"/>
              </a:rPr>
              <a:t>chris.e.richardson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http://martinfowler.com/articles/</a:t>
            </a:r>
            <a:r>
              <a:rPr lang="en-US" dirty="0" smtClean="0">
                <a:hlinkClick r:id="rId3"/>
              </a:rPr>
              <a:t>microservices.html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http://www.thoughtworks.com/insights/blog/microservices</a:t>
            </a:r>
            <a:r>
              <a:rPr lang="en-US">
                <a:hlinkClick r:id="rId4"/>
              </a:rPr>
              <a:t>-</a:t>
            </a:r>
            <a:r>
              <a:rPr lang="en-US" smtClean="0">
                <a:hlinkClick r:id="rId4"/>
              </a:rPr>
              <a:t>nutshell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single app from multiple services</a:t>
            </a:r>
          </a:p>
          <a:p>
            <a:pPr lvl="1"/>
            <a:r>
              <a:rPr lang="en-US" dirty="0" smtClean="0"/>
              <a:t>Each service in its own process</a:t>
            </a:r>
          </a:p>
          <a:p>
            <a:pPr lvl="1"/>
            <a:r>
              <a:rPr lang="en-US" dirty="0" smtClean="0"/>
              <a:t>Lightweight communications between each other</a:t>
            </a:r>
          </a:p>
          <a:p>
            <a:pPr lvl="1"/>
            <a:r>
              <a:rPr lang="en-US" dirty="0" smtClean="0"/>
              <a:t>Usually HTTP but not necessarily</a:t>
            </a:r>
          </a:p>
        </p:txBody>
      </p:sp>
    </p:spTree>
    <p:extLst>
      <p:ext uri="{BB962C8B-B14F-4D97-AF65-F5344CB8AC3E}">
        <p14:creationId xmlns:p14="http://schemas.microsoft.com/office/powerpoint/2010/main" val="284468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Characteristics</a:t>
            </a:r>
            <a:br>
              <a:rPr lang="en-US" dirty="0" smtClean="0"/>
            </a:br>
            <a:r>
              <a:rPr lang="en-US" dirty="0" smtClean="0"/>
              <a:t>(Martin Fowler)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Componentization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Replacability</a:t>
            </a:r>
            <a:endParaRPr lang="en-US" dirty="0"/>
          </a:p>
          <a:p>
            <a:r>
              <a:rPr lang="en-US" b="1" dirty="0" smtClean="0"/>
              <a:t>Organisation</a:t>
            </a:r>
          </a:p>
          <a:p>
            <a:pPr lvl="1"/>
            <a:r>
              <a:rPr lang="en-US" dirty="0" smtClean="0"/>
              <a:t>around </a:t>
            </a:r>
            <a:r>
              <a:rPr lang="en-US" dirty="0"/>
              <a:t>business capabilities instead of around technology.</a:t>
            </a:r>
          </a:p>
          <a:p>
            <a:r>
              <a:rPr lang="en-US" b="1" dirty="0"/>
              <a:t>Smart endpoints and dumb </a:t>
            </a:r>
            <a:r>
              <a:rPr lang="en-US" b="1" dirty="0" smtClean="0"/>
              <a:t>pipes</a:t>
            </a:r>
          </a:p>
          <a:p>
            <a:pPr lvl="1"/>
            <a:r>
              <a:rPr lang="en-US" dirty="0" smtClean="0"/>
              <a:t>explicitly </a:t>
            </a:r>
            <a:r>
              <a:rPr lang="en-US" dirty="0"/>
              <a:t>avoiding the use of an Enterprise Service Bus (ESB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err="1"/>
              <a:t>Decentralised</a:t>
            </a:r>
            <a:r>
              <a:rPr lang="en-US" b="1" dirty="0"/>
              <a:t> data management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one database for each service instead of one database for a whole company.</a:t>
            </a:r>
          </a:p>
          <a:p>
            <a:r>
              <a:rPr lang="en-US" b="1" dirty="0"/>
              <a:t>Infrastructure </a:t>
            </a:r>
            <a:r>
              <a:rPr lang="en-US" b="1" dirty="0" smtClean="0"/>
              <a:t>automation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continuous delivery being mandatory.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http://martinfowler.com/articles/</a:t>
            </a:r>
            <a:r>
              <a:rPr lang="en-US" sz="2100" dirty="0" smtClean="0">
                <a:hlinkClick r:id="rId2"/>
              </a:rPr>
              <a:t>microservices.html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56819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build it you run it</a:t>
            </a:r>
          </a:p>
          <a:p>
            <a:pPr marL="0" indent="0" algn="ctr">
              <a:buNone/>
            </a:pPr>
            <a:r>
              <a:rPr lang="en-US" dirty="0" smtClean="0"/>
              <a:t>Amazon story</a:t>
            </a:r>
          </a:p>
          <a:p>
            <a:pPr marL="0" indent="0" algn="ctr">
              <a:buNone/>
            </a:pPr>
            <a:r>
              <a:rPr lang="en-US" dirty="0" smtClean="0"/>
              <a:t>2001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Exactly equal to </a:t>
            </a:r>
            <a:r>
              <a:rPr lang="en-US" dirty="0" err="1" smtClean="0"/>
              <a:t>Microservices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(this isn’t new!)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organization makes it easier for developers</a:t>
            </a:r>
          </a:p>
          <a:p>
            <a:pPr lvl="1"/>
            <a:r>
              <a:rPr lang="en-US" dirty="0" smtClean="0"/>
              <a:t>Separation of concern</a:t>
            </a:r>
          </a:p>
          <a:p>
            <a:pPr lvl="1"/>
            <a:r>
              <a:rPr lang="en-US" dirty="0" smtClean="0"/>
              <a:t>Simple code</a:t>
            </a:r>
          </a:p>
          <a:p>
            <a:pPr lvl="1"/>
            <a:r>
              <a:rPr lang="en-US" dirty="0" smtClean="0"/>
              <a:t>Simple test cases</a:t>
            </a:r>
          </a:p>
          <a:p>
            <a:pPr lvl="1"/>
            <a:r>
              <a:rPr lang="en-US" dirty="0" smtClean="0"/>
              <a:t>Simple scaling</a:t>
            </a:r>
          </a:p>
          <a:p>
            <a:pPr lvl="1"/>
            <a:r>
              <a:rPr lang="en-US" dirty="0" smtClean="0"/>
              <a:t>Faster to build, deploy and test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369"/>
            <a:ext cx="9516400" cy="30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2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deployment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Increasingly fitting with “</a:t>
            </a:r>
            <a:r>
              <a:rPr lang="en-US" dirty="0" err="1" smtClean="0"/>
              <a:t>containerisation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CoreOS</a:t>
            </a:r>
            <a:endParaRPr lang="en-US" dirty="0" smtClean="0"/>
          </a:p>
          <a:p>
            <a:pPr lvl="1"/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Container model is lightweight virtualization with each “VM” running a single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ner and Outer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192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547</Words>
  <Application>Microsoft Macintosh PowerPoint</Application>
  <PresentationFormat>On-screen Show (4:3)</PresentationFormat>
  <Paragraphs>146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Microservices</vt:lpstr>
      <vt:lpstr>Agenda</vt:lpstr>
      <vt:lpstr>Microservices</vt:lpstr>
      <vt:lpstr>Microservices Characteristics (Martin Fowler)</vt:lpstr>
      <vt:lpstr>PowerPoint Presentation</vt:lpstr>
      <vt:lpstr>Benefits of Microservices</vt:lpstr>
      <vt:lpstr>PowerPoint Presentation</vt:lpstr>
      <vt:lpstr>Microservices deployment model</vt:lpstr>
      <vt:lpstr>PowerPoint Presentation</vt:lpstr>
      <vt:lpstr>PowerPoint Presentation</vt:lpstr>
      <vt:lpstr>What are services like in reality? </vt:lpstr>
      <vt:lpstr>Real world examples</vt:lpstr>
      <vt:lpstr>Polyglot</vt:lpstr>
      <vt:lpstr>Start with a Monolith?</vt:lpstr>
      <vt:lpstr>Cons!</vt:lpstr>
      <vt:lpstr>Smart endpoints and dumb pipes</vt:lpstr>
      <vt:lpstr>Micro and Macro Services</vt:lpstr>
      <vt:lpstr>API Gateway and Microservices</vt:lpstr>
      <vt:lpstr>Service Mesh</vt:lpstr>
      <vt:lpstr>PowerPoint Presentation</vt:lpstr>
      <vt:lpstr>Service Mesh</vt:lpstr>
      <vt:lpstr>Service Mesh</vt:lpstr>
      <vt:lpstr>Service Mesh implementations</vt:lpstr>
      <vt:lpstr>Linkerd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308</cp:revision>
  <dcterms:created xsi:type="dcterms:W3CDTF">2012-03-07T10:41:54Z</dcterms:created>
  <dcterms:modified xsi:type="dcterms:W3CDTF">2018-01-10T14:21:09Z</dcterms:modified>
</cp:coreProperties>
</file>