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93" r:id="rId3"/>
    <p:sldId id="268" r:id="rId4"/>
    <p:sldId id="294" r:id="rId5"/>
    <p:sldId id="295" r:id="rId6"/>
    <p:sldId id="296" r:id="rId7"/>
    <p:sldId id="297" r:id="rId8"/>
    <p:sldId id="323" r:id="rId9"/>
    <p:sldId id="299" r:id="rId10"/>
    <p:sldId id="298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7" r:id="rId26"/>
    <p:sldId id="319" r:id="rId27"/>
    <p:sldId id="320" r:id="rId28"/>
    <p:sldId id="318" r:id="rId29"/>
    <p:sldId id="321" r:id="rId30"/>
    <p:sldId id="259" r:id="rId31"/>
    <p:sldId id="261" r:id="rId32"/>
    <p:sldId id="278" r:id="rId33"/>
    <p:sldId id="277" r:id="rId34"/>
    <p:sldId id="288" r:id="rId35"/>
    <p:sldId id="324" r:id="rId36"/>
    <p:sldId id="290" r:id="rId37"/>
    <p:sldId id="291" r:id="rId38"/>
    <p:sldId id="322" r:id="rId39"/>
    <p:sldId id="28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-17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25/02/17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25/02/17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sa/3.0/" TargetMode="External"/><Relationship Id="rId14" Type="http://schemas.openxmlformats.org/officeDocument/2006/relationships/image" Target="../media/image1.png"/><Relationship Id="rId15" Type="http://schemas.openxmlformats.org/officeDocument/2006/relationships/hyperlink" Target="http://creativecommons.org/licenses/by-nc-sa/4.0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1817688" y="8837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8909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>
            <a:spLocks noChangeArrowheads="1"/>
          </p:cNvSpPr>
          <p:nvPr userDrawn="1"/>
        </p:nvSpPr>
        <p:spPr bwMode="auto">
          <a:xfrm>
            <a:off x="1970088" y="8990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90614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2122488" y="91424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3" y="92138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>
            <a:spLocks noChangeArrowheads="1"/>
          </p:cNvSpPr>
          <p:nvPr userDrawn="1"/>
        </p:nvSpPr>
        <p:spPr bwMode="auto">
          <a:xfrm>
            <a:off x="2274888" y="92948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93662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2427288" y="94472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19" name="TextBox 18"/>
          <p:cNvSpPr txBox="1">
            <a:spLocks noChangeArrowheads="1"/>
          </p:cNvSpPr>
          <p:nvPr userDrawn="1"/>
        </p:nvSpPr>
        <p:spPr bwMode="auto">
          <a:xfrm>
            <a:off x="2579688" y="95996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sp>
        <p:nvSpPr>
          <p:cNvPr id="20" name="TextBox 19"/>
          <p:cNvSpPr txBox="1">
            <a:spLocks noChangeArrowheads="1"/>
          </p:cNvSpPr>
          <p:nvPr userDrawn="1"/>
        </p:nvSpPr>
        <p:spPr bwMode="auto">
          <a:xfrm>
            <a:off x="2732088" y="9752013"/>
            <a:ext cx="75043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1200" dirty="0" smtClean="0"/>
              <a:t>© Paul Fremantle 2012.  Portions © Jeremy Gibbons 2010, © WSO2 2005-2012 used with permission of the author(s).</a:t>
            </a:r>
          </a:p>
          <a:p>
            <a:pPr algn="l" eaLnBrk="1" hangingPunct="1">
              <a:defRPr/>
            </a:pPr>
            <a:r>
              <a:rPr lang="en-US" sz="1200" dirty="0" smtClean="0"/>
              <a:t>Licensed under the Creative Commons 3.0 BY-SA (Attribution-</a:t>
            </a:r>
            <a:r>
              <a:rPr lang="en-US" sz="1200" dirty="0" err="1" smtClean="0"/>
              <a:t>Sharealike</a:t>
            </a:r>
            <a:r>
              <a:rPr lang="en-US" sz="1200" dirty="0" smtClean="0"/>
              <a:t>) license.</a:t>
            </a:r>
          </a:p>
          <a:p>
            <a:pPr algn="l" eaLnBrk="1" hangingPunct="1">
              <a:defRPr/>
            </a:pPr>
            <a:r>
              <a:rPr lang="en-US" sz="1200" dirty="0" smtClean="0"/>
              <a:t>See </a:t>
            </a:r>
            <a:r>
              <a:rPr lang="en-US" sz="1200" dirty="0" smtClean="0">
                <a:hlinkClick r:id="rId13"/>
              </a:rPr>
              <a:t>http://creativecommons.org/licenses/by-sa/3.0/</a:t>
            </a:r>
            <a:r>
              <a:rPr lang="en-US" sz="1200" dirty="0" smtClean="0"/>
              <a:t> </a:t>
            </a:r>
          </a:p>
          <a:p>
            <a:pPr algn="l" eaLnBrk="1" hangingPunct="1">
              <a:defRPr/>
            </a:pPr>
            <a:endParaRPr lang="en-US" sz="1200" dirty="0" smtClean="0"/>
          </a:p>
        </p:txBody>
      </p:sp>
      <p:pic>
        <p:nvPicPr>
          <p:cNvPr id="22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95186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9671050"/>
            <a:ext cx="1012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5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urkiewicz.com/2015/07/restful-considered-harmful.html" TargetMode="External"/><Relationship Id="rId3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Advanced REST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dirty="0" smtClean="0">
                <a:ea typeface="ヒラギノ角ゴ ProN W3" charset="0"/>
                <a:cs typeface="ヒラギノ角ゴ ProN W3" charset="0"/>
              </a:rPr>
              <a:t>June 2016</a:t>
            </a:r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36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 course there is state!</a:t>
            </a:r>
          </a:p>
          <a:p>
            <a:r>
              <a:rPr lang="en-US" dirty="0" smtClean="0"/>
              <a:t>The only question is where the state is kept.</a:t>
            </a:r>
          </a:p>
          <a:p>
            <a:r>
              <a:rPr lang="en-US" dirty="0" smtClean="0"/>
              <a:t>Traditional CS systems required the client and server to be kept in sync</a:t>
            </a:r>
          </a:p>
          <a:p>
            <a:r>
              <a:rPr lang="en-US" dirty="0" smtClean="0"/>
              <a:t>The web uses cookies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093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200" y="1943100"/>
            <a:ext cx="69596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speedup</a:t>
            </a:r>
            <a:r>
              <a:rPr lang="en-US" dirty="0" smtClean="0"/>
              <a:t> is defined as the performance of new / performance of old</a:t>
            </a:r>
          </a:p>
          <a:p>
            <a:pPr lvl="1"/>
            <a:r>
              <a:rPr lang="en-US" dirty="0" smtClean="0"/>
              <a:t>e.g. move from 1 -&gt; 2 servers</a:t>
            </a:r>
          </a:p>
          <a:p>
            <a:pPr lvl="1"/>
            <a:r>
              <a:rPr lang="en-US" dirty="0" smtClean="0"/>
              <a:t>New system is 1.8 x faster than the old</a:t>
            </a:r>
          </a:p>
          <a:p>
            <a:pPr lvl="2"/>
            <a:r>
              <a:rPr lang="en-US" dirty="0" smtClean="0"/>
              <a:t>In terms of transactions/sec (throughput)</a:t>
            </a:r>
          </a:p>
          <a:p>
            <a:pPr lvl="1"/>
            <a:r>
              <a:rPr lang="en-US" dirty="0" smtClean="0"/>
              <a:t>Speedup =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8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inhibits speedup?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 you can split work into </a:t>
            </a:r>
          </a:p>
          <a:p>
            <a:pPr lvl="1"/>
            <a:r>
              <a:rPr lang="en-US" dirty="0" smtClean="0"/>
              <a:t>Parallelizable and </a:t>
            </a:r>
          </a:p>
          <a:p>
            <a:pPr lvl="1"/>
            <a:r>
              <a:rPr lang="en-US" dirty="0" smtClean="0"/>
              <a:t>Serial parts</a:t>
            </a:r>
          </a:p>
          <a:p>
            <a:r>
              <a:rPr lang="en-US" dirty="0" smtClean="0"/>
              <a:t>The serial parts stop you from scaling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01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Amdahl’s Law</a:t>
            </a:r>
            <a:br>
              <a:rPr lang="en-US" dirty="0" smtClean="0"/>
            </a:br>
            <a:r>
              <a:rPr lang="en-US" sz="2200" dirty="0" smtClean="0"/>
              <a:t>Theoretical speedup given a fixed data size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636" y="1600200"/>
            <a:ext cx="283401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speedup of a program using multiple processors in parallel computing is limited by the time needed for the serial fraction of the </a:t>
            </a:r>
            <a:r>
              <a:rPr lang="en-US" sz="2000" dirty="0" smtClean="0"/>
              <a:t>program, given a fixed size of data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78" y="1600200"/>
            <a:ext cx="5310542" cy="39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5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Gustafson’s Law</a:t>
            </a:r>
            <a:br>
              <a:rPr lang="en-US" dirty="0" smtClean="0"/>
            </a:br>
            <a:r>
              <a:rPr lang="en-US" sz="2200" dirty="0" smtClean="0"/>
              <a:t>What if the data increases too?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51" y="1417638"/>
            <a:ext cx="7329677" cy="5144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723" y="1329889"/>
            <a:ext cx="3647701" cy="4933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6714" y="6156039"/>
            <a:ext cx="2643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α is the largest </a:t>
            </a:r>
          </a:p>
          <a:p>
            <a:r>
              <a:rPr lang="en-US" dirty="0" smtClean="0"/>
              <a:t>non-parallelizable fraction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driving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Amdahl’s Law</a:t>
            </a:r>
          </a:p>
          <a:p>
            <a:pPr lvl="1"/>
            <a:r>
              <a:rPr lang="en-US" dirty="0" smtClean="0"/>
              <a:t>You are travelling to London (60 miles)</a:t>
            </a:r>
          </a:p>
          <a:p>
            <a:pPr lvl="1"/>
            <a:r>
              <a:rPr lang="en-US" dirty="0" smtClean="0"/>
              <a:t>30 miles in you have spent one hour</a:t>
            </a:r>
          </a:p>
          <a:p>
            <a:pPr lvl="1"/>
            <a:r>
              <a:rPr lang="en-US" dirty="0" smtClean="0"/>
              <a:t>You can never average &gt; 60 mph</a:t>
            </a:r>
          </a:p>
          <a:p>
            <a:r>
              <a:rPr lang="en-US" b="1" dirty="0" smtClean="0"/>
              <a:t>Gustafson’s Law</a:t>
            </a:r>
          </a:p>
          <a:p>
            <a:pPr lvl="1"/>
            <a:r>
              <a:rPr lang="en-US" dirty="0" smtClean="0"/>
              <a:t>You are travelling across the US</a:t>
            </a:r>
          </a:p>
          <a:p>
            <a:pPr lvl="1"/>
            <a:r>
              <a:rPr lang="en-US" dirty="0" smtClean="0"/>
              <a:t>You’ve spent an hour at 30 mph</a:t>
            </a:r>
          </a:p>
          <a:p>
            <a:pPr lvl="1"/>
            <a:r>
              <a:rPr lang="en-US" dirty="0" smtClean="0"/>
              <a:t>You can achieve any average speed given enough time and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8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Single system under increasing load</a:t>
            </a:r>
            <a:endParaRPr lang="en-US" sz="27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23344" y="5680399"/>
            <a:ext cx="7061219" cy="6978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23344" y="1521286"/>
            <a:ext cx="0" cy="415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23344" y="2763437"/>
            <a:ext cx="3991124" cy="2916962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152260" y="5764140"/>
            <a:ext cx="63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96058" y="2999579"/>
            <a:ext cx="1400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814468" y="2763437"/>
            <a:ext cx="2846815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14468" y="2763437"/>
            <a:ext cx="2846815" cy="11211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66261" y="2394105"/>
            <a:ext cx="695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395729" y="3732829"/>
            <a:ext cx="21289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</a:t>
            </a:r>
          </a:p>
          <a:p>
            <a:r>
              <a:rPr lang="en-US" dirty="0" smtClean="0"/>
              <a:t>Resource contention</a:t>
            </a:r>
          </a:p>
          <a:p>
            <a:r>
              <a:rPr lang="en-US" dirty="0" smtClean="0"/>
              <a:t>causes slowdown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1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</a:t>
            </a:r>
            <a:br>
              <a:rPr lang="en-US" dirty="0" smtClean="0"/>
            </a:br>
            <a:r>
              <a:rPr lang="en-US" sz="2700" dirty="0" smtClean="0"/>
              <a:t>Scaling servers when fully loaded</a:t>
            </a:r>
            <a:endParaRPr lang="en-US" sz="27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46308" y="1683204"/>
            <a:ext cx="7471131" cy="4193483"/>
            <a:chOff x="319573" y="1521286"/>
            <a:chExt cx="8217094" cy="4612186"/>
          </a:xfrm>
        </p:grpSpPr>
        <p:sp>
          <p:nvSpPr>
            <p:cNvPr id="10" name="TextBox 9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28" name="Curved Connector 27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6386995" y="4011987"/>
              <a:ext cx="2149672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Bad</a:t>
              </a:r>
            </a:p>
            <a:p>
              <a:pPr algn="ctr"/>
              <a:r>
                <a:rPr lang="en-US" dirty="0" smtClean="0"/>
                <a:t>System performance </a:t>
              </a:r>
            </a:p>
            <a:p>
              <a:pPr algn="ctr"/>
              <a:r>
                <a:rPr lang="en-US" dirty="0"/>
                <a:t>r</a:t>
              </a:r>
              <a:r>
                <a:rPr lang="en-US" dirty="0" smtClean="0"/>
                <a:t>eaches a maximum </a:t>
              </a:r>
              <a:br>
                <a:rPr lang="en-US" dirty="0" smtClean="0"/>
              </a:br>
              <a:r>
                <a:rPr lang="en-US" dirty="0" smtClean="0"/>
                <a:t>no matter how many </a:t>
              </a:r>
            </a:p>
            <a:p>
              <a:pPr algn="ctr"/>
              <a:r>
                <a:rPr lang="en-US" dirty="0" smtClean="0"/>
                <a:t>servers are added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917461" y="2930281"/>
              <a:ext cx="319540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Not bad</a:t>
              </a:r>
            </a:p>
            <a:p>
              <a:pPr algn="ctr"/>
              <a:r>
                <a:rPr lang="en-US" dirty="0" smtClean="0"/>
                <a:t>Additional servers scale linearly, </a:t>
              </a:r>
            </a:p>
            <a:p>
              <a:pPr algn="ctr"/>
              <a:r>
                <a:rPr lang="en-US" dirty="0" smtClean="0"/>
                <a:t>but there is a cost to scaling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27012" y="1560618"/>
              <a:ext cx="396871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Best</a:t>
              </a:r>
            </a:p>
            <a:p>
              <a:pPr algn="ctr"/>
              <a:r>
                <a:rPr lang="en-US" dirty="0" smtClean="0"/>
                <a:t>The performance of n servers is equal to</a:t>
              </a:r>
            </a:p>
            <a:p>
              <a:pPr algn="ctr"/>
              <a:r>
                <a:rPr lang="en-US" dirty="0" smtClean="0"/>
                <a:t>n x the single server performance</a:t>
              </a:r>
              <a:endParaRPr lang="en-US" dirty="0"/>
            </a:p>
          </p:txBody>
        </p:sp>
        <p:cxnSp>
          <p:nvCxnSpPr>
            <p:cNvPr id="42" name="Straight Connector 41"/>
            <p:cNvCxnSpPr>
              <a:stCxn id="33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55181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779" y="3049941"/>
            <a:ext cx="3022600" cy="1587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1479" y="1417638"/>
            <a:ext cx="51333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e is the Karp-</a:t>
            </a:r>
            <a:r>
              <a:rPr lang="en-US" sz="3200" dirty="0" err="1" smtClean="0"/>
              <a:t>Flatt</a:t>
            </a:r>
            <a:r>
              <a:rPr lang="en-US" sz="3200" dirty="0" smtClean="0"/>
              <a:t> Metric</a:t>
            </a:r>
          </a:p>
          <a:p>
            <a:r>
              <a:rPr lang="en-US" sz="3200" dirty="0" err="1" smtClean="0"/>
              <a:t>ψ</a:t>
            </a:r>
            <a:r>
              <a:rPr lang="en-US" sz="3200" dirty="0" smtClean="0"/>
              <a:t> is the speedup</a:t>
            </a:r>
          </a:p>
          <a:p>
            <a:r>
              <a:rPr lang="en-US" sz="3200" dirty="0" smtClean="0"/>
              <a:t>p is the number of processors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33879" y="4486999"/>
            <a:ext cx="43071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 = 0 is the best</a:t>
            </a:r>
          </a:p>
          <a:p>
            <a:r>
              <a:rPr lang="en-US" sz="2400" dirty="0" smtClean="0"/>
              <a:t>e = 1 indicates no speedup</a:t>
            </a:r>
          </a:p>
          <a:p>
            <a:r>
              <a:rPr lang="en-US" sz="2400" dirty="0" smtClean="0"/>
              <a:t>e &gt; 1 indicates adding processors</a:t>
            </a:r>
          </a:p>
          <a:p>
            <a:r>
              <a:rPr lang="en-US" sz="2400" dirty="0" smtClean="0"/>
              <a:t> slows down the system!!!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047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of looking at 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	Taking </a:t>
            </a:r>
            <a:r>
              <a:rPr lang="en-US" sz="4000" dirty="0"/>
              <a:t>HTTP </a:t>
            </a:r>
            <a:r>
              <a:rPr lang="en-US" sz="4000" dirty="0" smtClean="0"/>
              <a:t>seriously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790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6308" y="1683204"/>
            <a:ext cx="7130816" cy="4193483"/>
            <a:chOff x="319573" y="1521286"/>
            <a:chExt cx="7842800" cy="4612186"/>
          </a:xfrm>
        </p:grpSpPr>
        <p:sp>
          <p:nvSpPr>
            <p:cNvPr id="5" name="TextBox 4"/>
            <p:cNvSpPr txBox="1"/>
            <p:nvPr/>
          </p:nvSpPr>
          <p:spPr>
            <a:xfrm>
              <a:off x="5840492" y="5764140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Number of servers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196058" y="2999579"/>
              <a:ext cx="140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Performance</a:t>
              </a:r>
              <a:endParaRPr lang="en-US" dirty="0"/>
            </a:p>
          </p:txBody>
        </p:sp>
        <p:cxnSp>
          <p:nvCxnSpPr>
            <p:cNvPr id="7" name="Curved Connector 6"/>
            <p:cNvCxnSpPr/>
            <p:nvPr/>
          </p:nvCxnSpPr>
          <p:spPr>
            <a:xfrm flipV="1">
              <a:off x="1339678" y="4337615"/>
              <a:ext cx="6289523" cy="1795857"/>
            </a:xfrm>
            <a:prstGeom prst="curvedConnector3">
              <a:avLst>
                <a:gd name="adj1" fmla="val -144"/>
              </a:avLst>
            </a:prstGeom>
            <a:ln>
              <a:solidFill>
                <a:srgbClr val="FF0000"/>
              </a:solidFill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934984" y="5102775"/>
              <a:ext cx="1004758" cy="10167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 server</a:t>
              </a:r>
              <a:endParaRPr lang="en-US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576913" y="2330778"/>
              <a:ext cx="5065657" cy="2651783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968764" y="3884542"/>
              <a:ext cx="2193609" cy="710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r>
                <a:rPr lang="en-US" dirty="0" smtClean="0">
                  <a:sym typeface="Wingdings"/>
                </a:rPr>
                <a:t>1 as p increases</a:t>
              </a:r>
              <a:r>
                <a:rPr lang="en-US" dirty="0" smtClean="0"/>
                <a:t> </a:t>
              </a:r>
            </a:p>
            <a:p>
              <a:pPr algn="ctr"/>
              <a:endParaRPr lang="en-US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823344" y="1521286"/>
              <a:ext cx="4158584" cy="4159113"/>
            </a:xfrm>
            <a:prstGeom prst="line">
              <a:avLst/>
            </a:prstGeom>
            <a:ln>
              <a:solidFill>
                <a:srgbClr val="008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23344" y="5680399"/>
              <a:ext cx="7061219" cy="69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823344" y="1521286"/>
              <a:ext cx="0" cy="415911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119100" y="1560618"/>
              <a:ext cx="584544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</a:t>
              </a:r>
              <a:endParaRPr lang="en-US" dirty="0"/>
            </a:p>
          </p:txBody>
        </p:sp>
        <p:cxnSp>
          <p:nvCxnSpPr>
            <p:cNvPr id="16" name="Straight Connector 15"/>
            <p:cNvCxnSpPr>
              <a:stCxn id="8" idx="0"/>
            </p:cNvCxnSpPr>
            <p:nvPr/>
          </p:nvCxnSpPr>
          <p:spPr>
            <a:xfrm>
              <a:off x="1437363" y="5102775"/>
              <a:ext cx="0" cy="563667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970549" y="571777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 server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546186" y="2280844"/>
              <a:ext cx="777310" cy="406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e=0.3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418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16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6" idx="3"/>
            <a:endCxn id="8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6" idx="3"/>
            <a:endCxn id="10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97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Nothing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Implies there is no serial part to the computation</a:t>
            </a:r>
          </a:p>
          <a:p>
            <a:r>
              <a:rPr lang="en-US" dirty="0" smtClean="0"/>
              <a:t>Karp-</a:t>
            </a:r>
            <a:r>
              <a:rPr lang="en-US" dirty="0" err="1" smtClean="0"/>
              <a:t>Flatt</a:t>
            </a:r>
            <a:r>
              <a:rPr lang="en-US" dirty="0" smtClean="0"/>
              <a:t> Metric of 0 </a:t>
            </a:r>
          </a:p>
          <a:p>
            <a:pPr lvl="1"/>
            <a:r>
              <a:rPr lang="en-US" dirty="0" smtClean="0"/>
              <a:t>Assuming 100% efficient load balancing</a:t>
            </a:r>
          </a:p>
          <a:p>
            <a:r>
              <a:rPr lang="en-US" dirty="0" smtClean="0"/>
              <a:t>In practice, this is difficult!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87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 / </a:t>
            </a:r>
            <a:r>
              <a:rPr lang="en-US" dirty="0" err="1" smtClean="0"/>
              <a:t>Sharding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14176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1425501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2979670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2987533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66" y="4541702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418" y="4549565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4686327" y="199981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86327" y="3617679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6327" y="5109928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15" y="2979670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  <a:endCxn id="4" idx="1"/>
          </p:cNvCxnSpPr>
          <p:nvPr/>
        </p:nvCxnSpPr>
        <p:spPr>
          <a:xfrm flipV="1">
            <a:off x="2312876" y="1999819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12876" y="3561851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12876" y="3561851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010" y="419775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787859" y="257764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99293" y="2577647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785880" y="414403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397314" y="414403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83901" y="571041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95335" y="5710415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732648" y="1535243"/>
            <a:ext cx="70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A-I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9678" y="3238685"/>
            <a:ext cx="72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J-R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89678" y="4786762"/>
            <a:ext cx="754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S-Z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87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with </a:t>
            </a:r>
            <a:r>
              <a:rPr lang="en-US" dirty="0" err="1" smtClean="0"/>
              <a:t>Sharding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Imbalance</a:t>
            </a:r>
          </a:p>
          <a:p>
            <a:pPr lvl="1"/>
            <a:r>
              <a:rPr lang="en-US" dirty="0" smtClean="0"/>
              <a:t>Fewer S-Z’s than A-I’s</a:t>
            </a:r>
          </a:p>
          <a:p>
            <a:r>
              <a:rPr lang="en-US" dirty="0" smtClean="0"/>
              <a:t>Failover</a:t>
            </a:r>
          </a:p>
          <a:p>
            <a:r>
              <a:rPr lang="en-US" dirty="0" smtClean="0"/>
              <a:t>Adding new servers requires a </a:t>
            </a:r>
            <a:br>
              <a:rPr lang="en-US" dirty="0" smtClean="0"/>
            </a:br>
            <a:r>
              <a:rPr lang="en-US" dirty="0" smtClean="0"/>
              <a:t>re-balance</a:t>
            </a:r>
          </a:p>
          <a:p>
            <a:pPr lvl="1"/>
            <a:r>
              <a:rPr lang="en-US" dirty="0" smtClean="0"/>
              <a:t>Is this automatic or manual?!</a:t>
            </a:r>
          </a:p>
        </p:txBody>
      </p:sp>
    </p:spTree>
    <p:extLst>
      <p:ext uri="{BB962C8B-B14F-4D97-AF65-F5344CB8AC3E}">
        <p14:creationId xmlns:p14="http://schemas.microsoft.com/office/powerpoint/2010/main" val="677067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Load Balancer-based </a:t>
            </a:r>
            <a:br>
              <a:rPr lang="en-US" dirty="0" smtClean="0"/>
            </a:br>
            <a:r>
              <a:rPr lang="en-US" dirty="0" smtClean="0"/>
              <a:t>elastic scaling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01676" y="3185985"/>
            <a:ext cx="634962" cy="109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34" y="1322056"/>
            <a:ext cx="1164361" cy="11643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0695" y="2649014"/>
            <a:ext cx="1362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Worker pool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054" y="2581999"/>
            <a:ext cx="1164361" cy="116436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609" y="5289816"/>
            <a:ext cx="723249" cy="723249"/>
          </a:xfrm>
          <a:prstGeom prst="rect">
            <a:avLst/>
          </a:prstGeom>
        </p:spPr>
      </p:pic>
      <p:cxnSp>
        <p:nvCxnSpPr>
          <p:cNvPr id="36" name="Elbow Connector 35"/>
          <p:cNvCxnSpPr>
            <a:stCxn id="18" idx="3"/>
            <a:endCxn id="32" idx="3"/>
          </p:cNvCxnSpPr>
          <p:nvPr/>
        </p:nvCxnSpPr>
        <p:spPr>
          <a:xfrm flipH="1">
            <a:off x="5254858" y="2833680"/>
            <a:ext cx="3438222" cy="2817761"/>
          </a:xfrm>
          <a:prstGeom prst="bentConnector3">
            <a:avLst>
              <a:gd name="adj1" fmla="val -664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793730" y="4928905"/>
            <a:ext cx="172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Cloud Controller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52369" y="2867456"/>
            <a:ext cx="949307" cy="6988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38" y="2581999"/>
            <a:ext cx="1164361" cy="116436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638614" y="3813375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643222" y="5282109"/>
            <a:ext cx="124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Monitoring</a:t>
            </a:r>
            <a:endParaRPr lang="en-US" dirty="0"/>
          </a:p>
        </p:txBody>
      </p:sp>
      <p:cxnSp>
        <p:nvCxnSpPr>
          <p:cNvPr id="33" name="Elbow Connector 32"/>
          <p:cNvCxnSpPr>
            <a:endCxn id="29" idx="2"/>
          </p:cNvCxnSpPr>
          <p:nvPr/>
        </p:nvCxnSpPr>
        <p:spPr>
          <a:xfrm rot="10800000">
            <a:off x="2389293" y="4182707"/>
            <a:ext cx="2142316" cy="13473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9292" y="5489131"/>
            <a:ext cx="176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Topology update</a:t>
            </a:r>
            <a:endParaRPr lang="en-US" dirty="0"/>
          </a:p>
        </p:txBody>
      </p:sp>
      <p:cxnSp>
        <p:nvCxnSpPr>
          <p:cNvPr id="34" name="Elbow Connector 33"/>
          <p:cNvCxnSpPr>
            <a:stCxn id="27" idx="3"/>
            <a:endCxn id="17" idx="1"/>
          </p:cNvCxnSpPr>
          <p:nvPr/>
        </p:nvCxnSpPr>
        <p:spPr>
          <a:xfrm flipV="1">
            <a:off x="3000999" y="1904237"/>
            <a:ext cx="3165335" cy="1259943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7" idx="3"/>
            <a:endCxn id="22" idx="1"/>
          </p:cNvCxnSpPr>
          <p:nvPr/>
        </p:nvCxnSpPr>
        <p:spPr>
          <a:xfrm>
            <a:off x="3000999" y="3164180"/>
            <a:ext cx="3159055" cy="1270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66334" y="3764544"/>
            <a:ext cx="1164361" cy="1164361"/>
          </a:xfrm>
          <a:prstGeom prst="rect">
            <a:avLst/>
          </a:prstGeom>
        </p:spPr>
      </p:pic>
      <p:cxnSp>
        <p:nvCxnSpPr>
          <p:cNvPr id="45" name="Elbow Connector 44"/>
          <p:cNvCxnSpPr>
            <a:stCxn id="27" idx="3"/>
            <a:endCxn id="44" idx="1"/>
          </p:cNvCxnSpPr>
          <p:nvPr/>
        </p:nvCxnSpPr>
        <p:spPr>
          <a:xfrm>
            <a:off x="3000999" y="3164180"/>
            <a:ext cx="3165335" cy="1182545"/>
          </a:xfrm>
          <a:prstGeom prst="bentConnector3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35710" y="4214593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Elastic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Statelessness is hard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is a lot of intermediate calculation in most web systems that needs to be stored between transactions.</a:t>
            </a:r>
          </a:p>
          <a:p>
            <a:r>
              <a:rPr lang="en-US" dirty="0" smtClean="0"/>
              <a:t>The exemplar is the shopping cart</a:t>
            </a:r>
          </a:p>
        </p:txBody>
      </p:sp>
    </p:spTree>
    <p:extLst>
      <p:ext uri="{BB962C8B-B14F-4D97-AF65-F5344CB8AC3E}">
        <p14:creationId xmlns:p14="http://schemas.microsoft.com/office/powerpoint/2010/main" val="41201487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state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In-memory</a:t>
            </a:r>
          </a:p>
          <a:p>
            <a:pPr lvl="1"/>
            <a:r>
              <a:rPr lang="en-US" dirty="0" smtClean="0"/>
              <a:t>Breaks statelessness, limits scalability</a:t>
            </a:r>
          </a:p>
          <a:p>
            <a:r>
              <a:rPr lang="en-US" dirty="0" smtClean="0"/>
              <a:t>In the client</a:t>
            </a:r>
          </a:p>
          <a:p>
            <a:pPr lvl="1"/>
            <a:r>
              <a:rPr lang="en-US" dirty="0" smtClean="0"/>
              <a:t>OK for some APIs but can be slow and hard to program</a:t>
            </a:r>
          </a:p>
          <a:p>
            <a:r>
              <a:rPr lang="en-US" dirty="0" smtClean="0"/>
              <a:t>In the database</a:t>
            </a:r>
          </a:p>
          <a:p>
            <a:pPr lvl="1"/>
            <a:r>
              <a:rPr lang="en-US" dirty="0" smtClean="0"/>
              <a:t>Slow and expensive</a:t>
            </a:r>
          </a:p>
          <a:p>
            <a:r>
              <a:rPr lang="en-US" dirty="0" smtClean="0"/>
              <a:t>Cache servers:</a:t>
            </a:r>
          </a:p>
          <a:p>
            <a:pPr lvl="1"/>
            <a:r>
              <a:rPr lang="en-US" dirty="0" smtClean="0"/>
              <a:t>The client keeps a cookie, which is the key to the 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lvl="1"/>
            <a:r>
              <a:rPr lang="en-US" dirty="0" smtClean="0"/>
              <a:t>The usual </a:t>
            </a:r>
            <a:r>
              <a:rPr lang="en-US" dirty="0" err="1" smtClean="0"/>
              <a:t>practise</a:t>
            </a:r>
            <a:endParaRPr lang="en-US" dirty="0"/>
          </a:p>
          <a:p>
            <a:pPr lvl="1"/>
            <a:r>
              <a:rPr lang="en-US" dirty="0" err="1" smtClean="0"/>
              <a:t>Redis</a:t>
            </a:r>
            <a:r>
              <a:rPr lang="en-US" dirty="0" smtClean="0"/>
              <a:t>, </a:t>
            </a:r>
            <a:r>
              <a:rPr lang="en-US" dirty="0" err="1" smtClean="0"/>
              <a:t>memcached</a:t>
            </a:r>
            <a:r>
              <a:rPr lang="en-US" dirty="0" smtClean="0"/>
              <a:t>, </a:t>
            </a:r>
            <a:r>
              <a:rPr lang="en-US" dirty="0" err="1" smtClean="0"/>
              <a:t>Hazelcast</a:t>
            </a:r>
            <a:r>
              <a:rPr lang="en-US" dirty="0" smtClean="0"/>
              <a:t>, </a:t>
            </a:r>
            <a:r>
              <a:rPr lang="en-US" dirty="0" err="1" smtClean="0"/>
              <a:t>Infinispan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03524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5595" y="5945577"/>
            <a:ext cx="9018405" cy="9124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1570038"/>
            <a:ext cx="1164361" cy="11643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1494159"/>
            <a:ext cx="1502860" cy="1156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3048328"/>
            <a:ext cx="1164361" cy="1164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3056191"/>
            <a:ext cx="1502860" cy="11564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1" y="4610360"/>
            <a:ext cx="1164361" cy="116436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043" y="4618223"/>
            <a:ext cx="1502860" cy="1156498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endCxn id="5" idx="1"/>
          </p:cNvCxnSpPr>
          <p:nvPr/>
        </p:nvCxnSpPr>
        <p:spPr>
          <a:xfrm>
            <a:off x="4768952" y="206847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768952" y="3686337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768952" y="5178586"/>
            <a:ext cx="1348091" cy="39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40" y="3048328"/>
            <a:ext cx="1164361" cy="1164361"/>
          </a:xfrm>
          <a:prstGeom prst="rect">
            <a:avLst/>
          </a:prstGeom>
        </p:spPr>
      </p:pic>
      <p:cxnSp>
        <p:nvCxnSpPr>
          <p:cNvPr id="14" name="Elbow Connector 13"/>
          <p:cNvCxnSpPr>
            <a:stCxn id="13" idx="3"/>
          </p:cNvCxnSpPr>
          <p:nvPr/>
        </p:nvCxnSpPr>
        <p:spPr>
          <a:xfrm flipV="1">
            <a:off x="2395501" y="2068477"/>
            <a:ext cx="1209090" cy="1562032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13" idx="3"/>
            <a:endCxn id="6" idx="1"/>
          </p:cNvCxnSpPr>
          <p:nvPr/>
        </p:nvCxnSpPr>
        <p:spPr>
          <a:xfrm>
            <a:off x="2395501" y="3630509"/>
            <a:ext cx="1209090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3" idx="3"/>
            <a:endCxn id="8" idx="1"/>
          </p:cNvCxnSpPr>
          <p:nvPr/>
        </p:nvCxnSpPr>
        <p:spPr>
          <a:xfrm>
            <a:off x="2395501" y="3630509"/>
            <a:ext cx="1209090" cy="15620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77635" y="4266413"/>
            <a:ext cx="1501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 Balancer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70484" y="264630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37738" y="2478821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868505" y="42126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535759" y="400333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866526" y="577907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33780" y="5541804"/>
            <a:ext cx="574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</a:t>
            </a:r>
            <a:endParaRPr lang="en-US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800" y="5363396"/>
            <a:ext cx="1164361" cy="116436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619903" y="6488668"/>
            <a:ext cx="1405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Cache Server</a:t>
            </a:r>
            <a:endParaRPr lang="en-US" dirty="0"/>
          </a:p>
        </p:txBody>
      </p:sp>
      <p:cxnSp>
        <p:nvCxnSpPr>
          <p:cNvPr id="28" name="Elbow Connector 27"/>
          <p:cNvCxnSpPr>
            <a:stCxn id="4" idx="3"/>
            <a:endCxn id="25" idx="1"/>
          </p:cNvCxnSpPr>
          <p:nvPr/>
        </p:nvCxnSpPr>
        <p:spPr>
          <a:xfrm>
            <a:off x="4768952" y="2152219"/>
            <a:ext cx="3076848" cy="3793358"/>
          </a:xfrm>
          <a:prstGeom prst="bentConnector3">
            <a:avLst>
              <a:gd name="adj1" fmla="val 21426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6" idx="3"/>
          </p:cNvCxnSpPr>
          <p:nvPr/>
        </p:nvCxnSpPr>
        <p:spPr>
          <a:xfrm>
            <a:off x="4768952" y="3630509"/>
            <a:ext cx="2976061" cy="2315068"/>
          </a:xfrm>
          <a:prstGeom prst="bentConnector3">
            <a:avLst>
              <a:gd name="adj1" fmla="val 22803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/>
          <p:nvPr/>
        </p:nvCxnSpPr>
        <p:spPr>
          <a:xfrm>
            <a:off x="4768952" y="5108799"/>
            <a:ext cx="2976061" cy="836778"/>
          </a:xfrm>
          <a:prstGeom prst="bentConnector3">
            <a:avLst>
              <a:gd name="adj1" fmla="val 22334"/>
            </a:avLst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798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Reverse proxies</a:t>
            </a:r>
          </a:p>
          <a:p>
            <a:r>
              <a:rPr lang="en-US" dirty="0" err="1" smtClean="0"/>
              <a:t>Composable</a:t>
            </a:r>
            <a:endParaRPr lang="en-US" dirty="0" smtClean="0"/>
          </a:p>
          <a:p>
            <a:pPr lvl="1"/>
            <a:r>
              <a:rPr lang="en-US" dirty="0" smtClean="0"/>
              <a:t>E.g. my business process is a service that exposes a REST interface and co-ordinates other services</a:t>
            </a:r>
          </a:p>
          <a:p>
            <a:r>
              <a:rPr lang="en-US" dirty="0" smtClean="0"/>
              <a:t>Compare with web scraping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2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Roy Fielding</a:t>
            </a:r>
            <a:r>
              <a:rPr lang="en-US" dirty="0"/>
              <a:t>, a principal author of </a:t>
            </a:r>
            <a:r>
              <a:rPr lang="en-US" dirty="0" smtClean="0"/>
              <a:t>HTTP</a:t>
            </a:r>
          </a:p>
          <a:p>
            <a:r>
              <a:rPr lang="en-US" dirty="0" smtClean="0"/>
              <a:t>PhD </a:t>
            </a:r>
            <a:r>
              <a:rPr lang="en-US" dirty="0"/>
              <a:t>thesis </a:t>
            </a:r>
            <a:r>
              <a:rPr lang="en-US" i="1" dirty="0"/>
              <a:t>Architectural Styles and the Design of Network-based 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ubsequent </a:t>
            </a:r>
            <a:r>
              <a:rPr lang="en-US" dirty="0"/>
              <a:t>article </a:t>
            </a:r>
            <a:r>
              <a:rPr lang="en-US" i="1" dirty="0"/>
              <a:t>Principled Design of the Modern Web Architecture </a:t>
            </a:r>
            <a:r>
              <a:rPr lang="en-US" dirty="0"/>
              <a:t>(ACM TOIT 2:2, 2002) </a:t>
            </a:r>
          </a:p>
          <a:p>
            <a:r>
              <a:rPr lang="en-US" dirty="0" smtClean="0"/>
              <a:t>Richardson </a:t>
            </a:r>
            <a:r>
              <a:rPr lang="en-US" dirty="0"/>
              <a:t>&amp; Ruby, </a:t>
            </a:r>
            <a:r>
              <a:rPr lang="en-US" i="1" dirty="0" err="1"/>
              <a:t>RESTful</a:t>
            </a:r>
            <a:r>
              <a:rPr lang="en-US" i="1" dirty="0"/>
              <a:t> Web </a:t>
            </a:r>
            <a:r>
              <a:rPr lang="en-US" i="1" dirty="0" smtClean="0"/>
              <a:t>Services </a:t>
            </a:r>
            <a:r>
              <a:rPr lang="en-US" dirty="0" smtClean="0"/>
              <a:t>architectural </a:t>
            </a:r>
            <a:r>
              <a:rPr lang="en-US" dirty="0"/>
              <a:t>patterns of the web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Principles of REST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REST isn't protocol specific, but in practice means the </a:t>
            </a: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usage of HTTP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err="1" smtClean="0">
                <a:ea typeface="Droid Sans Fallback" charset="0"/>
                <a:cs typeface="Droid Sans Fallback" charset="0"/>
              </a:rPr>
              <a:t>CoAP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 is an example of a non-HTTP restful interface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is very rich: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Content negotiation </a:t>
            </a:r>
            <a:endParaRPr lang="en-US" sz="2000" dirty="0">
              <a:ea typeface="Droid Sans Fallback" charset="0"/>
              <a:cs typeface="Droid Sans Fallback" charset="0"/>
            </a:endParaRP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>
                <a:ea typeface="Droid Sans Fallback" charset="0"/>
                <a:cs typeface="Droid Sans Fallback" charset="0"/>
              </a:rPr>
              <a:t>D</a:t>
            </a:r>
            <a:r>
              <a:rPr lang="en-US" sz="2000" dirty="0" smtClean="0">
                <a:ea typeface="Droid Sans Fallback" charset="0"/>
                <a:cs typeface="Droid Sans Fallback" charset="0"/>
              </a:rPr>
              <a:t>istributed caching. 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smtClean="0">
                <a:ea typeface="Droid Sans Fallback" charset="0"/>
                <a:cs typeface="Droid Sans Fallback" charset="0"/>
              </a:rPr>
              <a:t>HTTP verbs nicely map to CRUD operations of data</a:t>
            </a:r>
          </a:p>
          <a:p>
            <a:pPr marL="195864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400" dirty="0" err="1" smtClean="0">
                <a:ea typeface="Droid Sans Fallback" charset="0"/>
                <a:cs typeface="Droid Sans Fallback" charset="0"/>
              </a:rPr>
              <a:t>RESTful</a:t>
            </a:r>
            <a:r>
              <a:rPr lang="en-US" sz="2400" dirty="0" smtClean="0">
                <a:ea typeface="Droid Sans Fallback" charset="0"/>
                <a:cs typeface="Droid Sans Fallback" charset="0"/>
              </a:rPr>
              <a:t> web services</a:t>
            </a:r>
          </a:p>
          <a:p>
            <a:pPr marL="595914" lvl="1" indent="-195864">
              <a:lnSpc>
                <a:spcPct val="120000"/>
              </a:lnSpc>
              <a:buSzPct val="45000"/>
              <a:buFont typeface="Arial" charset="0"/>
              <a:buChar char="•"/>
              <a:tabLst>
                <a:tab pos="656722" algn="l"/>
                <a:tab pos="1313444" algn="l"/>
                <a:tab pos="1970166" algn="l"/>
                <a:tab pos="2626888" algn="l"/>
                <a:tab pos="3283610" algn="l"/>
                <a:tab pos="3940332" algn="l"/>
                <a:tab pos="4597055" algn="l"/>
                <a:tab pos="5253777" algn="l"/>
                <a:tab pos="5910499" algn="l"/>
                <a:tab pos="6567221" algn="l"/>
                <a:tab pos="7223943" algn="l"/>
              </a:tabLst>
            </a:pPr>
            <a:r>
              <a:rPr lang="en-US" sz="2000" dirty="0" smtClean="0">
                <a:ea typeface="Droid Sans Fallback" charset="0"/>
                <a:cs typeface="Droid Sans Fallback" charset="0"/>
              </a:rPr>
              <a:t>Try to use all of HTTP as an application protocol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288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 and 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Addressable Resources. Every “object” on your network should have a unique ID. </a:t>
            </a:r>
          </a:p>
          <a:p>
            <a:r>
              <a:rPr lang="en-US" dirty="0" smtClean="0"/>
              <a:t>An important aspect is that each “object” or resource has its own specific URI where it can be addressed</a:t>
            </a:r>
          </a:p>
          <a:p>
            <a:r>
              <a:rPr lang="en-US" dirty="0" smtClean="0"/>
              <a:t>The URI should have a lifetime equivalent to the resource it represents</a:t>
            </a:r>
          </a:p>
          <a:p>
            <a:pPr lvl="1"/>
            <a:r>
              <a:rPr lang="en-US" dirty="0" smtClean="0"/>
              <a:t> (I’ve had the same bank account for 20+ years)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77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of resource captured and transferred between components</a:t>
            </a:r>
          </a:p>
          <a:p>
            <a:r>
              <a:rPr lang="en-US" dirty="0"/>
              <a:t>M</a:t>
            </a:r>
            <a:r>
              <a:rPr lang="en-US" dirty="0" smtClean="0"/>
              <a:t>ight </a:t>
            </a:r>
            <a:r>
              <a:rPr lang="en-US" dirty="0"/>
              <a:t>be current or desired future state</a:t>
            </a:r>
          </a:p>
          <a:p>
            <a:r>
              <a:rPr lang="en-US" dirty="0"/>
              <a:t>R</a:t>
            </a:r>
            <a:r>
              <a:rPr lang="en-US" dirty="0" smtClean="0"/>
              <a:t>epresented </a:t>
            </a:r>
            <a:r>
              <a:rPr lang="en-US" dirty="0"/>
              <a:t>as data plus metadata (name–value pairs)</a:t>
            </a:r>
          </a:p>
          <a:p>
            <a:r>
              <a:rPr lang="en-US" dirty="0" smtClean="0"/>
              <a:t>Metadata </a:t>
            </a:r>
            <a:r>
              <a:rPr lang="en-US" dirty="0"/>
              <a:t>includes control data, media </a:t>
            </a:r>
            <a:r>
              <a:rPr lang="en-US" dirty="0" smtClean="0"/>
              <a:t>type</a:t>
            </a:r>
          </a:p>
          <a:p>
            <a:r>
              <a:rPr lang="en-US" dirty="0"/>
              <a:t>The </a:t>
            </a:r>
            <a:r>
              <a:rPr lang="en-US" b="1" dirty="0"/>
              <a:t>Content-Type</a:t>
            </a:r>
            <a:r>
              <a:rPr lang="en-US" dirty="0"/>
              <a:t> of the resource should be useful and meaningful (self-description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O</a:t>
            </a:r>
            <a:r>
              <a:rPr lang="en-US" dirty="0" smtClean="0"/>
              <a:t>ne </a:t>
            </a:r>
            <a:r>
              <a:rPr lang="en-US" dirty="0"/>
              <a:t>resource might have several representations</a:t>
            </a:r>
          </a:p>
          <a:p>
            <a:r>
              <a:rPr lang="en-US" dirty="0"/>
              <a:t>S</a:t>
            </a:r>
            <a:r>
              <a:rPr lang="en-US" dirty="0" smtClean="0"/>
              <a:t>elected </a:t>
            </a:r>
            <a:r>
              <a:rPr lang="en-US" dirty="0"/>
              <a:t>via separate URIs, or via content </a:t>
            </a:r>
            <a:r>
              <a:rPr lang="en-US" dirty="0" smtClean="0"/>
              <a:t>negotiation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6058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Uniform, Constrained Interface. When applying REST over HTTP, stick to the methods provided by the protocol</a:t>
            </a:r>
          </a:p>
          <a:p>
            <a:pPr lvl="1"/>
            <a:r>
              <a:rPr lang="en-US" dirty="0"/>
              <a:t>GET, POST, PUT, and DELETE.</a:t>
            </a:r>
          </a:p>
          <a:p>
            <a:r>
              <a:rPr lang="en-US" dirty="0"/>
              <a:t>These should be used properly</a:t>
            </a:r>
          </a:p>
          <a:p>
            <a:pPr lvl="1"/>
            <a:r>
              <a:rPr lang="en-US" dirty="0"/>
              <a:t>GET should have no side effects or change on state</a:t>
            </a:r>
          </a:p>
          <a:p>
            <a:pPr lvl="1"/>
            <a:r>
              <a:rPr lang="en-US" dirty="0"/>
              <a:t>PUT should update the resource “in-place”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108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HTTP 1.1</a:t>
            </a:r>
          </a:p>
          <a:p>
            <a:r>
              <a:rPr lang="en-US" dirty="0" smtClean="0"/>
              <a:t>URI</a:t>
            </a:r>
          </a:p>
          <a:p>
            <a:r>
              <a:rPr lang="en-US" dirty="0" smtClean="0"/>
              <a:t>URI Template</a:t>
            </a:r>
          </a:p>
          <a:p>
            <a:r>
              <a:rPr lang="en-US" b="1" dirty="0" err="1" smtClean="0"/>
              <a:t>WebSockets</a:t>
            </a:r>
            <a:endParaRPr lang="en-US" b="1" dirty="0" smtClean="0"/>
          </a:p>
          <a:p>
            <a:r>
              <a:rPr lang="en-US" b="1" dirty="0" smtClean="0"/>
              <a:t>XML, JSON, </a:t>
            </a:r>
            <a:r>
              <a:rPr lang="en-US" b="1" dirty="0" err="1" smtClean="0"/>
              <a:t>etc</a:t>
            </a:r>
            <a:endParaRPr lang="en-US" b="1" dirty="0" smtClean="0"/>
          </a:p>
          <a:p>
            <a:r>
              <a:rPr lang="en-US" dirty="0" smtClean="0"/>
              <a:t>Atom/</a:t>
            </a:r>
            <a:r>
              <a:rPr lang="en-US" dirty="0" err="1" smtClean="0"/>
              <a:t>AtomPub</a:t>
            </a:r>
            <a:endParaRPr lang="en-US" dirty="0" smtClean="0"/>
          </a:p>
          <a:p>
            <a:r>
              <a:rPr lang="en-US" dirty="0" err="1" smtClean="0"/>
              <a:t>OData</a:t>
            </a:r>
            <a:endParaRPr lang="en-US" dirty="0" smtClean="0"/>
          </a:p>
          <a:p>
            <a:r>
              <a:rPr lang="en-US" dirty="0" err="1" smtClean="0"/>
              <a:t>OpenId</a:t>
            </a:r>
            <a:endParaRPr lang="en-US" dirty="0" smtClean="0"/>
          </a:p>
          <a:p>
            <a:r>
              <a:rPr lang="en-US" b="1" dirty="0" smtClean="0"/>
              <a:t>OAuth 1 / 2</a:t>
            </a:r>
          </a:p>
          <a:p>
            <a:r>
              <a:rPr lang="en-US" b="1" dirty="0" smtClean="0"/>
              <a:t>SAML/SAML2</a:t>
            </a:r>
          </a:p>
          <a:p>
            <a:r>
              <a:rPr lang="en-US" dirty="0" smtClean="0"/>
              <a:t>JSON Web Tokens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WADL</a:t>
            </a:r>
          </a:p>
          <a:p>
            <a:r>
              <a:rPr lang="en-US" dirty="0" smtClean="0"/>
              <a:t>Swagger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Home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Encryption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Web Signature</a:t>
            </a:r>
          </a:p>
          <a:p>
            <a:r>
              <a:rPr lang="en-US" dirty="0" err="1" smtClean="0"/>
              <a:t>Json</a:t>
            </a:r>
            <a:r>
              <a:rPr lang="en-US" dirty="0" smtClean="0"/>
              <a:t> Patch</a:t>
            </a:r>
          </a:p>
          <a:p>
            <a:r>
              <a:rPr lang="en-US" dirty="0" smtClean="0"/>
              <a:t>SPDY</a:t>
            </a:r>
          </a:p>
          <a:p>
            <a:r>
              <a:rPr lang="en-US" dirty="0" err="1" smtClean="0"/>
              <a:t>HTTPbis</a:t>
            </a:r>
            <a:endParaRPr lang="en-US" dirty="0" smtClean="0"/>
          </a:p>
          <a:p>
            <a:r>
              <a:rPr lang="en-US" dirty="0" smtClean="0"/>
              <a:t>HTTP Link Header</a:t>
            </a:r>
          </a:p>
          <a:p>
            <a:r>
              <a:rPr lang="en-US" dirty="0" err="1" smtClean="0"/>
              <a:t>Microformats</a:t>
            </a:r>
            <a:endParaRPr lang="en-US" dirty="0" smtClean="0"/>
          </a:p>
          <a:p>
            <a:r>
              <a:rPr lang="en-US" dirty="0" smtClean="0"/>
              <a:t>RDDL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3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HTCPCP 1.0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144000" cy="67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95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Not </a:t>
            </a:r>
            <a:r>
              <a:rPr lang="en-US" dirty="0"/>
              <a:t>everyone agrees: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http://www.nurkiewicz.com/2015/07/restful-considered-</a:t>
            </a:r>
            <a:r>
              <a:rPr lang="en-US" sz="2000" dirty="0" smtClean="0">
                <a:hlinkClick r:id="rId2"/>
              </a:rPr>
              <a:t>harmful.html</a:t>
            </a:r>
            <a:r>
              <a:rPr lang="en-US" sz="2000" dirty="0" smtClean="0"/>
              <a:t> </a:t>
            </a:r>
            <a:endParaRPr lang="en-US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06" y="1264467"/>
            <a:ext cx="7530353" cy="548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03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Anti-REST concerns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Bloated formats (equally applies to SOAP)</a:t>
            </a:r>
          </a:p>
          <a:p>
            <a:r>
              <a:rPr lang="en-US" sz="2000" dirty="0" smtClean="0"/>
              <a:t>Neither Schema nor Contract</a:t>
            </a:r>
          </a:p>
          <a:p>
            <a:r>
              <a:rPr lang="en-US" sz="2000" dirty="0" smtClean="0"/>
              <a:t>APIs and discovery instead of clear published machine-readable documentation</a:t>
            </a:r>
          </a:p>
          <a:p>
            <a:r>
              <a:rPr lang="en-US" sz="2000" dirty="0" smtClean="0"/>
              <a:t>No inbuilt batching, paging, sorting, </a:t>
            </a:r>
            <a:r>
              <a:rPr lang="en-US" sz="2000" dirty="0" err="1" smtClean="0"/>
              <a:t>etc</a:t>
            </a:r>
            <a:endParaRPr lang="en-US" sz="2000" dirty="0" smtClean="0"/>
          </a:p>
          <a:p>
            <a:r>
              <a:rPr lang="en-US" sz="2000" dirty="0" smtClean="0"/>
              <a:t>CRUD only</a:t>
            </a:r>
          </a:p>
          <a:p>
            <a:r>
              <a:rPr lang="en-US" sz="2000" dirty="0" smtClean="0"/>
              <a:t>HTTP Status codes mixed with business replies</a:t>
            </a:r>
          </a:p>
          <a:p>
            <a:r>
              <a:rPr lang="en-US" sz="2000" dirty="0" smtClean="0"/>
              <a:t>Temporal Coupling</a:t>
            </a:r>
          </a:p>
          <a:p>
            <a:r>
              <a:rPr lang="en-US" sz="2000" dirty="0" smtClean="0"/>
              <a:t>Not clear enough what is REST and what isn’t!</a:t>
            </a:r>
          </a:p>
          <a:p>
            <a:r>
              <a:rPr lang="en-US" sz="2000" dirty="0" smtClean="0"/>
              <a:t>Backwards compatibility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26255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" y="0"/>
            <a:ext cx="8643391" cy="6858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1300" y="6488668"/>
            <a:ext cx="7873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www.programmableweb.com</a:t>
            </a:r>
            <a:r>
              <a:rPr lang="en-US" dirty="0"/>
              <a:t>/news/why-rest-keeps-me-night/2012/05/15</a:t>
            </a:r>
          </a:p>
        </p:txBody>
      </p:sp>
    </p:spTree>
    <p:extLst>
      <p:ext uri="{BB962C8B-B14F-4D97-AF65-F5344CB8AC3E}">
        <p14:creationId xmlns:p14="http://schemas.microsoft.com/office/powerpoint/2010/main" val="363925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REST Derivation from Style Constraint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6694"/>
            <a:ext cx="9144000" cy="454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5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Server</a:t>
            </a:r>
          </a:p>
          <a:p>
            <a:r>
              <a:rPr lang="en-US" dirty="0" smtClean="0"/>
              <a:t>Cacheing </a:t>
            </a:r>
          </a:p>
          <a:p>
            <a:r>
              <a:rPr lang="en-US" dirty="0" smtClean="0"/>
              <a:t>Replicable</a:t>
            </a:r>
          </a:p>
          <a:p>
            <a:r>
              <a:rPr lang="en-US" dirty="0" smtClean="0"/>
              <a:t>Stateless</a:t>
            </a:r>
          </a:p>
          <a:p>
            <a:r>
              <a:rPr lang="en-US" dirty="0" smtClean="0"/>
              <a:t>Layered</a:t>
            </a:r>
          </a:p>
          <a:p>
            <a:r>
              <a:rPr lang="en-US" dirty="0" smtClean="0"/>
              <a:t>Uniform interface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0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network systems often rely on cacheing</a:t>
            </a:r>
          </a:p>
          <a:p>
            <a:pPr lvl="1"/>
            <a:r>
              <a:rPr lang="en-US" dirty="0" smtClean="0"/>
              <a:t>Reduce traffic</a:t>
            </a:r>
          </a:p>
          <a:p>
            <a:pPr lvl="1"/>
            <a:r>
              <a:rPr lang="en-US" dirty="0" err="1" smtClean="0"/>
              <a:t>Localised</a:t>
            </a:r>
            <a:r>
              <a:rPr lang="en-US" dirty="0" smtClean="0"/>
              <a:t> access</a:t>
            </a:r>
          </a:p>
          <a:p>
            <a:pPr lvl="1"/>
            <a:r>
              <a:rPr lang="en-US" dirty="0" smtClean="0"/>
              <a:t>Reduced processing</a:t>
            </a:r>
          </a:p>
          <a:p>
            <a:pPr lvl="2"/>
            <a:r>
              <a:rPr lang="en-US" b="1" dirty="0" smtClean="0"/>
              <a:t>Akamai</a:t>
            </a:r>
            <a:r>
              <a:rPr lang="en-US" dirty="0" smtClean="0"/>
              <a:t> and others make the web work effectively</a:t>
            </a:r>
          </a:p>
          <a:p>
            <a:r>
              <a:rPr lang="en-US" dirty="0" smtClean="0"/>
              <a:t>Caching relies on differentiating between cacheable and not cacheable traffic</a:t>
            </a:r>
          </a:p>
          <a:p>
            <a:pPr lvl="1"/>
            <a:r>
              <a:rPr lang="en-US" dirty="0" smtClean="0"/>
              <a:t>Also understanding the lifetime and status of cacheable objects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6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729"/>
            <a:ext cx="8229600" cy="1143000"/>
          </a:xfrm>
        </p:spPr>
        <p:txBody>
          <a:bodyPr/>
          <a:lstStyle/>
          <a:p>
            <a:r>
              <a:rPr lang="en-US" dirty="0" smtClean="0"/>
              <a:t>HTTP cacheing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Expires header</a:t>
            </a:r>
          </a:p>
          <a:p>
            <a:r>
              <a:rPr lang="en-US" dirty="0" smtClean="0"/>
              <a:t>Cache-control header</a:t>
            </a:r>
          </a:p>
          <a:p>
            <a:r>
              <a:rPr lang="en-US" dirty="0" smtClean="0"/>
              <a:t>If-modified-since / Not modified</a:t>
            </a:r>
          </a:p>
          <a:p>
            <a:r>
              <a:rPr lang="en-US" dirty="0" smtClean="0"/>
              <a:t>ETags (Entity Tags)</a:t>
            </a:r>
          </a:p>
          <a:p>
            <a:pPr lvl="1"/>
            <a:r>
              <a:rPr lang="en-US" dirty="0" err="1" smtClean="0"/>
              <a:t>Uuids</a:t>
            </a:r>
            <a:r>
              <a:rPr lang="en-US" dirty="0" smtClean="0"/>
              <a:t> for content</a:t>
            </a:r>
          </a:p>
          <a:p>
            <a:pPr lvl="1"/>
            <a:r>
              <a:rPr lang="en-US" dirty="0" smtClean="0"/>
              <a:t>Strong and Weak</a:t>
            </a:r>
          </a:p>
          <a:p>
            <a:r>
              <a:rPr lang="en-US" dirty="0" smtClean="0"/>
              <a:t>If None Match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Unfortunately some websites are using </a:t>
            </a:r>
            <a:r>
              <a:rPr lang="en-US" dirty="0" err="1" smtClean="0"/>
              <a:t>Etags</a:t>
            </a:r>
            <a:r>
              <a:rPr lang="en-US" dirty="0" smtClean="0"/>
              <a:t> to track users instead of cookies!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4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ETags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7711" y="5432987"/>
            <a:ext cx="89962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developers.google.com</a:t>
            </a:r>
            <a:r>
              <a:rPr lang="en-US" sz="1200" dirty="0"/>
              <a:t>/web/fundamentals/performance/optimizing-content-efficiency/images/http-cache-</a:t>
            </a:r>
            <a:r>
              <a:rPr lang="en-US" sz="1200" dirty="0" err="1"/>
              <a:t>control.png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2057400"/>
            <a:ext cx="60198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38" y="401614"/>
            <a:ext cx="7418400" cy="55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1531</TotalTime>
  <Words>1109</Words>
  <Application>Microsoft Macintosh PowerPoint</Application>
  <PresentationFormat>On-screen Show (4:3)</PresentationFormat>
  <Paragraphs>240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Advanced REST</vt:lpstr>
      <vt:lpstr>Another way of looking at REST</vt:lpstr>
      <vt:lpstr>REST</vt:lpstr>
      <vt:lpstr>REST Derivation from Style Constraint</vt:lpstr>
      <vt:lpstr>Key concepts</vt:lpstr>
      <vt:lpstr>Cacheing</vt:lpstr>
      <vt:lpstr>HTTP cacheing features</vt:lpstr>
      <vt:lpstr>ETags</vt:lpstr>
      <vt:lpstr>PowerPoint Presentation</vt:lpstr>
      <vt:lpstr>Statelessness</vt:lpstr>
      <vt:lpstr>PowerPoint Presentation</vt:lpstr>
      <vt:lpstr>Speedup</vt:lpstr>
      <vt:lpstr>What inhibits speedup?</vt:lpstr>
      <vt:lpstr>Amdahl’s Law Theoretical speedup given a fixed data size</vt:lpstr>
      <vt:lpstr>Gustafson’s Law What if the data increases too?</vt:lpstr>
      <vt:lpstr>A driving metaphor</vt:lpstr>
      <vt:lpstr>Performance  Single system under increasing load</vt:lpstr>
      <vt:lpstr>Performance  Scaling servers when fully loaded</vt:lpstr>
      <vt:lpstr>Karp-Flatt Metric</vt:lpstr>
      <vt:lpstr>Karp-Flatt metric</vt:lpstr>
      <vt:lpstr>Shared Nothing Architecture</vt:lpstr>
      <vt:lpstr>Shared Nothing Architecture</vt:lpstr>
      <vt:lpstr>Partitioning / Sharding</vt:lpstr>
      <vt:lpstr>Problems with Sharding</vt:lpstr>
      <vt:lpstr>Load Balancer-based  elastic scaling</vt:lpstr>
      <vt:lpstr>Statelessness is hard</vt:lpstr>
      <vt:lpstr>Intermediate state storage</vt:lpstr>
      <vt:lpstr>Cache</vt:lpstr>
      <vt:lpstr>Layered systems</vt:lpstr>
      <vt:lpstr>Principles of REST Architecture</vt:lpstr>
      <vt:lpstr>Resources and Uniform Interface</vt:lpstr>
      <vt:lpstr>Representation</vt:lpstr>
      <vt:lpstr>Uniform Interface</vt:lpstr>
      <vt:lpstr>REST Standards</vt:lpstr>
      <vt:lpstr>HTCPCP 1.0</vt:lpstr>
      <vt:lpstr>Not everyone agrees: http://www.nurkiewicz.com/2015/07/restful-considered-harmful.html </vt:lpstr>
      <vt:lpstr>Anti-REST concerns </vt:lpstr>
      <vt:lpstr>PowerPoint Presentation</vt:lpstr>
      <vt:lpstr>Questions?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269</cp:revision>
  <cp:lastPrinted>2012-12-18T09:23:16Z</cp:lastPrinted>
  <dcterms:created xsi:type="dcterms:W3CDTF">2012-03-07T10:41:54Z</dcterms:created>
  <dcterms:modified xsi:type="dcterms:W3CDTF">2017-02-25T09:05:17Z</dcterms:modified>
</cp:coreProperties>
</file>