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5" r:id="rId3"/>
    <p:sldId id="287" r:id="rId4"/>
    <p:sldId id="301" r:id="rId5"/>
    <p:sldId id="289" r:id="rId6"/>
    <p:sldId id="290" r:id="rId7"/>
    <p:sldId id="257" r:id="rId8"/>
    <p:sldId id="258" r:id="rId9"/>
    <p:sldId id="281" r:id="rId10"/>
    <p:sldId id="294" r:id="rId11"/>
    <p:sldId id="293" r:id="rId12"/>
    <p:sldId id="282" r:id="rId13"/>
    <p:sldId id="262" r:id="rId14"/>
    <p:sldId id="263" r:id="rId15"/>
    <p:sldId id="292" r:id="rId16"/>
    <p:sldId id="260" r:id="rId17"/>
    <p:sldId id="296" r:id="rId18"/>
    <p:sldId id="297" r:id="rId19"/>
    <p:sldId id="298" r:id="rId20"/>
    <p:sldId id="299" r:id="rId21"/>
    <p:sldId id="300" r:id="rId22"/>
    <p:sldId id="295" r:id="rId23"/>
    <p:sldId id="265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16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22/05/17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title Order API - Create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POST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Service creates unique </a:t>
            </a:r>
            <a:r>
              <a:rPr lang="en-US" dirty="0" err="1" smtClean="0"/>
              <a:t>uuid</a:t>
            </a:r>
            <a:endParaRPr lang="en-US" dirty="0" smtClean="0"/>
          </a:p>
          <a:p>
            <a:r>
              <a:rPr lang="en-US" dirty="0" smtClean="0"/>
              <a:t>Order -&gt; Client: 201 Created + Location: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</a:t>
            </a:r>
          </a:p>
          <a:p>
            <a:r>
              <a:rPr lang="en-US" dirty="0" smtClean="0"/>
              <a:t>note right of Order: "garbage collect" orders not completed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200 OK + re-serialization of JSON (for validation purposes)</a:t>
            </a:r>
          </a:p>
          <a:p>
            <a:r>
              <a:rPr lang="en-US" dirty="0" smtClean="0"/>
              <a:t>Client -&gt; Order: PUT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with actual JSON</a:t>
            </a:r>
          </a:p>
          <a:p>
            <a:r>
              <a:rPr lang="en-US" dirty="0" smtClean="0"/>
              <a:t>Order -&gt; Client: 304 Not Modified</a:t>
            </a:r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Order API - Deal with an Order</a:t>
            </a:r>
          </a:p>
          <a:p>
            <a:endParaRPr lang="en-US" dirty="0" smtClean="0"/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</a:t>
            </a:r>
          </a:p>
          <a:p>
            <a:r>
              <a:rPr lang="en-US" dirty="0" smtClean="0"/>
              <a:t>note right of Order: Properly should implement size of return list and pagination</a:t>
            </a:r>
          </a:p>
          <a:p>
            <a:r>
              <a:rPr lang="en-US" dirty="0" smtClean="0"/>
              <a:t>Order -&gt; Client: 200 OK + JSON Array of URIs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200 OK + serialization of JSON 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note right of Order: Don't actually delete, just mark deleted</a:t>
            </a:r>
          </a:p>
          <a:p>
            <a:r>
              <a:rPr lang="en-US" dirty="0" smtClean="0"/>
              <a:t>Order -&gt; Client: 200 OK</a:t>
            </a:r>
          </a:p>
          <a:p>
            <a:r>
              <a:rPr lang="en-US" dirty="0" smtClean="0"/>
              <a:t>Client -&gt; Order: DELETE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304 Not Modified</a:t>
            </a:r>
          </a:p>
          <a:p>
            <a:r>
              <a:rPr lang="en-US" dirty="0" smtClean="0"/>
              <a:t>Client -&gt; Order: GET http://</a:t>
            </a:r>
            <a:r>
              <a:rPr lang="en-US" dirty="0" err="1" smtClean="0"/>
              <a:t>s:p</a:t>
            </a:r>
            <a:r>
              <a:rPr lang="en-US" dirty="0" smtClean="0"/>
              <a:t>/app/order/{</a:t>
            </a:r>
            <a:r>
              <a:rPr lang="en-US" dirty="0" err="1" smtClean="0"/>
              <a:t>uuid</a:t>
            </a:r>
            <a:r>
              <a:rPr lang="en-US" dirty="0" smtClean="0"/>
              <a:t>} </a:t>
            </a:r>
          </a:p>
          <a:p>
            <a:r>
              <a:rPr lang="en-US" dirty="0" smtClean="0"/>
              <a:t>Order -&gt; Client: 410 Gone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664AA-B0B2-4135-A54D-0C5FA1ABBA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22/05/17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remantle.org/hell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Understanding HTTP </a:t>
            </a:r>
            <a:br>
              <a:rPr lang="en-US" smtClean="0"/>
            </a:br>
            <a:r>
              <a:rPr lang="en-US" smtClean="0"/>
              <a:t>and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596231" y="926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8748" y="53510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Richardson’s Maturity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38" y="1353302"/>
            <a:ext cx="7783461" cy="46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good bad and ugly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GET </a:t>
            </a:r>
            <a:r>
              <a:rPr lang="en-US" dirty="0"/>
              <a:t>reports/open-bugs HTTP/1.1</a:t>
            </a:r>
          </a:p>
          <a:p>
            <a:pPr lvl="2"/>
            <a:r>
              <a:rPr lang="en-US" dirty="0"/>
              <a:t>in contrast to RPC-style interaction</a:t>
            </a:r>
          </a:p>
          <a:p>
            <a:r>
              <a:rPr lang="en-US" dirty="0" smtClean="0"/>
              <a:t>Bad</a:t>
            </a:r>
          </a:p>
          <a:p>
            <a:pPr lvl="1"/>
            <a:r>
              <a:rPr lang="en-US" dirty="0" smtClean="0">
                <a:latin typeface="Lucida Console"/>
                <a:cs typeface="Lucida Console"/>
              </a:rPr>
              <a:t>POST </a:t>
            </a:r>
            <a:r>
              <a:rPr lang="en-US" dirty="0">
                <a:latin typeface="Lucida Console"/>
                <a:cs typeface="Lucida Console"/>
              </a:rPr>
              <a:t>/</a:t>
            </a:r>
            <a:r>
              <a:rPr lang="en-US" dirty="0" err="1">
                <a:latin typeface="Lucida Console"/>
                <a:cs typeface="Lucida Console"/>
              </a:rPr>
              <a:t>rpc</a:t>
            </a:r>
            <a:r>
              <a:rPr lang="en-US" dirty="0">
                <a:latin typeface="Lucida Console"/>
                <a:cs typeface="Lucida Console"/>
              </a:rPr>
              <a:t> HTTP/1.1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Host: </a:t>
            </a:r>
            <a:r>
              <a:rPr lang="en-US" dirty="0" err="1">
                <a:latin typeface="Lucida Console"/>
                <a:cs typeface="Lucida Console"/>
              </a:rPr>
              <a:t>www.upcdatabase.com</a:t>
            </a:r>
            <a:r>
              <a:rPr lang="en-US" dirty="0">
                <a:latin typeface="Lucida Console"/>
                <a:cs typeface="Lucida Console"/>
              </a:rPr>
              <a:t/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&lt;?xml version="1.0”&gt;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	&lt;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</a:t>
            </a:r>
            <a:r>
              <a:rPr lang="en-US" dirty="0" err="1">
                <a:latin typeface="Lucida Console"/>
                <a:cs typeface="Lucida Console"/>
              </a:rPr>
              <a:t>lookupUPC</a:t>
            </a: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methodName</a:t>
            </a:r>
            <a:r>
              <a:rPr lang="en-US" dirty="0">
                <a:latin typeface="Lucida Console"/>
                <a:cs typeface="Lucida Console"/>
              </a:rPr>
              <a:t>&gt; …</a:t>
            </a:r>
            <a:br>
              <a:rPr lang="en-US" dirty="0">
                <a:latin typeface="Lucida Console"/>
                <a:cs typeface="Lucida Console"/>
              </a:rPr>
            </a:br>
            <a:r>
              <a:rPr lang="en-US" dirty="0">
                <a:latin typeface="Lucida Console"/>
                <a:cs typeface="Lucida Console"/>
              </a:rPr>
              <a:t>&lt;/</a:t>
            </a:r>
            <a:r>
              <a:rPr lang="en-US" dirty="0" err="1">
                <a:latin typeface="Lucida Console"/>
                <a:cs typeface="Lucida Console"/>
              </a:rPr>
              <a:t>methodCall</a:t>
            </a:r>
            <a:r>
              <a:rPr lang="en-US" dirty="0">
                <a:latin typeface="Lucida Console"/>
                <a:cs typeface="Lucida Console"/>
              </a:rPr>
              <a:t>&gt;</a:t>
            </a:r>
          </a:p>
          <a:p>
            <a:r>
              <a:rPr lang="en-US" dirty="0" smtClean="0"/>
              <a:t>Ugly</a:t>
            </a:r>
            <a:endParaRPr lang="en-US" dirty="0"/>
          </a:p>
          <a:p>
            <a:pPr lvl="1"/>
            <a:r>
              <a:rPr lang="en-US" sz="2400" dirty="0"/>
              <a:t>http://</a:t>
            </a:r>
            <a:r>
              <a:rPr lang="en-US" sz="2400" dirty="0" err="1"/>
              <a:t>www.flickr.com</a:t>
            </a:r>
            <a:r>
              <a:rPr lang="en-US" sz="2400" dirty="0"/>
              <a:t>/services/</a:t>
            </a:r>
            <a:r>
              <a:rPr lang="en-US" sz="2400" dirty="0" err="1"/>
              <a:t>rest?method</a:t>
            </a:r>
            <a:r>
              <a:rPr lang="en-US" sz="2400" dirty="0"/>
              <a:t>=</a:t>
            </a:r>
            <a:r>
              <a:rPr lang="en-US" sz="2400" dirty="0" err="1"/>
              <a:t>search&amp;tags</a:t>
            </a:r>
            <a:r>
              <a:rPr lang="en-US" sz="2400" dirty="0"/>
              <a:t>=cat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3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</a:t>
            </a:r>
            <a:r>
              <a:rPr lang="en-US" dirty="0" err="1" smtClean="0"/>
              <a:t>vs</a:t>
            </a:r>
            <a:r>
              <a:rPr lang="en-US" dirty="0" smtClean="0"/>
              <a:t> POST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PUT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creation </a:t>
            </a:r>
            <a:r>
              <a:rPr lang="en-US" dirty="0"/>
              <a:t>by either PUT to new URI or POST to existing </a:t>
            </a:r>
            <a:r>
              <a:rPr lang="en-US" dirty="0" smtClean="0"/>
              <a:t>URI</a:t>
            </a:r>
          </a:p>
          <a:p>
            <a:pPr lvl="1"/>
            <a:r>
              <a:rPr lang="en-US" dirty="0" smtClean="0"/>
              <a:t>typically</a:t>
            </a:r>
            <a:r>
              <a:rPr lang="en-US" dirty="0"/>
              <a:t>, create a subordinate resource with a POST to its parent</a:t>
            </a:r>
          </a:p>
          <a:p>
            <a:r>
              <a:rPr lang="en-US" dirty="0" smtClean="0"/>
              <a:t>use </a:t>
            </a:r>
            <a:r>
              <a:rPr lang="en-US" dirty="0"/>
              <a:t>PUT when client chooses URI; use POST when server chooses</a:t>
            </a:r>
          </a:p>
          <a:p>
            <a:r>
              <a:rPr lang="en-US" dirty="0" smtClean="0"/>
              <a:t>successful </a:t>
            </a:r>
            <a:r>
              <a:rPr lang="en-US" dirty="0"/>
              <a:t>POST returns code 201 ‘Created’ with Location header</a:t>
            </a:r>
          </a:p>
          <a:p>
            <a:r>
              <a:rPr lang="en-US" dirty="0" smtClean="0"/>
              <a:t>(</a:t>
            </a:r>
            <a:r>
              <a:rPr lang="en-US" dirty="0"/>
              <a:t>POST also sometimes used for form submission, but this can </a:t>
            </a:r>
            <a:r>
              <a:rPr lang="en-US" dirty="0" smtClean="0"/>
              <a:t>be non</a:t>
            </a:r>
            <a:r>
              <a:rPr lang="en-US" dirty="0"/>
              <a:t>-uniform)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92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Representations and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Interact with services using representations of resources.</a:t>
            </a:r>
          </a:p>
          <a:p>
            <a:pPr lvl="1"/>
            <a:r>
              <a:rPr lang="en-US" dirty="0" smtClean="0"/>
              <a:t>An XML representation</a:t>
            </a:r>
          </a:p>
          <a:p>
            <a:pPr lvl="1"/>
            <a:r>
              <a:rPr lang="en-US" dirty="0" smtClean="0"/>
              <a:t>A JSON representation </a:t>
            </a:r>
          </a:p>
          <a:p>
            <a:r>
              <a:rPr lang="en-US" dirty="0" smtClean="0"/>
              <a:t>An object referenced by one URI can have different formats available. Different platforms need different formats. </a:t>
            </a:r>
          </a:p>
          <a:p>
            <a:pPr lvl="1"/>
            <a:r>
              <a:rPr lang="en-US" dirty="0" smtClean="0"/>
              <a:t>A mobile application may need JSON</a:t>
            </a:r>
          </a:p>
          <a:p>
            <a:pPr lvl="1"/>
            <a:r>
              <a:rPr lang="en-US" dirty="0" smtClean="0"/>
              <a:t>A Java application may need XML.</a:t>
            </a:r>
          </a:p>
          <a:p>
            <a:r>
              <a:rPr lang="en-US" dirty="0" smtClean="0"/>
              <a:t>Utilize the Content-Type header</a:t>
            </a:r>
          </a:p>
          <a:p>
            <a:pPr lvl="1"/>
            <a:r>
              <a:rPr lang="en-US" dirty="0" smtClean="0"/>
              <a:t>And the Accept: header</a:t>
            </a:r>
          </a:p>
          <a:p>
            <a:r>
              <a:rPr lang="en-US" dirty="0" smtClean="0"/>
              <a:t>Communicate in a stateless manner</a:t>
            </a:r>
          </a:p>
          <a:p>
            <a:pPr lvl="1"/>
            <a:r>
              <a:rPr lang="en-US" dirty="0" smtClean="0"/>
              <a:t>Stateless applications are far more </a:t>
            </a:r>
            <a:r>
              <a:rPr lang="en-US" dirty="0" err="1" smtClean="0"/>
              <a:t>scaleable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8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Hypertext as the Engine of Application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ea typeface="Droid Sans Fallback" charset="0"/>
              <a:cs typeface="Droid Sans Fallback" charset="0"/>
            </a:endParaRP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Resources are identified by URIs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Clients communicate with resources via requests using a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standard set of methods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Requests and responses contain resource representations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in formats identified by media types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↓</a:t>
            </a:r>
          </a:p>
          <a:p>
            <a:pPr algn="ctr"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Responses contain URIs that link to further resources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>
                <a:ea typeface="Droid Sans Fallback" charset="0"/>
                <a:cs typeface="Droid Sans Fallback" charset="0"/>
              </a:rPr>
              <a:t>↓</a:t>
            </a:r>
          </a:p>
          <a:p>
            <a:pPr marL="0" indent="0" algn="ctr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/>
              <a:t>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99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01" y="1277938"/>
            <a:ext cx="6639764" cy="52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2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simple notation that originated in JavaScript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{a:1, b:2, c:3}</a:t>
            </a:r>
          </a:p>
          <a:p>
            <a:r>
              <a:rPr lang="en-US" sz="2400" dirty="0" smtClean="0"/>
              <a:t>equivalent to: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x.a</a:t>
            </a:r>
            <a:r>
              <a:rPr lang="en-US" sz="2400" dirty="0" smtClean="0">
                <a:latin typeface="Lucida Console"/>
                <a:cs typeface="Lucida Console"/>
              </a:rPr>
              <a:t> = 1; </a:t>
            </a:r>
            <a:r>
              <a:rPr lang="en-US" sz="2400" dirty="0" err="1" smtClean="0">
                <a:latin typeface="Lucida Console"/>
                <a:cs typeface="Lucida Console"/>
              </a:rPr>
              <a:t>x.b</a:t>
            </a:r>
            <a:r>
              <a:rPr lang="en-US" sz="2400" dirty="0" smtClean="0">
                <a:latin typeface="Lucida Console"/>
                <a:cs typeface="Lucida Console"/>
              </a:rPr>
              <a:t> = 2; </a:t>
            </a:r>
            <a:r>
              <a:rPr lang="en-US" sz="2400" dirty="0" err="1" smtClean="0">
                <a:latin typeface="Lucida Console"/>
                <a:cs typeface="Lucida Console"/>
              </a:rPr>
              <a:t>x.c</a:t>
            </a:r>
            <a:r>
              <a:rPr lang="en-US" sz="2400" dirty="0" smtClean="0">
                <a:latin typeface="Lucida Console"/>
                <a:cs typeface="Lucida Console"/>
              </a:rPr>
              <a:t> = 3</a:t>
            </a:r>
          </a:p>
          <a:p>
            <a:r>
              <a:rPr lang="en-US" sz="2400" dirty="0" smtClean="0"/>
              <a:t>Can be done “dynamically”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x = “{a:1, b:2, c:3}”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imagine this actually 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// comes from a webserver</a:t>
            </a:r>
          </a:p>
          <a:p>
            <a:pPr marL="0" indent="0">
              <a:buNone/>
            </a:pPr>
            <a:r>
              <a:rPr lang="en-US" sz="2400" dirty="0" err="1" smtClean="0">
                <a:latin typeface="Lucida Console"/>
                <a:cs typeface="Lucida Console"/>
              </a:rPr>
              <a:t>var</a:t>
            </a:r>
            <a:r>
              <a:rPr lang="en-US" sz="2400" dirty="0" smtClean="0">
                <a:latin typeface="Lucida Console"/>
                <a:cs typeface="Lucida Console"/>
              </a:rPr>
              <a:t> z = </a:t>
            </a:r>
            <a:r>
              <a:rPr lang="en-US" sz="2400" dirty="0" err="1" smtClean="0">
                <a:latin typeface="Lucida Console"/>
                <a:cs typeface="Lucida Console"/>
              </a:rPr>
              <a:t>eval</a:t>
            </a:r>
            <a:r>
              <a:rPr lang="en-US" sz="2400" dirty="0" smtClean="0">
                <a:latin typeface="Lucida Console"/>
                <a:cs typeface="Lucida Console"/>
              </a:rPr>
              <a:t>(‘(‘+x+’)’)</a:t>
            </a:r>
          </a:p>
          <a:p>
            <a:pPr marL="0" indent="0">
              <a:buNone/>
            </a:pPr>
            <a:r>
              <a:rPr lang="en-US" sz="2400" dirty="0" smtClean="0">
                <a:latin typeface="Lucida Console"/>
                <a:cs typeface="Lucida Console"/>
              </a:rPr>
              <a:t>assert(</a:t>
            </a:r>
            <a:r>
              <a:rPr lang="en-US" sz="2400" dirty="0" err="1" smtClean="0">
                <a:latin typeface="Lucida Console"/>
                <a:cs typeface="Lucida Console"/>
              </a:rPr>
              <a:t>z.a</a:t>
            </a:r>
            <a:r>
              <a:rPr lang="en-US" sz="2400" dirty="0" smtClean="0">
                <a:latin typeface="Lucida Console"/>
                <a:cs typeface="Lucida Console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18913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</a:t>
            </a:r>
            <a:r>
              <a:rPr lang="en-US" dirty="0" err="1" smtClean="0"/>
              <a:t>RESTful</a:t>
            </a:r>
            <a:r>
              <a:rPr lang="en-US" dirty="0" smtClean="0"/>
              <a:t> design means proper use of return codes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Why?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2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return codes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55" y="1282700"/>
            <a:ext cx="8169692" cy="48191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20200" y="6596390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www.cheat-sheets.org</a:t>
            </a:r>
            <a:r>
              <a:rPr lang="en-US" sz="1100" dirty="0"/>
              <a:t>/saved-copy/http-response-codes-1.pdf</a:t>
            </a:r>
          </a:p>
        </p:txBody>
      </p:sp>
    </p:spTree>
    <p:extLst>
      <p:ext uri="{BB962C8B-B14F-4D97-AF65-F5344CB8AC3E}">
        <p14:creationId xmlns:p14="http://schemas.microsoft.com/office/powerpoint/2010/main" val="150404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9" y="1417638"/>
            <a:ext cx="8197172" cy="48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9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Wide Web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navigating document collections</a:t>
            </a:r>
          </a:p>
          <a:p>
            <a:r>
              <a:rPr lang="en-US" dirty="0" smtClean="0"/>
              <a:t>multimedia </a:t>
            </a:r>
            <a:r>
              <a:rPr lang="en-US" dirty="0"/>
              <a:t>documents</a:t>
            </a:r>
          </a:p>
          <a:p>
            <a:r>
              <a:rPr lang="en-US" dirty="0" smtClean="0"/>
              <a:t>hypertext </a:t>
            </a:r>
            <a:r>
              <a:rPr lang="en-US" dirty="0"/>
              <a:t>cross-references</a:t>
            </a:r>
          </a:p>
          <a:p>
            <a:r>
              <a:rPr lang="en-US" dirty="0" smtClean="0"/>
              <a:t>hypertext </a:t>
            </a:r>
            <a:r>
              <a:rPr lang="en-US" dirty="0"/>
              <a:t>markup language</a:t>
            </a:r>
          </a:p>
          <a:p>
            <a:r>
              <a:rPr lang="en-US" dirty="0"/>
              <a:t>(HTML)</a:t>
            </a:r>
          </a:p>
          <a:p>
            <a:r>
              <a:rPr lang="en-US" dirty="0" smtClean="0"/>
              <a:t>hypertext </a:t>
            </a:r>
            <a:r>
              <a:rPr lang="en-US" dirty="0"/>
              <a:t>transfer protocol</a:t>
            </a:r>
          </a:p>
          <a:p>
            <a:r>
              <a:rPr lang="en-US" dirty="0"/>
              <a:t>(HTTP)</a:t>
            </a:r>
          </a:p>
          <a:p>
            <a:r>
              <a:rPr lang="en-US" dirty="0" smtClean="0"/>
              <a:t>Tim </a:t>
            </a:r>
            <a:r>
              <a:rPr lang="en-US" dirty="0"/>
              <a:t>Berners-Lee at CERN</a:t>
            </a:r>
            <a:r>
              <a:rPr lang="en-US" dirty="0" smtClean="0"/>
              <a:t>, 1989</a:t>
            </a:r>
            <a:r>
              <a:rPr lang="en-US" dirty="0"/>
              <a:t>–1992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77" b="68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27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Error Codes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" y="1911349"/>
            <a:ext cx="8338874" cy="17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5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REST concepts:</a:t>
            </a:r>
          </a:p>
          <a:p>
            <a:pPr lvl="1"/>
            <a:r>
              <a:rPr lang="en-US" dirty="0" smtClean="0"/>
              <a:t>Use the right VERB</a:t>
            </a:r>
          </a:p>
          <a:p>
            <a:pPr lvl="1"/>
            <a:r>
              <a:rPr lang="en-US" dirty="0" smtClean="0"/>
              <a:t>Use the right return code</a:t>
            </a:r>
          </a:p>
          <a:p>
            <a:pPr lvl="1"/>
            <a:r>
              <a:rPr lang="en-US" dirty="0" smtClean="0"/>
              <a:t>Use well defined media types</a:t>
            </a:r>
          </a:p>
          <a:p>
            <a:pPr lvl="2"/>
            <a:r>
              <a:rPr lang="en-US" dirty="0" smtClean="0"/>
              <a:t>Resource representation</a:t>
            </a:r>
          </a:p>
          <a:p>
            <a:pPr lvl="1"/>
            <a:r>
              <a:rPr lang="en-US" dirty="0" smtClean="0"/>
              <a:t>Use </a:t>
            </a:r>
            <a:r>
              <a:rPr lang="en-US" smtClean="0"/>
              <a:t>hyperlinks for HATEOAS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62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sample Purchase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 Order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5" y="290032"/>
            <a:ext cx="8936381" cy="52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8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77800"/>
            <a:ext cx="84455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79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transmission of requests and responses</a:t>
            </a:r>
          </a:p>
          <a:p>
            <a:r>
              <a:rPr lang="en-US" dirty="0" smtClean="0"/>
              <a:t>layered </a:t>
            </a:r>
            <a:r>
              <a:rPr lang="en-US" dirty="0"/>
              <a:t>over TCP</a:t>
            </a:r>
          </a:p>
          <a:p>
            <a:r>
              <a:rPr lang="en-US" dirty="0" smtClean="0"/>
              <a:t>essentially </a:t>
            </a:r>
            <a:r>
              <a:rPr lang="en-US" dirty="0"/>
              <a:t>stateless (but. . . )</a:t>
            </a:r>
          </a:p>
          <a:p>
            <a:r>
              <a:rPr lang="en-US" dirty="0" smtClean="0"/>
              <a:t>standard </a:t>
            </a:r>
            <a:r>
              <a:rPr lang="en-US" dirty="0"/>
              <a:t>extensions for security</a:t>
            </a:r>
          </a:p>
        </p:txBody>
      </p:sp>
    </p:spTree>
    <p:extLst>
      <p:ext uri="{BB962C8B-B14F-4D97-AF65-F5344CB8AC3E}">
        <p14:creationId xmlns:p14="http://schemas.microsoft.com/office/powerpoint/2010/main" val="220993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3580" r="30702"/>
          <a:stretch/>
        </p:blipFill>
        <p:spPr>
          <a:xfrm>
            <a:off x="0" y="0"/>
            <a:ext cx="9144000" cy="60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7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“Verbs”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read a document; should be “safe”</a:t>
            </a:r>
          </a:p>
          <a:p>
            <a:r>
              <a:rPr lang="en-US" dirty="0" smtClean="0"/>
              <a:t>PUT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or modify a resource; should be idempotent</a:t>
            </a:r>
          </a:p>
          <a:p>
            <a:r>
              <a:rPr lang="en-US" dirty="0" smtClean="0"/>
              <a:t>POST </a:t>
            </a:r>
            <a:r>
              <a:rPr lang="en-US" dirty="0" err="1"/>
              <a:t>uri</a:t>
            </a:r>
            <a:r>
              <a:rPr lang="en-US" dirty="0"/>
              <a:t>, data</a:t>
            </a:r>
          </a:p>
          <a:p>
            <a:pPr lvl="1"/>
            <a:r>
              <a:rPr lang="en-US" dirty="0"/>
              <a:t>create a subordinate resource</a:t>
            </a:r>
          </a:p>
          <a:p>
            <a:r>
              <a:rPr lang="en-US" dirty="0" smtClean="0"/>
              <a:t>DELETE </a:t>
            </a:r>
            <a:r>
              <a:rPr lang="en-US" dirty="0" err="1"/>
              <a:t>uri</a:t>
            </a:r>
            <a:endParaRPr lang="en-US" dirty="0"/>
          </a:p>
          <a:p>
            <a:pPr lvl="1"/>
            <a:r>
              <a:rPr lang="en-US" dirty="0"/>
              <a:t>delete a resource; should be idempotent</a:t>
            </a:r>
          </a:p>
          <a:p>
            <a:r>
              <a:rPr lang="en-US" dirty="0"/>
              <a:t>(also HEAD, TRACE, OPTIONS, </a:t>
            </a:r>
            <a:r>
              <a:rPr lang="en-US" dirty="0" smtClean="0"/>
              <a:t>CONNECT and now PATCH)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URIs, URNs, 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resource identifier (URI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locator (URL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uniform </a:t>
            </a:r>
            <a:r>
              <a:rPr lang="en-US" dirty="0"/>
              <a:t>resource name (URN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2"/>
              </a:rPr>
              <a:t>http://fremantle.org/hello</a:t>
            </a:r>
            <a:endParaRPr lang="en-US" dirty="0" smtClean="0"/>
          </a:p>
          <a:p>
            <a:pPr lvl="1"/>
            <a:r>
              <a:rPr lang="en-US" dirty="0" smtClean="0"/>
              <a:t>Is it a URI? URL? URN?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6030"/>
            <a:ext cx="5080000" cy="4025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557430"/>
            <a:ext cx="36068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6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is a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Also characterized as an </a:t>
            </a:r>
            <a:r>
              <a:rPr lang="en-US" b="1" i="1" dirty="0" smtClean="0"/>
              <a:t>Architectural Style </a:t>
            </a:r>
            <a:r>
              <a:rPr lang="en-US" dirty="0" smtClean="0"/>
              <a:t>(aka an architecture design pattern)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Oriented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Resource-oriented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Richardson &amp; Ruby,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smtClean="0"/>
              <a:t>WS</a:t>
            </a:r>
          </a:p>
          <a:p>
            <a:pPr lvl="1"/>
            <a:r>
              <a:rPr lang="en-US" dirty="0" smtClean="0"/>
              <a:t>action </a:t>
            </a:r>
            <a:r>
              <a:rPr lang="en-US" dirty="0"/>
              <a:t>identified in HTTP method, not in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scoping </a:t>
            </a:r>
            <a:r>
              <a:rPr lang="en-US" dirty="0"/>
              <a:t>information in </a:t>
            </a:r>
            <a:r>
              <a:rPr lang="en-US" dirty="0" smtClean="0"/>
              <a:t>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1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936</Words>
  <Application>Microsoft Macintosh PowerPoint</Application>
  <PresentationFormat>On-screen Show (4:3)</PresentationFormat>
  <Paragraphs>140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Understanding HTTP  and REST</vt:lpstr>
      <vt:lpstr>World Wide Web</vt:lpstr>
      <vt:lpstr>HTTP</vt:lpstr>
      <vt:lpstr>PowerPoint Presentation</vt:lpstr>
      <vt:lpstr>HTTP “Verbs”</vt:lpstr>
      <vt:lpstr>URIs, URNs, URLs</vt:lpstr>
      <vt:lpstr>Examples of Design Patterns</vt:lpstr>
      <vt:lpstr>REST is a design pattern</vt:lpstr>
      <vt:lpstr>Resource Oriented Architecture</vt:lpstr>
      <vt:lpstr>Richardson’s Maturity Model</vt:lpstr>
      <vt:lpstr>HTTP good bad and ugly</vt:lpstr>
      <vt:lpstr>PUT vs POST</vt:lpstr>
      <vt:lpstr>Resource Representations and States</vt:lpstr>
      <vt:lpstr>Hypertext as the Engine of Application State</vt:lpstr>
      <vt:lpstr>REST description</vt:lpstr>
      <vt:lpstr>JSON</vt:lpstr>
      <vt:lpstr>Return codes</vt:lpstr>
      <vt:lpstr>HTTP return codes</vt:lpstr>
      <vt:lpstr>Client Error Codes</vt:lpstr>
      <vt:lpstr>Server Error Codes</vt:lpstr>
      <vt:lpstr>Summary</vt:lpstr>
      <vt:lpstr>Our sample Purchase service</vt:lpstr>
      <vt:lpstr>Create an Order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259</cp:revision>
  <cp:lastPrinted>2012-12-18T09:23:16Z</cp:lastPrinted>
  <dcterms:created xsi:type="dcterms:W3CDTF">2012-03-07T10:41:54Z</dcterms:created>
  <dcterms:modified xsi:type="dcterms:W3CDTF">2017-05-22T15:40:15Z</dcterms:modified>
</cp:coreProperties>
</file>