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zfreo/ox-soa/issues/n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>Service 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HTTP server and client</a:t>
            </a:r>
          </a:p>
          <a:p>
            <a:r>
              <a:rPr lang="en-US" dirty="0"/>
              <a:t>HTTP service in Java</a:t>
            </a:r>
          </a:p>
          <a:p>
            <a:r>
              <a:rPr lang="en-US" dirty="0"/>
              <a:t>Evolving the Richardson Maturity Model towards a </a:t>
            </a:r>
            <a:r>
              <a:rPr lang="en-US" dirty="0" err="1"/>
              <a:t>RESTful</a:t>
            </a:r>
            <a:r>
              <a:rPr lang="en-US" dirty="0"/>
              <a:t> service</a:t>
            </a:r>
          </a:p>
          <a:p>
            <a:r>
              <a:rPr lang="en-US" dirty="0" err="1"/>
              <a:t>Microservice</a:t>
            </a:r>
            <a:r>
              <a:rPr lang="en-US" dirty="0"/>
              <a:t> and Docker deployment</a:t>
            </a:r>
          </a:p>
          <a:p>
            <a:r>
              <a:rPr lang="en-US" dirty="0" err="1"/>
              <a:t>gRPC</a:t>
            </a:r>
            <a:r>
              <a:rPr lang="en-US" dirty="0"/>
              <a:t> and Async</a:t>
            </a:r>
          </a:p>
          <a:p>
            <a:r>
              <a:rPr lang="en-US" dirty="0"/>
              <a:t>SSL and OAuth2 security </a:t>
            </a:r>
          </a:p>
          <a:p>
            <a:r>
              <a:rPr lang="en-US" dirty="0"/>
              <a:t>API Management and Analytics</a:t>
            </a:r>
          </a:p>
          <a:p>
            <a:r>
              <a:rPr lang="en-US" dirty="0"/>
              <a:t>BPMN workflows</a:t>
            </a:r>
          </a:p>
          <a:p>
            <a:pPr lvl="1"/>
            <a:r>
              <a:rPr lang="en-US" dirty="0"/>
              <a:t>Plus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2010)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and the 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https://github.com/pzfreo/ox-soa2/issues/new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lvl="1"/>
            <a:r>
              <a:rPr lang="en-US" sz="1600" dirty="0">
                <a:ea typeface="ヒラギノ角ゴ ProN W3" charset="0"/>
                <a:cs typeface="ヒラギノ角ゴ ProN W3" charset="0"/>
              </a:rPr>
              <a:t>An Open Source SOA and API focused company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(here)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PhD in Computing </a:t>
            </a:r>
            <a:r>
              <a:rPr lang="mr-IN" sz="2000" dirty="0">
                <a:ea typeface="ヒラギノ角ゴ ProN W3" charset="0"/>
                <a:cs typeface="ヒラギノ角ゴ ProN W3" charset="0"/>
              </a:rPr>
              <a:t>–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IoT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privacy and security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You?</a:t>
            </a:r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91896"/>
              </p:ext>
            </p:extLst>
          </p:nvPr>
        </p:nvGraphicFramePr>
        <p:xfrm>
          <a:off x="457646" y="1451677"/>
          <a:ext cx="8063510" cy="416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Montserrat"/>
                        </a:rPr>
                        <a:t>Monday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Montserrat"/>
                        </a:rPr>
                        <a:t>Tuesday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Montserrat"/>
                        </a:rPr>
                        <a:t>Wednesday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Montserrat"/>
                        </a:rPr>
                        <a:t>Thursday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Montserrat"/>
                        </a:rPr>
                        <a:t>Friday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Introduction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Evolving</a:t>
                      </a:r>
                      <a:r>
                        <a:rPr lang="en-US" sz="1700" baseline="0" dirty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/>
                        </a:rPr>
                        <a:t>Docker and </a:t>
                      </a:r>
                      <a:r>
                        <a:rPr lang="en-US" sz="1600" dirty="0" err="1">
                          <a:latin typeface="Montserrat"/>
                        </a:rPr>
                        <a:t>DevOps</a:t>
                      </a:r>
                      <a:endParaRPr lang="en-US" sz="1600" dirty="0"/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Montserrat"/>
                        </a:rPr>
                        <a:t>API Manage-</a:t>
                      </a:r>
                      <a:r>
                        <a:rPr lang="en-US" sz="1700" dirty="0" err="1">
                          <a:latin typeface="Montserrat"/>
                        </a:rPr>
                        <a:t>ment</a:t>
                      </a:r>
                      <a:endParaRPr lang="en-US" sz="1700" dirty="0">
                        <a:latin typeface="Montserrat"/>
                      </a:endParaRPr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Design Exercise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Case</a:t>
                      </a:r>
                      <a:r>
                        <a:rPr lang="en-US" sz="1700" baseline="0" dirty="0">
                          <a:latin typeface="Montserrat"/>
                        </a:rPr>
                        <a:t> Studies and motivation</a:t>
                      </a:r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REST Description</a:t>
                      </a:r>
                    </a:p>
                    <a:p>
                      <a:endParaRPr lang="en-US" sz="1700" dirty="0">
                        <a:latin typeface="Montserrat"/>
                      </a:endParaRPr>
                    </a:p>
                    <a:p>
                      <a:r>
                        <a:rPr lang="en-US" sz="1700" dirty="0">
                          <a:latin typeface="Montserrat"/>
                        </a:rPr>
                        <a:t>Advanced REST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Montserrat"/>
                        </a:rPr>
                        <a:t>Async</a:t>
                      </a:r>
                      <a:r>
                        <a:rPr lang="en-US" sz="1700" dirty="0">
                          <a:latin typeface="Montserrat"/>
                        </a:rPr>
                        <a:t> and Events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Montserrat"/>
                        </a:rPr>
                        <a:t>Integration</a:t>
                      </a:r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Conclusions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7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REST Introduction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/>
                        </a:rPr>
                        <a:t>SOAP and XML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Montserrat"/>
                        </a:rPr>
                        <a:t>Binary / </a:t>
                      </a:r>
                      <a:r>
                        <a:rPr lang="en-US" sz="1700" dirty="0" err="1">
                          <a:latin typeface="Montserrat"/>
                        </a:rPr>
                        <a:t>gRPC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Composition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REST example flow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/>
                        </a:rPr>
                        <a:t>Microservices 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Montserrat"/>
                        </a:rPr>
                        <a:t>Security</a:t>
                      </a:r>
                    </a:p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Montserrat"/>
                        </a:rPr>
                        <a:t>Governance and Org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Apologies for the Jargon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lot!</a:t>
            </a:r>
          </a:p>
          <a:p>
            <a:pPr lvl="1"/>
            <a:r>
              <a:rPr lang="en-US" dirty="0"/>
              <a:t>Microservices, SOA, DevOps, REST, SOAP, WSDL, Swagger, JSON, XML, OAuth2, TLS, Service Mesh,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Please ask if I fail to explain an acronym</a:t>
            </a:r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000" dirty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REST based services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Event based architectures</a:t>
            </a:r>
          </a:p>
          <a:p>
            <a:pPr lvl="1"/>
            <a:r>
              <a:rPr lang="en-US" sz="2000" dirty="0" err="1">
                <a:ea typeface="ヒラギノ角ゴ ProN W3" charset="0"/>
                <a:cs typeface="ヒラギノ角ゴ ProN W3" charset="0"/>
              </a:rPr>
              <a:t>gRPC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binary protocol based services</a:t>
            </a:r>
          </a:p>
          <a:p>
            <a:pPr lvl="1"/>
            <a:r>
              <a:rPr lang="en-US" sz="2000" dirty="0" err="1">
                <a:ea typeface="ヒラギノ角ゴ ProN W3" charset="0"/>
                <a:cs typeface="ヒラギノ角ゴ ProN W3" charset="0"/>
              </a:rPr>
              <a:t>Microservices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Mediation and BPMN flows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Pre-requisites</a:t>
            </a:r>
            <a:br>
              <a:rPr lang="en-US" dirty="0"/>
            </a:br>
            <a:r>
              <a:rPr lang="en-US" sz="3100" dirty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Languages: Java, Node, Python</a:t>
            </a:r>
          </a:p>
          <a:p>
            <a:r>
              <a:rPr lang="en-US" dirty="0"/>
              <a:t>Data formats: JSON and XML</a:t>
            </a:r>
          </a:p>
          <a:p>
            <a:r>
              <a:rPr lang="en-US" dirty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SOAP and WSDL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Microservices architecture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Event Architectures</a:t>
            </a:r>
          </a:p>
          <a:p>
            <a:pPr eaLnBrk="1" hangingPunct="1"/>
            <a:r>
              <a:rPr lang="en-US" sz="2800" dirty="0" err="1">
                <a:ea typeface="ヒラギノ角ゴ ProN W3" charset="0"/>
                <a:cs typeface="ヒラギノ角ゴ ProN W3" charset="0"/>
              </a:rPr>
              <a:t>gRPC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 and binary 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Deployment, </a:t>
            </a:r>
            <a:r>
              <a:rPr lang="en-US" dirty="0" err="1"/>
              <a:t>DevOps</a:t>
            </a:r>
            <a:r>
              <a:rPr lang="en-US" dirty="0"/>
              <a:t>, containers and cloud-native applications</a:t>
            </a:r>
          </a:p>
          <a:p>
            <a:r>
              <a:rPr lang="en-US" dirty="0"/>
              <a:t>Integration and ESBs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API and API Management</a:t>
            </a:r>
          </a:p>
          <a:p>
            <a:r>
              <a:rPr lang="en-US" dirty="0"/>
              <a:t>Orchestration and Choreography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Overview, futures, recap</a:t>
            </a: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sz="2400" dirty="0">
                <a:ea typeface="ヒラギノ角ゴ ProN W3" charset="0"/>
                <a:cs typeface="ヒラギノ角ゴ ProN W3" charset="0"/>
              </a:rPr>
              <a:t>My aim is to have </a:t>
            </a:r>
            <a:r>
              <a:rPr lang="en-US" sz="2400" b="1" dirty="0">
                <a:ea typeface="ヒラギノ角ゴ ProN W3" charset="0"/>
                <a:cs typeface="ヒラギノ角ゴ ProN W3" charset="0"/>
              </a:rPr>
              <a:t>more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than is reasonable: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for them.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</a:rPr>
              <a:t>You might even wish to do more at home?!?</a:t>
            </a:r>
            <a:br>
              <a:rPr lang="en-US" sz="2000" dirty="0">
                <a:ea typeface="ヒラギノ角ゴ ProN W3" charset="0"/>
                <a:cs typeface="ヒラギノ角ゴ ProN W3" charset="0"/>
              </a:rPr>
            </a:b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ea typeface="ヒラギノ角ゴ ProN W3" charset="0"/>
                <a:cs typeface="ヒラギノ角ゴ ProN W3" charset="0"/>
              </a:rPr>
              <a:t>The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sz="2000" dirty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sz="2000" dirty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sz="2000" i="1" dirty="0">
                <a:ea typeface="ヒラギノ角ゴ ProN W3" charset="0"/>
                <a:cs typeface="ヒラギノ角ゴ ProN W3" charset="0"/>
              </a:rPr>
              <a:t>You need to </a:t>
            </a:r>
            <a:r>
              <a:rPr lang="en-US" sz="2000" b="1" i="1" dirty="0">
                <a:ea typeface="ヒラギノ角ゴ ProN W3" charset="0"/>
                <a:cs typeface="ヒラギノ角ゴ ProN W3" charset="0"/>
              </a:rPr>
              <a:t>think</a:t>
            </a:r>
            <a:r>
              <a:rPr lang="en-US" sz="2000" i="1" dirty="0">
                <a:ea typeface="ヒラギノ角ゴ ProN W3" charset="0"/>
                <a:cs typeface="ヒラギノ角ゴ ProN W3" charset="0"/>
              </a:rPr>
              <a:t> and not just do as I say </a:t>
            </a:r>
            <a:br>
              <a:rPr lang="en-US" sz="2000" i="1" dirty="0">
                <a:ea typeface="ヒラギノ角ゴ ProN W3" charset="0"/>
                <a:cs typeface="ヒラギノ角ゴ ProN W3" charset="0"/>
              </a:rPr>
            </a:br>
            <a:r>
              <a:rPr lang="en-US" sz="2000" i="1" dirty="0">
                <a:ea typeface="ヒラギノ角ゴ ProN W3" charset="0"/>
                <a:cs typeface="ヒラギノ角ゴ ProN W3" charset="0"/>
              </a:rPr>
              <a:t>to get the most out of them.</a:t>
            </a:r>
          </a:p>
          <a:p>
            <a:pPr marL="400050" lvl="1" indent="0">
              <a:buNone/>
            </a:pP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523</Words>
  <Application>Microsoft Macintosh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Montserrat</vt:lpstr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294</cp:revision>
  <dcterms:created xsi:type="dcterms:W3CDTF">2012-03-07T10:41:54Z</dcterms:created>
  <dcterms:modified xsi:type="dcterms:W3CDTF">2019-11-17T11:03:46Z</dcterms:modified>
</cp:coreProperties>
</file>