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87" r:id="rId4"/>
    <p:sldId id="301" r:id="rId5"/>
    <p:sldId id="289" r:id="rId6"/>
    <p:sldId id="257" r:id="rId7"/>
    <p:sldId id="258" r:id="rId8"/>
    <p:sldId id="281" r:id="rId9"/>
    <p:sldId id="294" r:id="rId10"/>
    <p:sldId id="293" r:id="rId11"/>
    <p:sldId id="282" r:id="rId12"/>
    <p:sldId id="262" r:id="rId13"/>
    <p:sldId id="263" r:id="rId14"/>
    <p:sldId id="292" r:id="rId15"/>
    <p:sldId id="260" r:id="rId16"/>
    <p:sldId id="296" r:id="rId17"/>
    <p:sldId id="297" r:id="rId18"/>
    <p:sldId id="298" r:id="rId19"/>
    <p:sldId id="299" r:id="rId20"/>
    <p:sldId id="300" r:id="rId21"/>
    <p:sldId id="295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title Order API - Create an Order</a:t>
            </a:r>
          </a:p>
          <a:p>
            <a:endParaRPr lang="en-US" dirty="0"/>
          </a:p>
          <a:p>
            <a:r>
              <a:rPr lang="en-US" dirty="0"/>
              <a:t>Client -&gt; Order: POST http://</a:t>
            </a:r>
            <a:r>
              <a:rPr lang="en-US" dirty="0" err="1"/>
              <a:t>s:p</a:t>
            </a:r>
            <a:r>
              <a:rPr lang="en-US" dirty="0"/>
              <a:t>/app/order</a:t>
            </a:r>
          </a:p>
          <a:p>
            <a:r>
              <a:rPr lang="en-US" dirty="0"/>
              <a:t>note right of Order: Service creates unique </a:t>
            </a:r>
            <a:r>
              <a:rPr lang="en-US" dirty="0" err="1"/>
              <a:t>uuid</a:t>
            </a:r>
            <a:endParaRPr lang="en-US" dirty="0"/>
          </a:p>
          <a:p>
            <a:r>
              <a:rPr lang="en-US" dirty="0"/>
              <a:t>Order -&gt; Client: 201 Created + Location: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</a:t>
            </a:r>
          </a:p>
          <a:p>
            <a:r>
              <a:rPr lang="en-US" dirty="0"/>
              <a:t>note right of Order: "garbage collect" orders not completed</a:t>
            </a:r>
          </a:p>
          <a:p>
            <a:r>
              <a:rPr lang="en-US" dirty="0"/>
              <a:t>Client -&gt; Order: PUT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with actual JSON</a:t>
            </a:r>
          </a:p>
          <a:p>
            <a:r>
              <a:rPr lang="en-US" dirty="0"/>
              <a:t>Order -&gt; Client: 200 OK + re-serialization of JSON (for validation purposes)</a:t>
            </a:r>
          </a:p>
          <a:p>
            <a:r>
              <a:rPr lang="en-US" dirty="0"/>
              <a:t>Client -&gt; Order: PUT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with actual JSON</a:t>
            </a:r>
          </a:p>
          <a:p>
            <a:r>
              <a:rPr lang="en-US" dirty="0"/>
              <a:t>Order -&gt; Client: 304 Not Modified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Order API - Deal with an Order</a:t>
            </a:r>
          </a:p>
          <a:p>
            <a:endParaRPr lang="en-US" dirty="0"/>
          </a:p>
          <a:p>
            <a:r>
              <a:rPr lang="en-US" dirty="0"/>
              <a:t>Client -&gt; Order: GET http://</a:t>
            </a:r>
            <a:r>
              <a:rPr lang="en-US" dirty="0" err="1"/>
              <a:t>s:p</a:t>
            </a:r>
            <a:r>
              <a:rPr lang="en-US" dirty="0"/>
              <a:t>/app/order</a:t>
            </a:r>
          </a:p>
          <a:p>
            <a:r>
              <a:rPr lang="en-US" dirty="0"/>
              <a:t>note right of Order: Properly should implement size of return list and pagination</a:t>
            </a:r>
          </a:p>
          <a:p>
            <a:r>
              <a:rPr lang="en-US" dirty="0"/>
              <a:t>Order -&gt; Client: 200 OK + JSON Array of URIs</a:t>
            </a:r>
          </a:p>
          <a:p>
            <a:r>
              <a:rPr lang="en-US" dirty="0"/>
              <a:t>Client -&gt; Order: GET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</a:t>
            </a:r>
          </a:p>
          <a:p>
            <a:r>
              <a:rPr lang="en-US" dirty="0"/>
              <a:t>Order -&gt; Client: 200 OK + serialization of JSON </a:t>
            </a:r>
          </a:p>
          <a:p>
            <a:r>
              <a:rPr lang="en-US" dirty="0"/>
              <a:t>Client -&gt; Order: DELETE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</a:t>
            </a:r>
          </a:p>
          <a:p>
            <a:r>
              <a:rPr lang="en-US" dirty="0"/>
              <a:t>note right of Order: Don't actually delete, just mark deleted</a:t>
            </a:r>
          </a:p>
          <a:p>
            <a:r>
              <a:rPr lang="en-US" dirty="0"/>
              <a:t>Order -&gt; Client: 200 OK</a:t>
            </a:r>
          </a:p>
          <a:p>
            <a:r>
              <a:rPr lang="en-US" dirty="0"/>
              <a:t>Client -&gt; Order: DELETE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</a:t>
            </a:r>
          </a:p>
          <a:p>
            <a:r>
              <a:rPr lang="en-US" dirty="0"/>
              <a:t>Order -&gt; Client: 304 Not Modified</a:t>
            </a:r>
          </a:p>
          <a:p>
            <a:r>
              <a:rPr lang="en-US" dirty="0"/>
              <a:t>Client -&gt; Order: GET http://</a:t>
            </a:r>
            <a:r>
              <a:rPr lang="en-US" dirty="0" err="1"/>
              <a:t>s:p</a:t>
            </a:r>
            <a:r>
              <a:rPr lang="en-US" dirty="0"/>
              <a:t>/app/order/{</a:t>
            </a:r>
            <a:r>
              <a:rPr lang="en-US" dirty="0" err="1"/>
              <a:t>uuid</a:t>
            </a:r>
            <a:r>
              <a:rPr lang="en-US" dirty="0"/>
              <a:t>} </a:t>
            </a:r>
          </a:p>
          <a:p>
            <a:r>
              <a:rPr lang="en-US" dirty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sa/3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-sa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/>
              <a:t>Licensed under the Creative Commons 3.0 BY-SA (Attribution-</a:t>
            </a:r>
            <a:r>
              <a:rPr lang="en-US" sz="1200" dirty="0" err="1"/>
              <a:t>Sharealike</a:t>
            </a:r>
            <a:r>
              <a:rPr lang="en-US" sz="1200" dirty="0"/>
              <a:t>) license.</a:t>
            </a:r>
          </a:p>
          <a:p>
            <a:pPr algn="l" eaLnBrk="1" hangingPunct="1"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13"/>
              </a:rPr>
              <a:t>http://creativecommons.org/licenses/by-sa/3.0/</a:t>
            </a:r>
            <a:r>
              <a:rPr lang="en-US" sz="1200" dirty="0"/>
              <a:t> </a:t>
            </a:r>
          </a:p>
          <a:p>
            <a:pPr algn="l" eaLnBrk="1" hangingPunct="1">
              <a:defRPr/>
            </a:pPr>
            <a:endParaRPr lang="en-US" sz="1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Understanding HTTP </a:t>
            </a:r>
            <a:br>
              <a:rPr lang="en-US"/>
            </a:br>
            <a:r>
              <a:rPr lang="en-US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December 2019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good bad and ugly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GET 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POST 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/>
              <a:t>Ugly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POST</a:t>
            </a:r>
          </a:p>
          <a:p>
            <a:pPr lvl="1"/>
            <a:r>
              <a:rPr lang="en-US" dirty="0"/>
              <a:t>creation by either PUT to new URI or POST to existing URI</a:t>
            </a:r>
          </a:p>
          <a:p>
            <a:pPr lvl="1"/>
            <a:r>
              <a:rPr lang="en-US" dirty="0"/>
              <a:t>typically, create a subordinate resource with a POST to its parent</a:t>
            </a:r>
          </a:p>
          <a:p>
            <a:r>
              <a:rPr lang="en-US" dirty="0"/>
              <a:t>use PUT when client chooses URI; use POST when server chooses</a:t>
            </a:r>
          </a:p>
          <a:p>
            <a:r>
              <a:rPr lang="en-US" dirty="0"/>
              <a:t>successful POST returns code 201 ‘Created’ with Location header</a:t>
            </a:r>
          </a:p>
          <a:p>
            <a:r>
              <a:rPr lang="en-US" dirty="0"/>
              <a:t>(POST also sometimes used for form submission, but this can be non-uniform)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Interact with services using representations of resources.</a:t>
            </a:r>
          </a:p>
          <a:p>
            <a:pPr lvl="1"/>
            <a:r>
              <a:rPr lang="en-US" dirty="0"/>
              <a:t>An XML representation</a:t>
            </a:r>
          </a:p>
          <a:p>
            <a:pPr lvl="1"/>
            <a:r>
              <a:rPr lang="en-US" dirty="0"/>
              <a:t>A JSON representation </a:t>
            </a:r>
          </a:p>
          <a:p>
            <a:r>
              <a:rPr lang="en-US" dirty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/>
              <a:t>A mobile application may need JSON</a:t>
            </a:r>
          </a:p>
          <a:p>
            <a:pPr lvl="1"/>
            <a:r>
              <a:rPr lang="en-US" dirty="0"/>
              <a:t>A Java application may need XML.</a:t>
            </a:r>
          </a:p>
          <a:p>
            <a:r>
              <a:rPr lang="en-US" dirty="0"/>
              <a:t>Utilize the Content-Type header</a:t>
            </a:r>
          </a:p>
          <a:p>
            <a:pPr lvl="1"/>
            <a:r>
              <a:rPr lang="en-US" dirty="0"/>
              <a:t>And the Accept: header</a:t>
            </a:r>
          </a:p>
          <a:p>
            <a:r>
              <a:rPr lang="en-US" dirty="0"/>
              <a:t>Communicate in a stateless manner</a:t>
            </a:r>
          </a:p>
          <a:p>
            <a:pPr lvl="1"/>
            <a:r>
              <a:rPr lang="en-US" dirty="0"/>
              <a:t>Stateless applications are far more </a:t>
            </a:r>
            <a:r>
              <a:rPr lang="en-US" dirty="0" err="1"/>
              <a:t>scaleable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Hypertext 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/>
              <a:t>Beginning</a:t>
            </a:r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var</a:t>
            </a:r>
            <a:r>
              <a:rPr lang="en-US" sz="2400" dirty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/>
              <a:t>equivalent to:</a:t>
            </a: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x.a</a:t>
            </a:r>
            <a:r>
              <a:rPr lang="en-US" sz="2400" dirty="0">
                <a:latin typeface="Lucida Console"/>
                <a:cs typeface="Lucida Console"/>
              </a:rPr>
              <a:t> = 1; </a:t>
            </a:r>
            <a:r>
              <a:rPr lang="en-US" sz="2400" dirty="0" err="1">
                <a:latin typeface="Lucida Console"/>
                <a:cs typeface="Lucida Console"/>
              </a:rPr>
              <a:t>x.b</a:t>
            </a:r>
            <a:r>
              <a:rPr lang="en-US" sz="2400" dirty="0">
                <a:latin typeface="Lucida Console"/>
                <a:cs typeface="Lucida Console"/>
              </a:rPr>
              <a:t> = 2; </a:t>
            </a:r>
            <a:r>
              <a:rPr lang="en-US" sz="2400" dirty="0" err="1">
                <a:latin typeface="Lucida Console"/>
                <a:cs typeface="Lucida Console"/>
              </a:rPr>
              <a:t>x.c</a:t>
            </a:r>
            <a:r>
              <a:rPr lang="en-US" sz="2400" dirty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var</a:t>
            </a:r>
            <a:r>
              <a:rPr lang="en-US" sz="2400" dirty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var</a:t>
            </a:r>
            <a:r>
              <a:rPr lang="en-US" sz="2400" dirty="0">
                <a:latin typeface="Lucida Console"/>
                <a:cs typeface="Lucida Console"/>
              </a:rPr>
              <a:t> z = </a:t>
            </a:r>
            <a:r>
              <a:rPr lang="en-US" sz="2400" dirty="0" err="1">
                <a:latin typeface="Lucida Console"/>
                <a:cs typeface="Lucida Console"/>
              </a:rPr>
              <a:t>eval</a:t>
            </a:r>
            <a:r>
              <a:rPr lang="en-US" sz="2400" dirty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assert(</a:t>
            </a:r>
            <a:r>
              <a:rPr lang="en-US" sz="2400" dirty="0" err="1">
                <a:latin typeface="Lucida Console"/>
                <a:cs typeface="Lucida Console"/>
              </a:rPr>
              <a:t>z.a</a:t>
            </a:r>
            <a:r>
              <a:rPr lang="en-US" sz="2400" dirty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RESTful</a:t>
            </a:r>
            <a:r>
              <a:rPr lang="en-US" dirty="0"/>
              <a:t> design means proper use of return codes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return codes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Error Codes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Error Codes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/>
              <a:t>multimedia documents</a:t>
            </a:r>
          </a:p>
          <a:p>
            <a:r>
              <a:rPr lang="en-US" dirty="0"/>
              <a:t>hypertext cross-references</a:t>
            </a:r>
          </a:p>
          <a:p>
            <a:r>
              <a:rPr lang="en-US" dirty="0"/>
              <a:t>hypertext 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/>
              <a:t>hypertext 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/>
              <a:t>Tim Berners-Lee at CERN, 1989–1992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REST concepts:</a:t>
            </a:r>
          </a:p>
          <a:p>
            <a:pPr lvl="1"/>
            <a:r>
              <a:rPr lang="en-US" dirty="0"/>
              <a:t>Use the right VERB</a:t>
            </a:r>
          </a:p>
          <a:p>
            <a:pPr lvl="1"/>
            <a:r>
              <a:rPr lang="en-US" dirty="0"/>
              <a:t>Use the right return code</a:t>
            </a:r>
          </a:p>
          <a:p>
            <a:pPr lvl="1"/>
            <a:r>
              <a:rPr lang="en-US" dirty="0"/>
              <a:t>Use well defined media types</a:t>
            </a:r>
          </a:p>
          <a:p>
            <a:pPr lvl="2"/>
            <a:r>
              <a:rPr lang="en-US" dirty="0"/>
              <a:t>Resource representation</a:t>
            </a:r>
          </a:p>
          <a:p>
            <a:pPr lvl="1"/>
            <a:r>
              <a:rPr lang="en-US" dirty="0"/>
              <a:t>Use </a:t>
            </a:r>
            <a:r>
              <a:rPr lang="en-US"/>
              <a:t>hyperlinks for HATEOAS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Purchase service</a:t>
            </a:r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Order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/>
              <a:t>layered over TCP</a:t>
            </a:r>
          </a:p>
          <a:p>
            <a:r>
              <a:rPr lang="en-US" dirty="0"/>
              <a:t>essentially stateless (but. . . )</a:t>
            </a:r>
          </a:p>
          <a:p>
            <a:r>
              <a:rPr lang="en-US" dirty="0"/>
              <a:t>standard 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“Verbs”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CONNECT and now PATCH)</a:t>
            </a:r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Design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is 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characterized as an </a:t>
            </a:r>
            <a:r>
              <a:rPr lang="en-US" b="1" i="1" dirty="0"/>
              <a:t>Architectural Style </a:t>
            </a:r>
            <a:r>
              <a:rPr lang="en-US" dirty="0"/>
              <a:t>(aka an architecture design pattern)</a:t>
            </a:r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architecture</a:t>
            </a:r>
          </a:p>
          <a:p>
            <a:pPr lvl="1"/>
            <a:r>
              <a:rPr lang="en-US" dirty="0"/>
              <a:t>after Richardson &amp; Ruby, </a:t>
            </a:r>
            <a:r>
              <a:rPr lang="en-US" dirty="0" err="1"/>
              <a:t>RESTful</a:t>
            </a:r>
            <a:r>
              <a:rPr lang="en-US" dirty="0"/>
              <a:t> WS</a:t>
            </a:r>
          </a:p>
          <a:p>
            <a:pPr lvl="1"/>
            <a:r>
              <a:rPr lang="en-US" dirty="0"/>
              <a:t>action identified in HTTP method, not in payload</a:t>
            </a:r>
          </a:p>
          <a:p>
            <a:pPr lvl="1"/>
            <a:r>
              <a:rPr lang="en-US" dirty="0"/>
              <a:t>scoping information in URI</a:t>
            </a:r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Richardson’s Maturity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823</Words>
  <Application>Microsoft Macintosh PowerPoint</Application>
  <PresentationFormat>On-screen Show (4:3)</PresentationFormat>
  <Paragraphs>134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</vt:lpstr>
      <vt:lpstr>Lucida Console</vt:lpstr>
      <vt:lpstr>Montserrat</vt:lpstr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265</cp:revision>
  <cp:lastPrinted>2012-12-18T09:23:16Z</cp:lastPrinted>
  <dcterms:created xsi:type="dcterms:W3CDTF">2012-03-07T10:41:54Z</dcterms:created>
  <dcterms:modified xsi:type="dcterms:W3CDTF">2019-11-17T19:23:22Z</dcterms:modified>
</cp:coreProperties>
</file>