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60" r:id="rId6"/>
    <p:sldId id="261" r:id="rId7"/>
    <p:sldId id="276" r:id="rId8"/>
    <p:sldId id="262" r:id="rId9"/>
    <p:sldId id="273" r:id="rId10"/>
    <p:sldId id="275" r:id="rId11"/>
    <p:sldId id="270" r:id="rId12"/>
    <p:sldId id="263" r:id="rId13"/>
    <p:sldId id="264" r:id="rId14"/>
    <p:sldId id="269" r:id="rId15"/>
    <p:sldId id="265" r:id="rId16"/>
    <p:sldId id="266" r:id="rId17"/>
    <p:sldId id="272" r:id="rId18"/>
    <p:sldId id="296" r:id="rId19"/>
    <p:sldId id="297" r:id="rId20"/>
    <p:sldId id="267" r:id="rId21"/>
    <p:sldId id="277" r:id="rId22"/>
    <p:sldId id="282" r:id="rId23"/>
    <p:sldId id="278" r:id="rId24"/>
    <p:sldId id="279" r:id="rId25"/>
    <p:sldId id="280" r:id="rId26"/>
    <p:sldId id="281" r:id="rId27"/>
    <p:sldId id="291" r:id="rId28"/>
    <p:sldId id="292" r:id="rId29"/>
    <p:sldId id="295" r:id="rId30"/>
    <p:sldId id="299" r:id="rId31"/>
    <p:sldId id="298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9" name="Google Shape;72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6dff093bc_16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46dff093bc_16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w="9525" cap="flat" cmpd="thinThick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444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8176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+Left Orange">
  <p:cSld name="Title Only+Left Orange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0" u="none" strike="noStrike" cap="none">
                <a:solidFill>
                  <a:srgbClr val="FFFFFF"/>
                </a:solidFill>
              </a:defRPr>
            </a:lvl1pPr>
            <a:lvl2pPr marR="0" lvl="1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sz="180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sz="1800" i="0" u="none" strike="noStrike" cap="non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sz="1800" i="0" u="none" strike="noStrike" cap="non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sz="1800" i="0" u="none" strike="noStrike" cap="non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sz="1800" i="0" u="none" strike="noStrike" cap="non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sz="1800" i="0" u="none" strike="noStrike" cap="non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sz="1800" i="0" u="none" strike="noStrike" cap="non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sz="1800" i="0" u="none" strike="noStrike" cap="non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sz="1800" i="0" u="none" strike="noStrike" cap="non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76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6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eerj.com/preprints/129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zf.fremantle.org/2013/12/commshack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MonolithFirs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Hystrix/wiki/How-it-Work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elery.io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microservices.html" TargetMode="External"/><Relationship Id="rId2" Type="http://schemas.openxmlformats.org/officeDocument/2006/relationships/hyperlink" Target="http://www.slideshare.net/chris.e.richard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icroservic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logs.gartner.com/gary-olliffe/files/2015/01/InnerOuterMSA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 and Service Mesh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December 2019</a:t>
            </a:r>
          </a:p>
          <a:p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What are services like in reality?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the Services Large and Micro: Revisiting Industrial Practice in Services Computing</a:t>
            </a:r>
          </a:p>
          <a:p>
            <a:r>
              <a:rPr lang="en-US" dirty="0">
                <a:hlinkClick r:id="rId2"/>
              </a:rPr>
              <a:t>https://peerj.com/preprints/1291.pdf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89" y="3710756"/>
            <a:ext cx="37338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8830"/>
            <a:ext cx="63881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services (51%) were 1,000-10,000 </a:t>
            </a:r>
            <a:r>
              <a:rPr lang="en-US" dirty="0" err="1"/>
              <a:t>LoC</a:t>
            </a:r>
            <a:endParaRPr lang="en-US" dirty="0"/>
          </a:p>
          <a:p>
            <a:r>
              <a:rPr lang="en-US" dirty="0"/>
              <a:t>Only 3% of services in the survey were &lt;100 </a:t>
            </a:r>
            <a:r>
              <a:rPr lang="en-US" dirty="0" err="1"/>
              <a:t>LoC</a:t>
            </a:r>
            <a:endParaRPr lang="en-US" dirty="0"/>
          </a:p>
          <a:p>
            <a:r>
              <a:rPr lang="en-US" dirty="0"/>
              <a:t>43% 100-1,000 </a:t>
            </a:r>
            <a:r>
              <a:rPr lang="en-US" dirty="0" err="1"/>
              <a:t>LoC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case studies are in many cases </a:t>
            </a:r>
            <a:r>
              <a:rPr lang="en-US" dirty="0" err="1"/>
              <a:t>microservices</a:t>
            </a:r>
            <a:endParaRPr lang="en-US" dirty="0"/>
          </a:p>
          <a:p>
            <a:pPr lvl="1"/>
            <a:r>
              <a:rPr lang="en-US" dirty="0"/>
              <a:t>eBay, Netflix, Amazon</a:t>
            </a:r>
          </a:p>
          <a:p>
            <a:pPr lvl="1"/>
            <a:r>
              <a:rPr lang="en-US" dirty="0"/>
              <a:t>Many more out there and growing rapidly</a:t>
            </a:r>
          </a:p>
        </p:txBody>
      </p:sp>
    </p:spTree>
    <p:extLst>
      <p:ext uri="{BB962C8B-B14F-4D97-AF65-F5344CB8AC3E}">
        <p14:creationId xmlns:p14="http://schemas.microsoft.com/office/powerpoint/2010/main" val="206886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can be built in multiple languages</a:t>
            </a:r>
          </a:p>
          <a:p>
            <a:pPr lvl="1"/>
            <a:r>
              <a:rPr lang="en-US" dirty="0" err="1"/>
              <a:t>Hackathon</a:t>
            </a:r>
            <a:r>
              <a:rPr lang="en-US" dirty="0"/>
              <a:t> last year I built a simple app</a:t>
            </a:r>
          </a:p>
          <a:p>
            <a:pPr lvl="1"/>
            <a:r>
              <a:rPr lang="en-US" dirty="0"/>
              <a:t>Node, Python and MQTT</a:t>
            </a:r>
          </a:p>
          <a:p>
            <a:pPr lvl="1"/>
            <a:r>
              <a:rPr lang="en-US" dirty="0"/>
              <a:t>One day’s effort</a:t>
            </a:r>
          </a:p>
          <a:p>
            <a:pPr lvl="1"/>
            <a:r>
              <a:rPr lang="en-US" dirty="0" err="1"/>
              <a:t>Microservice</a:t>
            </a:r>
            <a:r>
              <a:rPr lang="en-US" dirty="0"/>
              <a:t> architecture</a:t>
            </a:r>
          </a:p>
          <a:p>
            <a:pPr lvl="1"/>
            <a:r>
              <a:rPr lang="en-US" dirty="0">
                <a:hlinkClick r:id="rId2"/>
              </a:rPr>
              <a:t>http://pzf.fremantle.org/2013/12/commshack.html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433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Monolith?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1410991"/>
            <a:ext cx="7383289" cy="41580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http://martinfowler.com/bliki/MonolithFirst.html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176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r>
              <a:rPr lang="en-US" dirty="0"/>
              <a:t>Deployment and 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Operations overhead</a:t>
            </a:r>
          </a:p>
          <a:p>
            <a:r>
              <a:rPr lang="en-US" dirty="0"/>
              <a:t>Implicit interfaces and contracts</a:t>
            </a:r>
          </a:p>
          <a:p>
            <a:r>
              <a:rPr lang="en-US" dirty="0"/>
              <a:t>Latency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Etc.!</a:t>
            </a:r>
          </a:p>
        </p:txBody>
      </p:sp>
    </p:spTree>
    <p:extLst>
      <p:ext uri="{BB962C8B-B14F-4D97-AF65-F5344CB8AC3E}">
        <p14:creationId xmlns:p14="http://schemas.microsoft.com/office/powerpoint/2010/main" val="380566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Smart endpoints and dumb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Microservices</a:t>
            </a:r>
            <a:r>
              <a:rPr lang="en-US" dirty="0"/>
              <a:t> are based on the idea of simple </a:t>
            </a:r>
            <a:r>
              <a:rPr lang="en-US" dirty="0" err="1"/>
              <a:t>RESTful</a:t>
            </a:r>
            <a:r>
              <a:rPr lang="en-US" dirty="0"/>
              <a:t> APIs directly implemented</a:t>
            </a:r>
          </a:p>
          <a:p>
            <a:r>
              <a:rPr lang="en-US" dirty="0"/>
              <a:t>Need to manage contracts cleanly and carefully</a:t>
            </a:r>
          </a:p>
          <a:p>
            <a:r>
              <a:rPr lang="en-US" dirty="0"/>
              <a:t>ESB is not part of this architecture</a:t>
            </a:r>
          </a:p>
          <a:p>
            <a:pPr lvl="1"/>
            <a:r>
              <a:rPr lang="en-US" dirty="0"/>
              <a:t>But an API Gateway might be</a:t>
            </a:r>
          </a:p>
          <a:p>
            <a:pPr lvl="1"/>
            <a:r>
              <a:rPr lang="en-US" dirty="0"/>
              <a:t>Don’t confuse the application architecture with the Enterprise architecture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0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and Macro Services</a:t>
            </a:r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7" name="Group 6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Facade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4" name="Group 2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an 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Facade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43" name="Group 42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an 58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an 55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an 52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Facade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66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107"/>
          <p:cNvSpPr txBox="1">
            <a:spLocks noGrp="1"/>
          </p:cNvSpPr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None/>
            </a:pPr>
            <a:r>
              <a:rPr lang="en" dirty="0"/>
              <a:t>Control Plane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2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8"/>
          <p:cNvSpPr txBox="1">
            <a:spLocks noGrp="1"/>
          </p:cNvSpPr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None/>
            </a:pPr>
            <a:r>
              <a:rPr lang="en"/>
              <a:t>Data Plane</a:t>
            </a:r>
            <a:endParaRPr/>
          </a:p>
        </p:txBody>
      </p:sp>
      <p:pic>
        <p:nvPicPr>
          <p:cNvPr id="629" name="Google Shape;629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65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History and evolution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More resources</a:t>
            </a:r>
          </a:p>
        </p:txBody>
      </p:sp>
    </p:spTree>
    <p:extLst>
      <p:ext uri="{BB962C8B-B14F-4D97-AF65-F5344CB8AC3E}">
        <p14:creationId xmlns:p14="http://schemas.microsoft.com/office/powerpoint/2010/main" val="30561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Gateway and </a:t>
            </a:r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  <a:p>
            <a:r>
              <a:rPr lang="en-US" dirty="0"/>
              <a:t>Single URI structure out of many independent </a:t>
            </a:r>
            <a:r>
              <a:rPr lang="en-US" dirty="0" err="1"/>
              <a:t>backends</a:t>
            </a:r>
            <a:endParaRPr lang="en-US" dirty="0"/>
          </a:p>
          <a:p>
            <a:r>
              <a:rPr lang="en-US" dirty="0"/>
              <a:t>Contracts and documentation</a:t>
            </a:r>
          </a:p>
          <a:p>
            <a:r>
              <a:rPr lang="en-US" dirty="0"/>
              <a:t>More discussion later</a:t>
            </a:r>
          </a:p>
        </p:txBody>
      </p:sp>
    </p:spTree>
    <p:extLst>
      <p:ext uri="{BB962C8B-B14F-4D97-AF65-F5344CB8AC3E}">
        <p14:creationId xmlns:p14="http://schemas.microsoft.com/office/powerpoint/2010/main" val="253073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guarantee resilience in a </a:t>
            </a:r>
            <a:r>
              <a:rPr lang="en-US" dirty="0" err="1"/>
              <a:t>microservices</a:t>
            </a:r>
            <a:r>
              <a:rPr lang="en-US" dirty="0"/>
              <a:t> environment?</a:t>
            </a:r>
          </a:p>
          <a:p>
            <a:r>
              <a:rPr lang="en-US" dirty="0"/>
              <a:t>Load-balancing, failover, discovery</a:t>
            </a:r>
          </a:p>
          <a:p>
            <a:r>
              <a:rPr lang="en-US" dirty="0"/>
              <a:t>Building it into code is complex </a:t>
            </a:r>
          </a:p>
          <a:p>
            <a:pPr lvl="1"/>
            <a:r>
              <a:rPr lang="en-US" dirty="0"/>
              <a:t>Libraries such as </a:t>
            </a:r>
            <a:r>
              <a:rPr lang="en-US" dirty="0" err="1"/>
              <a:t>Hystrix</a:t>
            </a:r>
            <a:r>
              <a:rPr lang="en-US" dirty="0"/>
              <a:t> help</a:t>
            </a:r>
          </a:p>
          <a:p>
            <a:r>
              <a:rPr lang="en-US" dirty="0"/>
              <a:t>But inhibits polyglot </a:t>
            </a:r>
          </a:p>
          <a:p>
            <a:pPr lvl="1"/>
            <a:r>
              <a:rPr lang="en-US" dirty="0"/>
              <a:t>Each language needs its own approach</a:t>
            </a:r>
          </a:p>
        </p:txBody>
      </p:sp>
    </p:spTree>
    <p:extLst>
      <p:ext uri="{BB962C8B-B14F-4D97-AF65-F5344CB8AC3E}">
        <p14:creationId xmlns:p14="http://schemas.microsoft.com/office/powerpoint/2010/main" val="3050315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800"/>
            <a:ext cx="9144000" cy="44453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https://github.com/Netflix/Hystrix/wiki/How-it-Works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72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Sidecar architecture </a:t>
            </a:r>
          </a:p>
        </p:txBody>
      </p:sp>
      <p:sp>
        <p:nvSpPr>
          <p:cNvPr id="4" name="Rectangle 3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Container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2298" y="2976054"/>
            <a:ext cx="2515183" cy="1095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Mesh</a:t>
            </a:r>
          </a:p>
          <a:p>
            <a:pPr algn="ctr"/>
            <a:r>
              <a:rPr lang="en-US" dirty="0"/>
              <a:t>Sidecar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Container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05224" y="2951149"/>
            <a:ext cx="2515183" cy="1095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Mesh</a:t>
            </a:r>
          </a:p>
          <a:p>
            <a:pPr algn="ctr"/>
            <a:r>
              <a:rPr lang="en-US" dirty="0"/>
              <a:t>Sidecar</a:t>
            </a:r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3772770" y="4968393"/>
            <a:ext cx="1719611" cy="2490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2589887" y="4071840"/>
            <a:ext cx="3" cy="5105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6675264" y="4071840"/>
            <a:ext cx="0" cy="5354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50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Mesh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Load-balancing, circuit breakers</a:t>
            </a:r>
          </a:p>
          <a:p>
            <a:r>
              <a:rPr lang="en-US" dirty="0"/>
              <a:t>Discovery / Naming</a:t>
            </a:r>
          </a:p>
          <a:p>
            <a:r>
              <a:rPr lang="en-US" dirty="0"/>
              <a:t>Traffic control</a:t>
            </a:r>
          </a:p>
          <a:p>
            <a:r>
              <a:rPr lang="en-US" dirty="0"/>
              <a:t>Per-request/content-based routing</a:t>
            </a:r>
          </a:p>
          <a:p>
            <a:r>
              <a:rPr lang="en-US" dirty="0"/>
              <a:t>Timeouts and deadlines</a:t>
            </a:r>
          </a:p>
          <a:p>
            <a:r>
              <a:rPr lang="en-US" dirty="0"/>
              <a:t>Mutual TLS </a:t>
            </a:r>
          </a:p>
          <a:p>
            <a:r>
              <a:rPr lang="en-US" dirty="0" err="1"/>
              <a:t>Observability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7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Mesh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Envoy</a:t>
            </a:r>
          </a:p>
          <a:p>
            <a:pPr lvl="1"/>
            <a:r>
              <a:rPr lang="en-US" dirty="0"/>
              <a:t>And hence </a:t>
            </a:r>
            <a:r>
              <a:rPr lang="en-US" sz="3200" dirty="0" err="1"/>
              <a:t>Istio</a:t>
            </a:r>
            <a:endParaRPr lang="en-US" sz="3200" dirty="0"/>
          </a:p>
          <a:p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Consul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96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62" y="0"/>
            <a:ext cx="7725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94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4"/>
          <p:cNvSpPr txBox="1">
            <a:spLocks noGrp="1"/>
          </p:cNvSpPr>
          <p:nvPr>
            <p:ph type="title" idx="4294967295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dirty="0"/>
              <a:t>The cell is the basic structural, functional, and </a:t>
            </a:r>
            <a:endParaRPr sz="4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dirty="0"/>
              <a:t>biological unit of all known living organisms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931488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888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2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w="9525" cap="flat" cmpd="sng">
            <a:solidFill>
              <a:srgbClr val="FF5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Cells Are Building Blocks For The Composable Enterprise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793" name="Google Shape;793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52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795" name="Google Shape;795;p52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796" name="Google Shape;796;p52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7" name="Google Shape;797;p52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FF5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798;p52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799" name="Google Shape;799;p52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00" name="Google Shape;800;p52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FF5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52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802" name="Google Shape;802;p52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03" name="Google Shape;803;p52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FF5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https://github.com/wso2/reference-architecture/blob/master/reference-architecture-cell-based.md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52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single app from multiple services</a:t>
            </a:r>
          </a:p>
          <a:p>
            <a:pPr lvl="1"/>
            <a:r>
              <a:rPr lang="en-US" dirty="0"/>
              <a:t>Each service in its own process</a:t>
            </a:r>
          </a:p>
          <a:p>
            <a:pPr lvl="1"/>
            <a:r>
              <a:rPr lang="en-US" dirty="0"/>
              <a:t>Lightweight communications between each other</a:t>
            </a:r>
          </a:p>
          <a:p>
            <a:pPr lvl="1"/>
            <a:r>
              <a:rPr lang="en-US" dirty="0"/>
              <a:t>HTTP REST or </a:t>
            </a:r>
            <a:r>
              <a:rPr lang="en-US" dirty="0" err="1"/>
              <a:t>Async</a:t>
            </a:r>
            <a:r>
              <a:rPr lang="en-US" dirty="0"/>
              <a:t> models (</a:t>
            </a:r>
            <a:r>
              <a:rPr lang="en-US" dirty="0" err="1"/>
              <a:t>ZeroMQ</a:t>
            </a:r>
            <a:r>
              <a:rPr lang="en-US" dirty="0"/>
              <a:t>, Kafka, </a:t>
            </a:r>
            <a:r>
              <a:rPr lang="en-US" dirty="0" err="1"/>
              <a:t>RabbitMQ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81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662AC3-44C9-FA4D-BB76-BA9997F76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4" y="0"/>
            <a:ext cx="6068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3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1313-8D19-3147-8BF4-B5980059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Cellery</a:t>
            </a:r>
            <a:br>
              <a:rPr lang="en-US" dirty="0"/>
            </a:br>
            <a:r>
              <a:rPr lang="en-US" sz="2700" dirty="0">
                <a:hlinkClick r:id="rId2"/>
              </a:rPr>
              <a:t>https://celery.io</a:t>
            </a:r>
            <a:r>
              <a:rPr lang="en-US" sz="2700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4BD72-0087-C14C-9D97-A71405EFE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1553274"/>
            <a:ext cx="7724410" cy="517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87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http://www.slideshare.net/chris.e.richardson</a:t>
            </a:r>
            <a:endParaRPr lang="en-US" dirty="0"/>
          </a:p>
          <a:p>
            <a:r>
              <a:rPr lang="en-US" dirty="0">
                <a:hlinkClick r:id="rId3"/>
              </a:rPr>
              <a:t>http://martinfowler.com/articles/microservices.html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http://www.thoughtworks.com/insights/blog/microservices</a:t>
            </a:r>
            <a:r>
              <a:rPr lang="en-US">
                <a:hlinkClick r:id="rId4"/>
              </a:rPr>
              <a:t>-nutshell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Microservices</a:t>
            </a:r>
            <a:r>
              <a:rPr lang="en-US" dirty="0"/>
              <a:t> Characteristics</a:t>
            </a:r>
            <a:br>
              <a:rPr lang="en-US" dirty="0"/>
            </a:br>
            <a:r>
              <a:rPr lang="en-US" dirty="0"/>
              <a:t>(Martin Fowler)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Componentization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Replacability</a:t>
            </a:r>
            <a:endParaRPr lang="en-US" dirty="0"/>
          </a:p>
          <a:p>
            <a:r>
              <a:rPr lang="en-US" b="1" dirty="0"/>
              <a:t>Organisation</a:t>
            </a:r>
          </a:p>
          <a:p>
            <a:pPr lvl="1"/>
            <a:r>
              <a:rPr lang="en-US" dirty="0"/>
              <a:t>around business capabilities instead of around technology.</a:t>
            </a:r>
          </a:p>
          <a:p>
            <a:r>
              <a:rPr lang="en-US" b="1" dirty="0"/>
              <a:t>Smart endpoints and dumb pipes</a:t>
            </a:r>
          </a:p>
          <a:p>
            <a:pPr lvl="1"/>
            <a:r>
              <a:rPr lang="en-US" dirty="0"/>
              <a:t>explicitly avoiding the use of an Enterprise Service Bus (ESB) </a:t>
            </a:r>
          </a:p>
          <a:p>
            <a:r>
              <a:rPr lang="en-US" b="1" dirty="0" err="1"/>
              <a:t>Decentralised</a:t>
            </a:r>
            <a:r>
              <a:rPr lang="en-US" b="1" dirty="0"/>
              <a:t> data management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with one database for each service instead of one database for a whole company.</a:t>
            </a:r>
          </a:p>
          <a:p>
            <a:r>
              <a:rPr lang="en-US" b="1" dirty="0"/>
              <a:t>Infrastructure automation</a:t>
            </a:r>
          </a:p>
          <a:p>
            <a:pPr lvl="1"/>
            <a:r>
              <a:rPr lang="en-US" dirty="0"/>
              <a:t>with continuous delivery being mandatory.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>
                <a:hlinkClick r:id="rId2"/>
              </a:rPr>
              <a:t>http://martinfowler.com/articles/microservices.html</a:t>
            </a:r>
            <a:r>
              <a:rPr lang="en-US" sz="2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681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You build it you run it</a:t>
            </a:r>
          </a:p>
          <a:p>
            <a:pPr marL="0" indent="0" algn="ctr">
              <a:buNone/>
            </a:pPr>
            <a:r>
              <a:rPr lang="en-US" dirty="0"/>
              <a:t>Amazon story</a:t>
            </a:r>
          </a:p>
          <a:p>
            <a:pPr marL="0" indent="0" algn="ctr">
              <a:buNone/>
            </a:pPr>
            <a:r>
              <a:rPr lang="en-US" dirty="0"/>
              <a:t>2001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Exactly equal to </a:t>
            </a:r>
            <a:r>
              <a:rPr lang="en-US" dirty="0" err="1"/>
              <a:t>Microservices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(this isn’t new!)</a:t>
            </a:r>
          </a:p>
        </p:txBody>
      </p:sp>
    </p:spTree>
    <p:extLst>
      <p:ext uri="{BB962C8B-B14F-4D97-AF65-F5344CB8AC3E}">
        <p14:creationId xmlns:p14="http://schemas.microsoft.com/office/powerpoint/2010/main" val="12631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organization makes it easier for developers</a:t>
            </a:r>
          </a:p>
          <a:p>
            <a:pPr lvl="1"/>
            <a:r>
              <a:rPr lang="en-US" dirty="0"/>
              <a:t>Separation of concern</a:t>
            </a:r>
          </a:p>
          <a:p>
            <a:pPr lvl="1"/>
            <a:r>
              <a:rPr lang="en-US" dirty="0"/>
              <a:t>Simple code</a:t>
            </a:r>
          </a:p>
          <a:p>
            <a:pPr lvl="1"/>
            <a:r>
              <a:rPr lang="en-US" dirty="0"/>
              <a:t>Simple test cases</a:t>
            </a:r>
          </a:p>
          <a:p>
            <a:pPr lvl="1"/>
            <a:r>
              <a:rPr lang="en-US" dirty="0"/>
              <a:t>Simple scaling</a:t>
            </a:r>
          </a:p>
          <a:p>
            <a:pPr lvl="1"/>
            <a:r>
              <a:rPr lang="en-US" dirty="0"/>
              <a:t>Faster to build, deploy and test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8369"/>
            <a:ext cx="9516400" cy="30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6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Microservices</a:t>
            </a:r>
            <a:r>
              <a:rPr lang="en-US" dirty="0"/>
              <a:t> deployment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Increasingly fitting with “</a:t>
            </a:r>
            <a:r>
              <a:rPr lang="en-US" dirty="0" err="1"/>
              <a:t>containerisation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 err="1"/>
              <a:t>CoreOS</a:t>
            </a:r>
            <a:endParaRPr lang="en-US" dirty="0"/>
          </a:p>
          <a:p>
            <a:pPr lvl="1"/>
            <a:r>
              <a:rPr lang="en-US" dirty="0" err="1"/>
              <a:t>Kubernetes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Container model is lightweight virtualization with each “VM” running a single process</a:t>
            </a:r>
          </a:p>
        </p:txBody>
      </p:sp>
    </p:spTree>
    <p:extLst>
      <p:ext uri="{BB962C8B-B14F-4D97-AF65-F5344CB8AC3E}">
        <p14:creationId xmlns:p14="http://schemas.microsoft.com/office/powerpoint/2010/main" val="307939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ner and Outer Architectur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19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613</Words>
  <Application>Microsoft Macintosh PowerPoint</Application>
  <PresentationFormat>On-screen Show (4:3)</PresentationFormat>
  <Paragraphs>157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Montserrat</vt:lpstr>
      <vt:lpstr>Quicksand</vt:lpstr>
      <vt:lpstr>Quicksand Medium</vt:lpstr>
      <vt:lpstr>Office Theme</vt:lpstr>
      <vt:lpstr>Microservices and Service Mesh</vt:lpstr>
      <vt:lpstr>Agenda</vt:lpstr>
      <vt:lpstr>Microservices</vt:lpstr>
      <vt:lpstr>Microservices Characteristics (Martin Fowler)</vt:lpstr>
      <vt:lpstr>PowerPoint Presentation</vt:lpstr>
      <vt:lpstr>Benefits of Microservices</vt:lpstr>
      <vt:lpstr>PowerPoint Presentation</vt:lpstr>
      <vt:lpstr>Microservices deployment model</vt:lpstr>
      <vt:lpstr>PowerPoint Presentation</vt:lpstr>
      <vt:lpstr>PowerPoint Presentation</vt:lpstr>
      <vt:lpstr>What are services like in reality? </vt:lpstr>
      <vt:lpstr>Real world examples</vt:lpstr>
      <vt:lpstr>Polyglot</vt:lpstr>
      <vt:lpstr>Start with a Monolith?</vt:lpstr>
      <vt:lpstr>Cons!</vt:lpstr>
      <vt:lpstr>Smart endpoints and dumb pipes</vt:lpstr>
      <vt:lpstr>Micro and Macro Services</vt:lpstr>
      <vt:lpstr>Control Plane</vt:lpstr>
      <vt:lpstr>Data Plane</vt:lpstr>
      <vt:lpstr>API Gateway and Microservices</vt:lpstr>
      <vt:lpstr>Service Mesh</vt:lpstr>
      <vt:lpstr>PowerPoint Presentation</vt:lpstr>
      <vt:lpstr>Service Mesh</vt:lpstr>
      <vt:lpstr>Service Mesh</vt:lpstr>
      <vt:lpstr>Service Mesh implementations</vt:lpstr>
      <vt:lpstr>Linkerd</vt:lpstr>
      <vt:lpstr>The cell is the basic structural, functional, and  biological unit of all known living organisms</vt:lpstr>
      <vt:lpstr>PowerPoint Presentation</vt:lpstr>
      <vt:lpstr>PowerPoint Presentation</vt:lpstr>
      <vt:lpstr>PowerPoint Presentation</vt:lpstr>
      <vt:lpstr>Cellery https://celery.io </vt:lpstr>
      <vt:lpstr>Resources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320</cp:revision>
  <dcterms:created xsi:type="dcterms:W3CDTF">2012-03-07T10:41:54Z</dcterms:created>
  <dcterms:modified xsi:type="dcterms:W3CDTF">2019-11-17T19:40:10Z</dcterms:modified>
</cp:coreProperties>
</file>