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8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76" r:id="rId24"/>
    <p:sldId id="259" r:id="rId25"/>
    <p:sldId id="260" r:id="rId26"/>
    <p:sldId id="262" r:id="rId27"/>
    <p:sldId id="265" r:id="rId28"/>
    <p:sldId id="269" r:id="rId29"/>
    <p:sldId id="266" r:id="rId30"/>
    <p:sldId id="270" r:id="rId31"/>
    <p:sldId id="277" r:id="rId32"/>
    <p:sldId id="26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8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18/12/17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18/12/17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Implementing 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63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() {...}</a:t>
            </a:r>
          </a:p>
          <a:p>
            <a:pPr marL="0" indent="0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90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could return thousands of accounts in our system.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limit the size of the result set, the client could send a URI query parameter to specify how many results it wanted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 http://somewhere.com/accounts?size=50.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extract this information from the HTTP request, JAX-RS has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QueryParam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42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Query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getAccounts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QueryParam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("size")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  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DefaultValue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("50")    								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size)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5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@Path("/{id}")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			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PathParam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... method body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solidFill>
                  <a:srgbClr val="000080"/>
                </a:solidFill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81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Path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{id} string represents our path expression.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@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PathParam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annotation will pull in the info from the incoming URI and inject it into the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parameter.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For example, if our request is </a:t>
            </a:r>
            <a:r>
              <a:rPr lang="en-US" dirty="0" smtClean="0">
                <a:solidFill>
                  <a:srgbClr val="000080"/>
                </a:solidFill>
                <a:ea typeface="Droid Sans Fallback" charset="0"/>
                <a:cs typeface="Droid Sans Fallback" charset="0"/>
              </a:rPr>
              <a:t>http://somewhere.com/accounts/111</a:t>
            </a:r>
            <a:r>
              <a:rPr lang="en-US" dirty="0" smtClean="0">
                <a:ea typeface="Droid Sans Fallback" charset="0"/>
                <a:cs typeface="Droid Sans Fallback" charset="0"/>
              </a:rPr>
              <a:t>,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accountId</a:t>
            </a:r>
            <a:r>
              <a:rPr lang="en-US" dirty="0" smtClean="0">
                <a:ea typeface="Droid Sans Fallback" charset="0"/>
                <a:cs typeface="Droid Sans Fallback" charset="0"/>
              </a:rPr>
              <a:t> would get the value 111 injected into it.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Complex path expressions are also supported. Use Java regular expressions as follows: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@Path("{id: \\d+}")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89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String passed back from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could be any mime type: plain text, HTML, XML, JSON, YAML.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specify which mime type the method return type provides with the @Produces annotation. For example, let's say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getAccounts</a:t>
            </a:r>
            <a:r>
              <a:rPr lang="en-US" dirty="0" smtClean="0">
                <a:ea typeface="Droid Sans Fallback" charset="0"/>
                <a:cs typeface="Droid Sans Fallback" charset="0"/>
              </a:rPr>
              <a:t>() method actually returns an XML string.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Also the @Consumes can direct different incoming content types to different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84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</a:t>
            </a:r>
            <a:b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   ...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7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Negotiation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HTTP clients use the HTTP Accept header to specify a list of mime types they would prefer the server to return to them. 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Firefox browser sends this Accept header with every request: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Accept: text/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html,application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xhtml+xml,application</a:t>
            </a:r>
            <a:r>
              <a:rPr lang="en-US" dirty="0" smtClean="0">
                <a:ea typeface="Droid Sans Fallback" charset="0"/>
                <a:cs typeface="Droid Sans Fallback" charset="0"/>
              </a:rPr>
              <a:t>/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xml;q</a:t>
            </a:r>
            <a:r>
              <a:rPr lang="en-US" dirty="0" smtClean="0">
                <a:ea typeface="Droid Sans Fallback" charset="0"/>
                <a:cs typeface="Droid Sans Fallback" charset="0"/>
              </a:rPr>
              <a:t>=0.9,*/*;q=0.8</a:t>
            </a:r>
          </a:p>
          <a:p>
            <a:pPr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understands the Accept header and will use it when dispatching to JAX-RS annotated methods.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644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Content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@Path("/accounts")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public class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AccountEntryService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{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@Produces("application/xml")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endParaRPr lang="en-US" dirty="0" smtClean="0">
              <a:latin typeface="Courier New" pitchFamily="49" charset="0"/>
              <a:ea typeface="Droid Sans Fallback" charset="0"/>
              <a:cs typeface="Courier New" pitchFamily="49" charset="0"/>
            </a:endParaRP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@GET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@Path("{id}")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@Produces("text/html")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  public String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getAccountHtml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(@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PathParm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("id")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accountId</a:t>
            </a: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) {...}</a:t>
            </a:r>
          </a:p>
          <a:p>
            <a:pPr marL="0" indent="0" algn="just">
              <a:buNone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latin typeface="Courier New" pitchFamily="49" charset="0"/>
                <a:ea typeface="Droid Sans Fallback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3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R</a:t>
            </a:r>
            <a:r>
              <a:rPr lang="en-US" dirty="0" smtClean="0"/>
              <a:t>esponse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dirty="0" smtClean="0">
                <a:latin typeface="Lucida Sans Typewriter"/>
                <a:cs typeface="Lucida Sans Typewriter"/>
              </a:rPr>
              <a:t>return </a:t>
            </a:r>
            <a:r>
              <a:rPr lang="en-US" dirty="0" err="1">
                <a:latin typeface="Lucida Sans Typewriter"/>
                <a:cs typeface="Lucida Sans Typewriter"/>
              </a:rPr>
              <a:t>Response.ok</a:t>
            </a:r>
            <a:r>
              <a:rPr lang="en-US" dirty="0">
                <a:latin typeface="Lucida Sans Typewriter"/>
                <a:cs typeface="Lucida Sans Typewriter"/>
              </a:rPr>
              <a:t>()</a:t>
            </a:r>
            <a:r>
              <a:rPr lang="en-US" dirty="0" smtClean="0">
                <a:latin typeface="Lucida Sans Typewriter"/>
                <a:cs typeface="Lucida Sans Typewriter"/>
              </a:rPr>
              <a:t>.</a:t>
            </a:r>
            <a:br>
              <a:rPr lang="en-US" dirty="0" smtClean="0">
                <a:latin typeface="Lucida Sans Typewriter"/>
                <a:cs typeface="Lucida Sans Typewriter"/>
              </a:rPr>
            </a:br>
            <a:r>
              <a:rPr lang="en-US" dirty="0" smtClean="0">
                <a:latin typeface="Lucida Sans Typewriter"/>
                <a:cs typeface="Lucida Sans Typewriter"/>
              </a:rPr>
              <a:t>	</a:t>
            </a:r>
            <a:r>
              <a:rPr lang="en-US" i="1" dirty="0" smtClean="0">
                <a:latin typeface="Lucida Sans Typewriter"/>
                <a:cs typeface="Lucida Sans Typewriter"/>
              </a:rPr>
              <a:t>entity(</a:t>
            </a:r>
            <a:r>
              <a:rPr lang="en-US" i="1" dirty="0" err="1" smtClean="0">
                <a:latin typeface="Lucida Sans Typewriter"/>
                <a:cs typeface="Lucida Sans Typewriter"/>
              </a:rPr>
              <a:t>response_body</a:t>
            </a:r>
            <a:r>
              <a:rPr lang="en-US" i="1" dirty="0" smtClean="0">
                <a:latin typeface="Lucida Sans Typewriter"/>
                <a:cs typeface="Lucida Sans Typewriter"/>
              </a:rPr>
              <a:t>)</a:t>
            </a:r>
            <a:r>
              <a:rPr lang="en-US" dirty="0">
                <a:latin typeface="Lucida Sans Typewriter"/>
                <a:cs typeface="Lucida Sans Typewriter"/>
              </a:rPr>
              <a:t>.build()</a:t>
            </a:r>
            <a:r>
              <a:rPr lang="en-US" dirty="0" smtClean="0">
                <a:latin typeface="Lucida Sans Typewriter"/>
                <a:cs typeface="Lucida Sans Typewriter"/>
              </a:rPr>
              <a:t>;</a:t>
            </a:r>
            <a:br>
              <a:rPr lang="en-US" dirty="0" smtClean="0">
                <a:latin typeface="Lucida Sans Typewriter"/>
                <a:cs typeface="Lucida Sans Typewriter"/>
              </a:rPr>
            </a:br>
            <a:endParaRPr lang="en-US" dirty="0" smtClean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endParaRPr lang="en-US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772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do it?!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46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Marshalling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allows you to write HTTP message body readers and writers that know how to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</a:t>
            </a:r>
            <a:r>
              <a:rPr lang="en-US" dirty="0" smtClean="0">
                <a:ea typeface="Droid Sans Fallback" charset="0"/>
                <a:cs typeface="Droid Sans Fallback" charset="0"/>
              </a:rPr>
              <a:t> a specific Java type to and from a specific mime type.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JAX-RS specification has some required built-in </a:t>
            </a:r>
            <a:r>
              <a:rPr lang="en-US" dirty="0" err="1" smtClean="0">
                <a:ea typeface="Droid Sans Fallback" charset="0"/>
                <a:cs typeface="Droid Sans Fallback" charset="0"/>
              </a:rPr>
              <a:t>marshallers</a:t>
            </a:r>
            <a:r>
              <a:rPr lang="en-US" dirty="0" smtClean="0">
                <a:ea typeface="Droid Sans Fallback" charset="0"/>
                <a:cs typeface="Droid Sans Fallback" charset="0"/>
              </a:rPr>
              <a:t>. For instance, vendors are required to provide support for marshalling JAXB annotated classes.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details are beyond this course, but look up </a:t>
            </a:r>
            <a:r>
              <a:rPr lang="en-US" b="1" dirty="0" smtClean="0">
                <a:ea typeface="Droid Sans Fallback" charset="0"/>
                <a:cs typeface="Droid Sans Fallback" charset="0"/>
              </a:rPr>
              <a:t>@Provider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Codes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 HTTP specification defines what HTTP response codes should be on a successful request. 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GET should return 200 OK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POST should return 201 Created 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You can expect JAX-RS to return the same default response codes.</a:t>
            </a:r>
          </a:p>
          <a:p>
            <a:pPr algn="just">
              <a:lnSpc>
                <a:spcPct val="150000"/>
              </a:lnSpc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Sometimes, however, you need to specify your own response codes, or simply to add specific headers or cookies to your HTTP response. JAX-RS provides a Response class for this.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45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creating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 smtClean="0"/>
              <a:t>200 OK: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Response.ok</a:t>
            </a:r>
            <a:r>
              <a:rPr lang="en-US" dirty="0">
                <a:latin typeface="Courier"/>
                <a:cs typeface="Courier"/>
              </a:rPr>
              <a:t>().build();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i="1" dirty="0" smtClean="0"/>
              <a:t>201 Created</a:t>
            </a:r>
            <a:br>
              <a:rPr lang="en-US" i="1" dirty="0" smtClean="0"/>
            </a:br>
            <a:r>
              <a:rPr lang="en-US" dirty="0" smtClean="0"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Response.created</a:t>
            </a:r>
            <a:r>
              <a:rPr lang="en-US" dirty="0" smtClean="0">
                <a:latin typeface="Courier"/>
                <a:cs typeface="Courier"/>
              </a:rPr>
              <a:t>(</a:t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URI.create</a:t>
            </a:r>
            <a:r>
              <a:rPr lang="en-US" dirty="0" smtClean="0">
                <a:latin typeface="Courier"/>
                <a:cs typeface="Courier"/>
              </a:rPr>
              <a:t/>
            </a:r>
            <a:br>
              <a:rPr lang="en-US" dirty="0" smtClean="0">
                <a:latin typeface="Courier"/>
                <a:cs typeface="Courier"/>
              </a:rPr>
            </a:br>
            <a:r>
              <a:rPr lang="en-US" dirty="0" smtClean="0">
                <a:latin typeface="Courier"/>
                <a:cs typeface="Courier"/>
              </a:rPr>
              <a:t> (</a:t>
            </a:r>
            <a:r>
              <a:rPr lang="en-US" dirty="0">
                <a:latin typeface="Courier"/>
                <a:cs typeface="Courier"/>
              </a:rPr>
              <a:t>"orders/" + </a:t>
            </a:r>
            <a:r>
              <a:rPr lang="en-US" dirty="0" err="1" smtClean="0">
                <a:latin typeface="Courier"/>
                <a:cs typeface="Courier"/>
              </a:rPr>
              <a:t>uuid</a:t>
            </a:r>
            <a:r>
              <a:rPr lang="en-US" dirty="0" smtClean="0">
                <a:latin typeface="Courier"/>
                <a:cs typeface="Courier"/>
              </a:rPr>
              <a:t>)).</a:t>
            </a:r>
            <a:r>
              <a:rPr lang="en-US" dirty="0">
                <a:latin typeface="Courier"/>
                <a:cs typeface="Courier"/>
              </a:rPr>
              <a:t>build();</a:t>
            </a:r>
          </a:p>
          <a:p>
            <a:pPr marL="0" indent="0">
              <a:buNone/>
            </a:pPr>
            <a:r>
              <a:rPr lang="en-US" i="1" dirty="0" smtClean="0"/>
              <a:t>404 Not Found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return </a:t>
            </a:r>
            <a:r>
              <a:rPr lang="en-US" dirty="0" err="1">
                <a:latin typeface="Courier"/>
                <a:cs typeface="Courier"/>
              </a:rPr>
              <a:t>Response.status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Status.NOT_FOUND</a:t>
            </a:r>
            <a:r>
              <a:rPr lang="en-US">
                <a:latin typeface="Courier"/>
                <a:cs typeface="Courier"/>
              </a:rPr>
              <a:t>)</a:t>
            </a:r>
            <a:r>
              <a:rPr lang="en-US" smtClean="0">
                <a:latin typeface="Courier"/>
                <a:cs typeface="Courier"/>
              </a:rPr>
              <a:t>.</a:t>
            </a:r>
            <a:br>
              <a:rPr lang="en-US" smtClean="0">
                <a:latin typeface="Courier"/>
                <a:cs typeface="Courier"/>
              </a:rPr>
            </a:br>
            <a:r>
              <a:rPr lang="en-US" smtClean="0">
                <a:latin typeface="Courier"/>
                <a:cs typeface="Courier"/>
              </a:rPr>
              <a:t>build</a:t>
            </a:r>
            <a:r>
              <a:rPr lang="en-US" dirty="0">
                <a:latin typeface="Courier"/>
                <a:cs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6137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89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try it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 Advanced REST Client is a good start</a:t>
            </a:r>
          </a:p>
          <a:p>
            <a:r>
              <a:rPr lang="en-US" dirty="0" smtClean="0"/>
              <a:t>SOAPUI also provides test capabilities</a:t>
            </a:r>
          </a:p>
          <a:p>
            <a:r>
              <a:rPr lang="en-US" dirty="0" smtClean="0"/>
              <a:t>curl should be your friend too!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128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9144000" cy="662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1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19915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curl -v http://localhost:8080/OrderService-1.0-SNAPSHOT/hello/echo/blah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About to connect()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  Trying ::1...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Connected to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(::1) port 8080 (#0)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GET /OrderService-1.0-SNAPSHOT/hello/echo/blah HTTP/1.1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User-Agent: curl/7.24.0 (x86_64-apple-darwin12.0) </a:t>
            </a:r>
            <a:r>
              <a:rPr lang="en-US" sz="1400" dirty="0" err="1">
                <a:latin typeface="Lucida Console"/>
                <a:cs typeface="Lucida Console"/>
              </a:rPr>
              <a:t>libcurl</a:t>
            </a:r>
            <a:r>
              <a:rPr lang="en-US" sz="1400" dirty="0">
                <a:latin typeface="Lucida Console"/>
                <a:cs typeface="Lucida Console"/>
              </a:rPr>
              <a:t>/7.24.0 </a:t>
            </a:r>
            <a:r>
              <a:rPr lang="en-US" sz="1400" dirty="0" err="1">
                <a:latin typeface="Lucida Console"/>
                <a:cs typeface="Lucida Console"/>
              </a:rPr>
              <a:t>OpenSSL</a:t>
            </a:r>
            <a:r>
              <a:rPr lang="en-US" sz="1400" dirty="0">
                <a:latin typeface="Lucida Console"/>
                <a:cs typeface="Lucida Console"/>
              </a:rPr>
              <a:t>/0.9.8r </a:t>
            </a:r>
            <a:r>
              <a:rPr lang="en-US" sz="1400" dirty="0" err="1">
                <a:latin typeface="Lucida Console"/>
                <a:cs typeface="Lucida Console"/>
              </a:rPr>
              <a:t>zlib</a:t>
            </a:r>
            <a:r>
              <a:rPr lang="en-US" sz="1400" dirty="0">
                <a:latin typeface="Lucida Console"/>
                <a:cs typeface="Lucida Console"/>
              </a:rPr>
              <a:t>/1.2.5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Host: localhost:8080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Accept: */*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&gt;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HTTP/1.1 200 OK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Server: Apache-Coyote/1.1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Date: Wed, 05 Dec 2012 11:20:17 GMT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Content-Type: text/plain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Content-Length: 4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&lt; 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* Connection #0 to host </a:t>
            </a:r>
            <a:r>
              <a:rPr lang="en-US" sz="1400" dirty="0" err="1">
                <a:latin typeface="Lucida Console"/>
                <a:cs typeface="Lucida Console"/>
              </a:rPr>
              <a:t>localhost</a:t>
            </a:r>
            <a:r>
              <a:rPr lang="en-US" sz="1400" dirty="0">
                <a:latin typeface="Lucida Console"/>
                <a:cs typeface="Lucida Console"/>
              </a:rPr>
              <a:t> left intact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blah* Closing connection #0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550806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JAXRS 2.0 Client API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Similar to CXF client</a:t>
            </a:r>
          </a:p>
          <a:p>
            <a:r>
              <a:rPr lang="en-US" dirty="0" smtClean="0"/>
              <a:t>Aiming to be much higher level than standard HTTP clients</a:t>
            </a:r>
          </a:p>
          <a:p>
            <a:r>
              <a:rPr lang="en-US" dirty="0" smtClean="0"/>
              <a:t>Not a bad idea, but don’t give up on “loose coupling”</a:t>
            </a:r>
          </a:p>
          <a:p>
            <a:pPr lvl="1"/>
            <a:r>
              <a:rPr lang="en-US" dirty="0" smtClean="0"/>
              <a:t>The client and the service are independent </a:t>
            </a:r>
          </a:p>
          <a:p>
            <a:pPr lvl="1"/>
            <a:r>
              <a:rPr lang="en-US" dirty="0" smtClean="0"/>
              <a:t>Technology choice of one shouldn’t influence the technology choice of the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JAX-RS Client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Client client = </a:t>
            </a:r>
            <a:r>
              <a:rPr lang="en-US" dirty="0" err="1">
                <a:latin typeface="Lucida Console"/>
                <a:cs typeface="Lucida Console"/>
              </a:rPr>
              <a:t>ClientBuilder.newBuilder</a:t>
            </a:r>
            <a:r>
              <a:rPr lang="en-US" dirty="0">
                <a:latin typeface="Lucida Console"/>
                <a:cs typeface="Lucida Console"/>
              </a:rPr>
              <a:t>().</a:t>
            </a:r>
            <a:r>
              <a:rPr lang="en-US" dirty="0" err="1">
                <a:latin typeface="Lucida Console"/>
                <a:cs typeface="Lucida Console"/>
              </a:rPr>
              <a:t>newClient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WebTarget</a:t>
            </a:r>
            <a:r>
              <a:rPr lang="en-US" dirty="0">
                <a:latin typeface="Lucida Console"/>
                <a:cs typeface="Lucida Console"/>
              </a:rPr>
              <a:t> target = </a:t>
            </a:r>
            <a:r>
              <a:rPr lang="en-US" dirty="0" err="1">
                <a:latin typeface="Lucida Console"/>
                <a:cs typeface="Lucida Console"/>
              </a:rPr>
              <a:t>client.target</a:t>
            </a:r>
            <a:r>
              <a:rPr lang="en-US" dirty="0">
                <a:latin typeface="Lucida Console"/>
                <a:cs typeface="Lucida Console"/>
              </a:rPr>
              <a:t>("http://localhost:8080/</a:t>
            </a:r>
            <a:r>
              <a:rPr lang="en-US" dirty="0" err="1">
                <a:latin typeface="Lucida Console"/>
                <a:cs typeface="Lucida Console"/>
              </a:rPr>
              <a:t>rs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target = </a:t>
            </a:r>
            <a:r>
              <a:rPr lang="en-US" dirty="0" err="1">
                <a:latin typeface="Lucida Console"/>
                <a:cs typeface="Lucida Console"/>
              </a:rPr>
              <a:t>target.path</a:t>
            </a:r>
            <a:r>
              <a:rPr lang="en-US" dirty="0">
                <a:latin typeface="Lucida Console"/>
                <a:cs typeface="Lucida Console"/>
              </a:rPr>
              <a:t>("service").</a:t>
            </a:r>
            <a:r>
              <a:rPr lang="en-US" dirty="0" err="1">
                <a:latin typeface="Lucida Console"/>
                <a:cs typeface="Lucida Console"/>
              </a:rPr>
              <a:t>queryParam</a:t>
            </a:r>
            <a:r>
              <a:rPr lang="en-US" dirty="0">
                <a:latin typeface="Lucida Console"/>
                <a:cs typeface="Lucida Console"/>
              </a:rPr>
              <a:t>("a", "</a:t>
            </a:r>
            <a:r>
              <a:rPr lang="en-US" dirty="0" err="1">
                <a:latin typeface="Lucida Console"/>
                <a:cs typeface="Lucida Console"/>
              </a:rPr>
              <a:t>avalue</a:t>
            </a:r>
            <a:r>
              <a:rPr lang="en-US" dirty="0">
                <a:latin typeface="Lucida Console"/>
                <a:cs typeface="Lucida Console"/>
              </a:rPr>
              <a:t>");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err="1">
                <a:latin typeface="Lucida Console"/>
                <a:cs typeface="Lucida Console"/>
              </a:rPr>
              <a:t>Invocation.Builder</a:t>
            </a:r>
            <a:r>
              <a:rPr lang="en-US" dirty="0">
                <a:latin typeface="Lucida Console"/>
                <a:cs typeface="Lucida Console"/>
              </a:rPr>
              <a:t> builder = </a:t>
            </a:r>
            <a:r>
              <a:rPr lang="en-US" dirty="0" err="1">
                <a:latin typeface="Lucida Console"/>
                <a:cs typeface="Lucida Console"/>
              </a:rPr>
              <a:t>target.request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Response response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Book book = </a:t>
            </a:r>
            <a:r>
              <a:rPr lang="en-US" dirty="0" err="1">
                <a:latin typeface="Lucida Console"/>
                <a:cs typeface="Lucida Console"/>
              </a:rPr>
              <a:t>builder.get</a:t>
            </a:r>
            <a:r>
              <a:rPr lang="en-US" dirty="0">
                <a:latin typeface="Lucida Console"/>
                <a:cs typeface="Lucida Console"/>
              </a:rPr>
              <a:t>(</a:t>
            </a:r>
            <a:r>
              <a:rPr lang="en-US" dirty="0" err="1">
                <a:latin typeface="Lucida Console"/>
                <a:cs typeface="Lucida Console"/>
              </a:rPr>
              <a:t>Book.class</a:t>
            </a:r>
            <a:r>
              <a:rPr lang="en-US" dirty="0">
                <a:latin typeface="Lucida Console"/>
                <a:cs typeface="Lucida Console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8969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r>
              <a:rPr lang="en-US" dirty="0" err="1" smtClean="0"/>
              <a:t>HTTPClient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Lucida Console"/>
                <a:cs typeface="Lucida Console"/>
              </a:rPr>
              <a:t>HttpClient</a:t>
            </a:r>
            <a:r>
              <a:rPr lang="en-US" sz="1400" dirty="0">
                <a:latin typeface="Lucida Console"/>
                <a:cs typeface="Lucida Console"/>
              </a:rPr>
              <a:t> client = new </a:t>
            </a:r>
            <a:r>
              <a:rPr lang="en-US" sz="1400" dirty="0" err="1">
                <a:latin typeface="Lucida Console"/>
                <a:cs typeface="Lucida Console"/>
              </a:rPr>
              <a:t>DefaultHttpClient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 request = new </a:t>
            </a:r>
            <a:r>
              <a:rPr lang="en-US" sz="1400" dirty="0" err="1">
                <a:latin typeface="Lucida Console"/>
                <a:cs typeface="Lucida Console"/>
              </a:rPr>
              <a:t>HttpGet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  <a:r>
              <a:rPr lang="en-US" sz="1400" dirty="0" err="1">
                <a:latin typeface="Lucida Console"/>
                <a:cs typeface="Lucida Console"/>
              </a:rPr>
              <a:t>url</a:t>
            </a:r>
            <a:r>
              <a:rPr lang="en-US" sz="1400" dirty="0">
                <a:latin typeface="Lucida Console"/>
                <a:cs typeface="Lucida Console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HttpResponse</a:t>
            </a:r>
            <a:r>
              <a:rPr lang="en-US" sz="1400" dirty="0">
                <a:latin typeface="Lucida Console"/>
                <a:cs typeface="Lucida Console"/>
              </a:rPr>
              <a:t> response = </a:t>
            </a:r>
            <a:r>
              <a:rPr lang="en-US" sz="1400" dirty="0" err="1">
                <a:latin typeface="Lucida Console"/>
                <a:cs typeface="Lucida Console"/>
              </a:rPr>
              <a:t>client.execute</a:t>
            </a:r>
            <a:r>
              <a:rPr lang="en-US" sz="1400" dirty="0">
                <a:latin typeface="Lucida Console"/>
                <a:cs typeface="Lucida Console"/>
              </a:rPr>
              <a:t>(request);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status:" + </a:t>
            </a:r>
            <a:r>
              <a:rPr lang="en-US" sz="1400" dirty="0" err="1">
                <a:latin typeface="Lucida Console"/>
                <a:cs typeface="Lucida Console"/>
              </a:rPr>
              <a:t>response.getStatusLine</a:t>
            </a:r>
            <a:r>
              <a:rPr lang="en-US" sz="1400" dirty="0">
                <a:latin typeface="Lucida Console"/>
                <a:cs typeface="Lucida Console"/>
              </a:rPr>
              <a:t>());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("Response data:");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</a:t>
            </a:r>
            <a:r>
              <a:rPr lang="en-US" sz="1400" dirty="0" err="1">
                <a:latin typeface="Lucida Console"/>
                <a:cs typeface="Lucida Console"/>
              </a:rPr>
              <a:t>HttpEntity</a:t>
            </a:r>
            <a:r>
              <a:rPr lang="en-US" sz="1400" dirty="0">
                <a:latin typeface="Lucida Console"/>
                <a:cs typeface="Lucida Console"/>
              </a:rPr>
              <a:t> entity = </a:t>
            </a:r>
            <a:r>
              <a:rPr lang="en-US" sz="1400" dirty="0" err="1">
                <a:latin typeface="Lucida Console"/>
                <a:cs typeface="Lucida Console"/>
              </a:rPr>
              <a:t>response.getEntity</a:t>
            </a:r>
            <a:r>
              <a:rPr lang="en-US" sz="1400" dirty="0">
                <a:latin typeface="Lucida Console"/>
                <a:cs typeface="Lucida Console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if (entity != null) {</a:t>
            </a:r>
          </a:p>
          <a:p>
            <a:pPr marL="0" indent="0">
              <a:buNone/>
            </a:pPr>
            <a:endParaRPr lang="en-US" sz="14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 </a:t>
            </a:r>
            <a:r>
              <a:rPr lang="en-US" sz="1400" dirty="0" err="1">
                <a:latin typeface="Lucida Console"/>
                <a:cs typeface="Lucida Console"/>
              </a:rPr>
              <a:t>br</a:t>
            </a:r>
            <a:r>
              <a:rPr lang="en-US" sz="1400" dirty="0">
                <a:latin typeface="Lucida Console"/>
                <a:cs typeface="Lucida Console"/>
              </a:rPr>
              <a:t> = new </a:t>
            </a:r>
            <a:r>
              <a:rPr lang="en-US" sz="1400" dirty="0" err="1">
                <a:latin typeface="Lucida Console"/>
                <a:cs typeface="Lucida Console"/>
              </a:rPr>
              <a:t>BufferedReader</a:t>
            </a:r>
            <a:r>
              <a:rPr lang="en-US" sz="1400" dirty="0">
                <a:latin typeface="Lucida Console"/>
                <a:cs typeface="Lucida Console"/>
              </a:rPr>
              <a:t>(new </a:t>
            </a:r>
            <a:r>
              <a:rPr lang="en-US" sz="1400" dirty="0" smtClean="0">
                <a:latin typeface="Lucida Console"/>
                <a:cs typeface="Lucida Console"/>
              </a:rPr>
              <a:t>			</a:t>
            </a:r>
            <a:r>
              <a:rPr lang="en-US" sz="1400" dirty="0" err="1" smtClean="0">
                <a:latin typeface="Lucida Console"/>
                <a:cs typeface="Lucida Console"/>
              </a:rPr>
              <a:t>InputStreamReader</a:t>
            </a:r>
            <a:r>
              <a:rPr lang="en-US" sz="1400" dirty="0">
                <a:latin typeface="Lucida Console"/>
                <a:cs typeface="Lucida Console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	(</a:t>
            </a:r>
            <a:r>
              <a:rPr lang="en-US" sz="1400" dirty="0" err="1">
                <a:latin typeface="Lucida Console"/>
                <a:cs typeface="Lucida Console"/>
              </a:rPr>
              <a:t>entity.getContent</a:t>
            </a:r>
            <a:r>
              <a:rPr lang="en-US" sz="1400" dirty="0">
                <a:latin typeface="Lucida Console"/>
                <a:cs typeface="Lucida Console"/>
              </a:rPr>
              <a:t>())));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String output;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while ((output = </a:t>
            </a:r>
            <a:r>
              <a:rPr lang="en-US" sz="1400" dirty="0" err="1">
                <a:latin typeface="Lucida Console"/>
                <a:cs typeface="Lucida Console"/>
              </a:rPr>
              <a:t>br.readLine</a:t>
            </a:r>
            <a:r>
              <a:rPr lang="en-US" sz="1400" dirty="0">
                <a:latin typeface="Lucida Console"/>
                <a:cs typeface="Lucida Console"/>
              </a:rPr>
              <a:t>()) != null) {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	</a:t>
            </a:r>
            <a:r>
              <a:rPr lang="en-US" sz="1400" dirty="0" err="1">
                <a:latin typeface="Lucida Console"/>
                <a:cs typeface="Lucida Console"/>
              </a:rPr>
              <a:t>System.out.println</a:t>
            </a:r>
            <a:r>
              <a:rPr lang="en-US" sz="1400" dirty="0">
                <a:latin typeface="Lucida Console"/>
                <a:cs typeface="Lucida Console"/>
              </a:rPr>
              <a:t>(output);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	}</a:t>
            </a:r>
          </a:p>
          <a:p>
            <a:pPr marL="0" indent="0">
              <a:buNone/>
            </a:pPr>
            <a:r>
              <a:rPr lang="en-US" sz="1400" dirty="0">
                <a:latin typeface="Lucida Console"/>
                <a:cs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201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good answer if you already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 coding</a:t>
            </a:r>
          </a:p>
          <a:p>
            <a:r>
              <a:rPr lang="en-US" dirty="0" smtClean="0"/>
              <a:t>JSON</a:t>
            </a:r>
          </a:p>
          <a:p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035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Python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h = httplib2.Http()</a:t>
            </a:r>
            <a:r>
              <a:rPr lang="en-US" dirty="0" smtClean="0">
                <a:latin typeface="Lucida Console"/>
                <a:cs typeface="Lucida Console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       </a:t>
            </a:r>
            <a:r>
              <a:rPr lang="en-US" dirty="0" err="1" smtClean="0">
                <a:latin typeface="Lucida Console"/>
                <a:cs typeface="Lucida Console"/>
              </a:rPr>
              <a:t>resp</a:t>
            </a:r>
            <a:r>
              <a:rPr lang="en-US" dirty="0">
                <a:latin typeface="Lucida Console"/>
                <a:cs typeface="Lucida Console"/>
              </a:rPr>
              <a:t>, content = </a:t>
            </a:r>
            <a:r>
              <a:rPr lang="en-US" dirty="0" err="1">
                <a:latin typeface="Lucida Console"/>
                <a:cs typeface="Lucida Console"/>
              </a:rPr>
              <a:t>h.request</a:t>
            </a:r>
            <a:r>
              <a:rPr lang="en-US" dirty="0">
                <a:latin typeface="Lucida Console"/>
                <a:cs typeface="Lucida Console"/>
              </a:rPr>
              <a:t>("http://</a:t>
            </a:r>
            <a:r>
              <a:rPr lang="en-US" dirty="0" err="1">
                <a:latin typeface="Lucida Console"/>
                <a:cs typeface="Lucida Console"/>
              </a:rPr>
              <a:t>api.openweathermap.org</a:t>
            </a:r>
            <a:r>
              <a:rPr lang="en-US" dirty="0">
                <a:latin typeface="Lucida Console"/>
                <a:cs typeface="Lucida Console"/>
              </a:rPr>
              <a:t>/data/2.5/</a:t>
            </a:r>
            <a:r>
              <a:rPr lang="en-US" dirty="0" err="1">
                <a:latin typeface="Lucida Console"/>
                <a:cs typeface="Lucida Console"/>
              </a:rPr>
              <a:t>weather?q</a:t>
            </a:r>
            <a:r>
              <a:rPr lang="en-US" dirty="0">
                <a:latin typeface="Lucida Console"/>
                <a:cs typeface="Lucida Console"/>
              </a:rPr>
              <a:t>="+city)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dirty="0" smtClean="0">
                <a:latin typeface="Lucida Console"/>
                <a:cs typeface="Lucida Console"/>
              </a:rPr>
              <a:t>try</a:t>
            </a:r>
            <a:r>
              <a:rPr lang="en-US" dirty="0">
                <a:latin typeface="Lucida Console"/>
                <a:cs typeface="Lucida Console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response=</a:t>
            </a:r>
            <a:r>
              <a:rPr lang="en-US" dirty="0" err="1">
                <a:latin typeface="Lucida Console"/>
                <a:cs typeface="Lucida Console"/>
              </a:rPr>
              <a:t>json.loads</a:t>
            </a:r>
            <a:r>
              <a:rPr lang="en-US" dirty="0">
                <a:latin typeface="Lucida Console"/>
                <a:cs typeface="Lucida Console"/>
              </a:rPr>
              <a:t>(content)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main = response['main']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temp = round(main['temp'] - 273.15,2)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humidity = main['humidity']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pressure = main['pressure']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wind = response['wind']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windspeed</a:t>
            </a:r>
            <a:r>
              <a:rPr lang="en-US" dirty="0">
                <a:latin typeface="Lucida Console"/>
                <a:cs typeface="Lucida Console"/>
              </a:rPr>
              <a:t> = wind['speed']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</a:t>
            </a:r>
            <a:r>
              <a:rPr lang="en-US" dirty="0" err="1">
                <a:latin typeface="Lucida Console"/>
                <a:cs typeface="Lucida Console"/>
              </a:rPr>
              <a:t>winddirection</a:t>
            </a:r>
            <a:r>
              <a:rPr lang="en-US" dirty="0">
                <a:latin typeface="Lucida Console"/>
                <a:cs typeface="Lucida Console"/>
              </a:rPr>
              <a:t> = wind['</a:t>
            </a:r>
            <a:r>
              <a:rPr lang="en-US" dirty="0" err="1">
                <a:latin typeface="Lucida Console"/>
                <a:cs typeface="Lucida Console"/>
              </a:rPr>
              <a:t>deg</a:t>
            </a:r>
            <a:r>
              <a:rPr lang="en-US" dirty="0">
                <a:latin typeface="Lucida Console"/>
                <a:cs typeface="Lucida Console"/>
              </a:rPr>
              <a:t>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country = response['sys']['country']</a:t>
            </a:r>
          </a:p>
          <a:p>
            <a:pPr marL="0" indent="0">
              <a:buNone/>
            </a:pPr>
            <a:r>
              <a:rPr lang="en-US" dirty="0">
                <a:latin typeface="Lucida Console"/>
                <a:cs typeface="Lucida Console"/>
              </a:rPr>
              <a:t>       city = response['name']</a:t>
            </a:r>
          </a:p>
          <a:p>
            <a:pPr marL="0" indent="0">
              <a:buNone/>
            </a:pPr>
            <a:endParaRPr lang="en-US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9533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Node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5" y="141763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</a:t>
            </a:r>
            <a:r>
              <a:rPr lang="en-US" sz="1200" b="1" dirty="0" err="1">
                <a:latin typeface="Lucida Sans Typewriter"/>
                <a:cs typeface="Lucida Sans Typewriter"/>
              </a:rPr>
              <a:t>post_req</a:t>
            </a:r>
            <a:r>
              <a:rPr lang="en-US" sz="1200" b="1" dirty="0">
                <a:latin typeface="Lucida Sans Typewriter"/>
                <a:cs typeface="Lucida Sans Typewriter"/>
              </a:rPr>
              <a:t> = </a:t>
            </a:r>
            <a:r>
              <a:rPr lang="en-US" sz="1200" b="1" dirty="0" err="1">
                <a:latin typeface="Lucida Sans Typewriter"/>
                <a:cs typeface="Lucida Sans Typewriter"/>
              </a:rPr>
              <a:t>http.request</a:t>
            </a:r>
            <a:r>
              <a:rPr lang="en-US" sz="1200" b="1" dirty="0">
                <a:latin typeface="Lucida Sans Typewriter"/>
                <a:cs typeface="Lucida Sans Typewriter"/>
              </a:rPr>
              <a:t>(</a:t>
            </a:r>
            <a:r>
              <a:rPr lang="en-US" sz="1200" b="1" dirty="0" err="1">
                <a:latin typeface="Lucida Sans Typewriter"/>
                <a:cs typeface="Lucida Sans Typewriter"/>
              </a:rPr>
              <a:t>post_options</a:t>
            </a:r>
            <a:r>
              <a:rPr lang="en-US" sz="1200" b="1" dirty="0">
                <a:latin typeface="Lucida Sans Typewriter"/>
                <a:cs typeface="Lucida Sans Typewriter"/>
              </a:rPr>
              <a:t>, function(r)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body = </a:t>
            </a:r>
            <a:r>
              <a:rPr lang="en-US" sz="1200" b="1" dirty="0" smtClean="0">
                <a:latin typeface="Lucida Sans Typewriter"/>
                <a:cs typeface="Lucida Sans Typewriter"/>
              </a:rPr>
              <a:t>"”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smtClean="0">
                <a:latin typeface="Lucida Sans Typewriter"/>
                <a:cs typeface="Lucida Sans Typewriter"/>
              </a:rPr>
              <a:t>	   r.on</a:t>
            </a:r>
            <a:r>
              <a:rPr lang="en-US" sz="1200" b="1" dirty="0">
                <a:latin typeface="Lucida Sans Typewriter"/>
                <a:cs typeface="Lucida Sans Typewriter"/>
              </a:rPr>
              <a:t>('data', function (chunk)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body += chunk;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r.on</a:t>
            </a:r>
            <a:r>
              <a:rPr lang="en-US" sz="1200" b="1" dirty="0">
                <a:latin typeface="Lucida Sans Typewriter"/>
                <a:cs typeface="Lucida Sans Typewriter"/>
              </a:rPr>
              <a:t>('end', function()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try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console.log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</a:t>
            </a:r>
            <a:r>
              <a:rPr lang="en-US" sz="1200" b="1" dirty="0" err="1">
                <a:latin typeface="Lucida Sans Typewriter"/>
                <a:cs typeface="Lucida Sans Typewriter"/>
              </a:rPr>
              <a:t>var</a:t>
            </a:r>
            <a:r>
              <a:rPr lang="en-US" sz="1200" b="1" dirty="0">
                <a:latin typeface="Lucida Sans Typewriter"/>
                <a:cs typeface="Lucida Sans Typewriter"/>
              </a:rPr>
              <a:t> response = </a:t>
            </a:r>
            <a:r>
              <a:rPr lang="en-US" sz="1200" b="1" dirty="0" err="1">
                <a:latin typeface="Lucida Sans Typewriter"/>
                <a:cs typeface="Lucida Sans Typewriter"/>
              </a:rPr>
              <a:t>JSON.parse</a:t>
            </a:r>
            <a:r>
              <a:rPr lang="en-US" sz="1200" b="1" dirty="0">
                <a:latin typeface="Lucida Sans Typewriter"/>
                <a:cs typeface="Lucida Sans Typewriter"/>
              </a:rPr>
              <a:t>(body);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 catch (e) {}</a:t>
            </a:r>
          </a:p>
          <a:p>
            <a:pPr marL="0" indent="0">
              <a:buNone/>
            </a:pP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if (response)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callback(response);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else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{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  callback(null);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  }</a:t>
            </a: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    })</a:t>
            </a:r>
            <a:r>
              <a:rPr lang="en-US" sz="1200" b="1" dirty="0" smtClean="0">
                <a:latin typeface="Lucida Sans Typewriter"/>
                <a:cs typeface="Lucida Sans Typewriter"/>
              </a:rPr>
              <a:t>;</a:t>
            </a:r>
            <a:endParaRPr lang="en-US" sz="1200" b="1" dirty="0">
              <a:latin typeface="Lucida Sans Typewriter"/>
              <a:cs typeface="Lucida Sans Typewriter"/>
            </a:endParaRPr>
          </a:p>
          <a:p>
            <a:pPr marL="0" indent="0">
              <a:buNone/>
            </a:pPr>
            <a:r>
              <a:rPr lang="en-US" sz="1200" b="1" dirty="0">
                <a:latin typeface="Lucida Sans Typewriter"/>
                <a:cs typeface="Lucida Sans Typewriter"/>
              </a:rPr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165293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1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framework?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</a:p>
          <a:p>
            <a:pPr lvl="1"/>
            <a:r>
              <a:rPr lang="en-US" dirty="0" smtClean="0"/>
              <a:t>Separate logic for different verbs, paths, content-types</a:t>
            </a:r>
          </a:p>
          <a:p>
            <a:r>
              <a:rPr lang="en-US" dirty="0" err="1" smtClean="0"/>
              <a:t>Cacheing</a:t>
            </a:r>
            <a:r>
              <a:rPr lang="en-US" dirty="0" smtClean="0"/>
              <a:t> and content negotiation</a:t>
            </a:r>
          </a:p>
          <a:p>
            <a:r>
              <a:rPr lang="en-US" dirty="0" smtClean="0"/>
              <a:t>Data format manipulation </a:t>
            </a:r>
          </a:p>
          <a:p>
            <a:pPr lvl="1"/>
            <a:r>
              <a:rPr lang="en-US" dirty="0" smtClean="0"/>
              <a:t>Translation to/from JSON</a:t>
            </a:r>
          </a:p>
          <a:p>
            <a:r>
              <a:rPr lang="en-US" dirty="0" smtClean="0"/>
              <a:t>Readability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246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frameworks</a:t>
            </a:r>
            <a:br>
              <a:rPr lang="en-US" dirty="0" smtClean="0"/>
            </a:br>
            <a:r>
              <a:rPr lang="en-US" i="1" dirty="0" smtClean="0"/>
              <a:t>Too many to list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JAX-RS, Spring Boot, </a:t>
            </a:r>
            <a:r>
              <a:rPr lang="en-US" dirty="0" err="1" smtClean="0"/>
              <a:t>Dropwizard</a:t>
            </a:r>
            <a:r>
              <a:rPr lang="en-US" dirty="0" smtClean="0"/>
              <a:t>, Play, WSO2 MSF4J,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Node</a:t>
            </a:r>
          </a:p>
          <a:p>
            <a:pPr lvl="1"/>
            <a:r>
              <a:rPr lang="en-US" dirty="0" smtClean="0"/>
              <a:t>Express, </a:t>
            </a:r>
            <a:r>
              <a:rPr lang="en-US" dirty="0" err="1" smtClean="0"/>
              <a:t>Restify</a:t>
            </a:r>
            <a:endParaRPr lang="en-US" dirty="0" smtClean="0"/>
          </a:p>
          <a:p>
            <a:r>
              <a:rPr lang="en-US" dirty="0" smtClean="0"/>
              <a:t>.NET Web API</a:t>
            </a:r>
          </a:p>
          <a:p>
            <a:r>
              <a:rPr lang="en-US" dirty="0" err="1" smtClean="0"/>
              <a:t>Erlang</a:t>
            </a:r>
            <a:endParaRPr lang="en-US" dirty="0"/>
          </a:p>
          <a:p>
            <a:pPr lvl="1"/>
            <a:r>
              <a:rPr lang="en-US" dirty="0" err="1" smtClean="0"/>
              <a:t>Leptus</a:t>
            </a:r>
            <a:r>
              <a:rPr lang="en-US" dirty="0" smtClean="0"/>
              <a:t>, </a:t>
            </a:r>
            <a:r>
              <a:rPr lang="en-US" dirty="0" err="1" smtClean="0"/>
              <a:t>WebMachine</a:t>
            </a:r>
            <a:endParaRPr lang="en-US" dirty="0" smtClean="0"/>
          </a:p>
          <a:p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31595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 propose JAX-RS for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implementations is good</a:t>
            </a:r>
          </a:p>
          <a:p>
            <a:r>
              <a:rPr lang="en-US" dirty="0" smtClean="0"/>
              <a:t>Pretty decent API</a:t>
            </a:r>
          </a:p>
          <a:p>
            <a:pPr lvl="1"/>
            <a:r>
              <a:rPr lang="en-US" dirty="0" smtClean="0"/>
              <a:t>Clean looking code</a:t>
            </a:r>
          </a:p>
          <a:p>
            <a:r>
              <a:rPr lang="en-US" dirty="0" smtClean="0"/>
              <a:t>Fast and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38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 use Express in </a:t>
            </a:r>
            <a:r>
              <a:rPr lang="en-US" dirty="0" err="1" smtClean="0"/>
              <a:t>node.js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</a:t>
            </a:r>
          </a:p>
          <a:p>
            <a:r>
              <a:rPr lang="en-US" dirty="0" smtClean="0"/>
              <a:t>Good routing logic</a:t>
            </a:r>
          </a:p>
          <a:p>
            <a:r>
              <a:rPr lang="en-US" dirty="0" smtClean="0"/>
              <a:t>Works well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3800" dirty="0" err="1" smtClean="0">
                <a:latin typeface="Avenir Black"/>
                <a:cs typeface="Avenir Black"/>
              </a:rPr>
              <a:t>ymmv</a:t>
            </a:r>
            <a:endParaRPr lang="en-US" sz="13800" dirty="0">
              <a:latin typeface="Avenir Black"/>
              <a:cs typeface="Avenir Black"/>
            </a:endParaRPr>
          </a:p>
        </p:txBody>
      </p:sp>
    </p:spTree>
    <p:extLst>
      <p:ext uri="{BB962C8B-B14F-4D97-AF65-F5344CB8AC3E}">
        <p14:creationId xmlns:p14="http://schemas.microsoft.com/office/powerpoint/2010/main" val="324040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JAX-RS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JAX-RS uses Java annotations to map an incoming HTTP request to a Java method.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To use JAX-RS you annotate your class with the @Path annotation to indicate the relative URI path. </a:t>
            </a:r>
          </a:p>
          <a:p>
            <a:pPr marL="195864" indent="-195864">
              <a:lnSpc>
                <a:spcPct val="150000"/>
              </a:lnSpc>
              <a:buSzPct val="45000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dirty="0" smtClean="0">
                <a:ea typeface="Droid Sans Fallback" charset="0"/>
                <a:cs typeface="Droid Sans Fallback" charset="0"/>
              </a:rPr>
              <a:t>Then annotate one or more of your class's methods with @GET, @POST, @PUT, @DELETE, or @HEAD to indicate which HTTP method you want dispatched to a particular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42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</TotalTime>
  <Words>1424</Words>
  <Application>Microsoft Macintosh PowerPoint</Application>
  <PresentationFormat>On-screen Show (4:3)</PresentationFormat>
  <Paragraphs>225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Implementing REST</vt:lpstr>
      <vt:lpstr>Just do it?!</vt:lpstr>
      <vt:lpstr>A good answer if you already know</vt:lpstr>
      <vt:lpstr>Why use a framework?</vt:lpstr>
      <vt:lpstr>REST frameworks Too many to list</vt:lpstr>
      <vt:lpstr>Why I propose JAX-RS for Java?</vt:lpstr>
      <vt:lpstr>Why I use Express in node.js?</vt:lpstr>
      <vt:lpstr>PowerPoint Presentation</vt:lpstr>
      <vt:lpstr>Introducing JAX-RS Model</vt:lpstr>
      <vt:lpstr>An Example</vt:lpstr>
      <vt:lpstr>Query Parameters</vt:lpstr>
      <vt:lpstr>Accessing Query Parameters</vt:lpstr>
      <vt:lpstr>Path Parameters</vt:lpstr>
      <vt:lpstr>More on Path Parameters</vt:lpstr>
      <vt:lpstr>Handling Content Types</vt:lpstr>
      <vt:lpstr>Response Content Type</vt:lpstr>
      <vt:lpstr>Content Negotiation</vt:lpstr>
      <vt:lpstr>Request Content Type</vt:lpstr>
      <vt:lpstr>The Response Body</vt:lpstr>
      <vt:lpstr>Content Marshalling</vt:lpstr>
      <vt:lpstr>Response Codes</vt:lpstr>
      <vt:lpstr>Examples of creating Responses</vt:lpstr>
      <vt:lpstr>Clients</vt:lpstr>
      <vt:lpstr>First try it out</vt:lpstr>
      <vt:lpstr>PowerPoint Presentation</vt:lpstr>
      <vt:lpstr>curl</vt:lpstr>
      <vt:lpstr>JAXRS 2.0 Client API</vt:lpstr>
      <vt:lpstr>Example JAX-RS Client Code</vt:lpstr>
      <vt:lpstr>Example HTTPClient code</vt:lpstr>
      <vt:lpstr>Example Python Code</vt:lpstr>
      <vt:lpstr>Example Node code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273</cp:revision>
  <dcterms:created xsi:type="dcterms:W3CDTF">2012-03-07T10:41:54Z</dcterms:created>
  <dcterms:modified xsi:type="dcterms:W3CDTF">2017-12-18T06:20:43Z</dcterms:modified>
</cp:coreProperties>
</file>