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93" r:id="rId3"/>
    <p:sldId id="268" r:id="rId4"/>
    <p:sldId id="294" r:id="rId5"/>
    <p:sldId id="295" r:id="rId6"/>
    <p:sldId id="296" r:id="rId7"/>
    <p:sldId id="297" r:id="rId8"/>
    <p:sldId id="323" r:id="rId9"/>
    <p:sldId id="299" r:id="rId10"/>
    <p:sldId id="298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7" r:id="rId26"/>
    <p:sldId id="319" r:id="rId27"/>
    <p:sldId id="320" r:id="rId28"/>
    <p:sldId id="318" r:id="rId29"/>
    <p:sldId id="321" r:id="rId30"/>
    <p:sldId id="259" r:id="rId31"/>
    <p:sldId id="261" r:id="rId32"/>
    <p:sldId id="278" r:id="rId33"/>
    <p:sldId id="277" r:id="rId34"/>
    <p:sldId id="288" r:id="rId35"/>
    <p:sldId id="324" r:id="rId36"/>
    <p:sldId id="290" r:id="rId37"/>
    <p:sldId id="291" r:id="rId38"/>
    <p:sldId id="322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18/12/17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5" Type="http://schemas.openxmlformats.org/officeDocument/2006/relationships/hyperlink" Target="http://creativecommons.org/licenses/by-nc-sa/4.0/" TargetMode="Externa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5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urkiewicz.com/2015/07/restful-considered-harmful.html" TargetMode="External"/><Relationship Id="rId3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REST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January 2018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course there is state!</a:t>
            </a:r>
          </a:p>
          <a:p>
            <a:r>
              <a:rPr lang="en-US" dirty="0" smtClean="0"/>
              <a:t>The only question is where the state is kept.</a:t>
            </a:r>
          </a:p>
          <a:p>
            <a:r>
              <a:rPr lang="en-US" dirty="0" smtClean="0"/>
              <a:t>Traditional CS systems required the client and server to be kept in sync</a:t>
            </a:r>
          </a:p>
          <a:p>
            <a:r>
              <a:rPr lang="en-US" dirty="0" smtClean="0"/>
              <a:t>The web uses cookies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309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43100"/>
            <a:ext cx="695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7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speedup</a:t>
            </a:r>
            <a:r>
              <a:rPr lang="en-US" dirty="0" smtClean="0"/>
              <a:t> is defined as the performance of new / performance of old</a:t>
            </a:r>
          </a:p>
          <a:p>
            <a:pPr lvl="1"/>
            <a:r>
              <a:rPr lang="en-US" dirty="0" smtClean="0"/>
              <a:t>e.g. move from 1 -&gt; 2 servers</a:t>
            </a:r>
          </a:p>
          <a:p>
            <a:pPr lvl="1"/>
            <a:r>
              <a:rPr lang="en-US" dirty="0" smtClean="0"/>
              <a:t>New system is 1.8 x faster than the old</a:t>
            </a:r>
          </a:p>
          <a:p>
            <a:pPr lvl="2"/>
            <a:r>
              <a:rPr lang="en-US" dirty="0" smtClean="0"/>
              <a:t>In terms of transactions/sec (throughput)</a:t>
            </a:r>
          </a:p>
          <a:p>
            <a:pPr lvl="1"/>
            <a:r>
              <a:rPr lang="en-US" dirty="0" smtClean="0"/>
              <a:t>Speedup = 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8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inhibits speedup?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you can split work into </a:t>
            </a:r>
          </a:p>
          <a:p>
            <a:pPr lvl="1"/>
            <a:r>
              <a:rPr lang="en-US" dirty="0" smtClean="0"/>
              <a:t>Parallelizable and </a:t>
            </a:r>
          </a:p>
          <a:p>
            <a:pPr lvl="1"/>
            <a:r>
              <a:rPr lang="en-US" dirty="0" smtClean="0"/>
              <a:t>Serial parts</a:t>
            </a:r>
          </a:p>
          <a:p>
            <a:r>
              <a:rPr lang="en-US" dirty="0" smtClean="0"/>
              <a:t>The serial parts stop you from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0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br>
              <a:rPr lang="en-US" dirty="0" smtClean="0"/>
            </a:br>
            <a:r>
              <a:rPr lang="en-US" sz="2200" dirty="0" smtClean="0"/>
              <a:t>Theoretical speedup given a fixed data size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</a:t>
            </a:r>
            <a:r>
              <a:rPr lang="en-US" sz="2000" dirty="0" smtClean="0"/>
              <a:t>program, given a fixed size of data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5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Gustafson’s Law</a:t>
            </a:r>
            <a:br>
              <a:rPr lang="en-US" dirty="0" smtClean="0"/>
            </a:br>
            <a:r>
              <a:rPr lang="en-US" sz="2200" dirty="0" smtClean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1" y="1417638"/>
            <a:ext cx="7329677" cy="514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is the largest </a:t>
            </a:r>
          </a:p>
          <a:p>
            <a:r>
              <a:rPr lang="en-US" dirty="0" smtClean="0"/>
              <a:t>non-parallelizable fraction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4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driving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Amdahl’s Law</a:t>
            </a:r>
          </a:p>
          <a:p>
            <a:pPr lvl="1"/>
            <a:r>
              <a:rPr lang="en-US" dirty="0" smtClean="0"/>
              <a:t>You are travelling to London (60 miles)</a:t>
            </a:r>
          </a:p>
          <a:p>
            <a:pPr lvl="1"/>
            <a:r>
              <a:rPr lang="en-US" dirty="0" smtClean="0"/>
              <a:t>30 miles in you have spent one hour</a:t>
            </a:r>
          </a:p>
          <a:p>
            <a:pPr lvl="1"/>
            <a:r>
              <a:rPr lang="en-US" dirty="0" smtClean="0"/>
              <a:t>You can never average &gt; 60 mph</a:t>
            </a:r>
          </a:p>
          <a:p>
            <a:r>
              <a:rPr lang="en-US" b="1" dirty="0" smtClean="0"/>
              <a:t>Gustafson’s Law</a:t>
            </a:r>
          </a:p>
          <a:p>
            <a:pPr lvl="1"/>
            <a:r>
              <a:rPr lang="en-US" dirty="0" smtClean="0"/>
              <a:t>You are travelling across the US</a:t>
            </a:r>
          </a:p>
          <a:p>
            <a:pPr lvl="1"/>
            <a:r>
              <a:rPr lang="en-US" dirty="0" smtClean="0"/>
              <a:t>You’ve spent an hour at 30 mph</a:t>
            </a:r>
          </a:p>
          <a:p>
            <a:pPr lvl="1"/>
            <a:r>
              <a:rPr lang="en-US" dirty="0" smtClean="0"/>
              <a:t>You can achieve any average speed given enough time and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78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Single system under increasing load</a:t>
            </a:r>
            <a:endParaRPr lang="en-US" sz="27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23344" y="1521286"/>
            <a:ext cx="0" cy="4159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23344" y="2763437"/>
            <a:ext cx="3991124" cy="291696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96058" y="2999579"/>
            <a:ext cx="1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14468" y="2763437"/>
            <a:ext cx="2846815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14468" y="2763437"/>
            <a:ext cx="2846815" cy="1121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  <a:p>
            <a:r>
              <a:rPr lang="en-US" dirty="0" smtClean="0"/>
              <a:t>Resource contention</a:t>
            </a:r>
          </a:p>
          <a:p>
            <a:r>
              <a:rPr lang="en-US" dirty="0" smtClean="0"/>
              <a:t>causes slowdown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1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Scaling servers when fully loaded</a:t>
            </a:r>
            <a:endParaRPr lang="en-US" sz="27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0" name="TextBox 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28" name="Curved Connector 27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Bad</a:t>
              </a:r>
            </a:p>
            <a:p>
              <a:pPr algn="ctr"/>
              <a:r>
                <a:rPr lang="en-US" dirty="0" smtClean="0"/>
                <a:t>System performance </a:t>
              </a:r>
            </a:p>
            <a:p>
              <a:pPr algn="ctr"/>
              <a:r>
                <a:rPr lang="en-US" dirty="0"/>
                <a:t>r</a:t>
              </a:r>
              <a:r>
                <a:rPr lang="en-US" dirty="0" smtClean="0"/>
                <a:t>eaches a maximum </a:t>
              </a:r>
              <a:br>
                <a:rPr lang="en-US" dirty="0" smtClean="0"/>
              </a:br>
              <a:r>
                <a:rPr lang="en-US" dirty="0" smtClean="0"/>
                <a:t>no matter how many </a:t>
              </a:r>
            </a:p>
            <a:p>
              <a:pPr algn="ctr"/>
              <a:r>
                <a:rPr lang="en-US" dirty="0" smtClean="0"/>
                <a:t>servers are added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Not bad</a:t>
              </a:r>
            </a:p>
            <a:p>
              <a:pPr algn="ctr"/>
              <a:r>
                <a:rPr lang="en-US" dirty="0" smtClean="0"/>
                <a:t>Additional servers scale linearly, </a:t>
              </a:r>
            </a:p>
            <a:p>
              <a:pPr algn="ctr"/>
              <a:r>
                <a:rPr lang="en-US" dirty="0" smtClean="0"/>
                <a:t>but there is a cost to scaling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Best</a:t>
              </a:r>
            </a:p>
            <a:p>
              <a:pPr algn="ctr"/>
              <a:r>
                <a:rPr lang="en-US" dirty="0" smtClean="0"/>
                <a:t>The performance of n servers is equal to</a:t>
              </a:r>
            </a:p>
            <a:p>
              <a:pPr algn="ctr"/>
              <a:r>
                <a:rPr lang="en-US" dirty="0" smtClean="0"/>
                <a:t>n x the single server performance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33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18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 is the Karp-</a:t>
            </a:r>
            <a:r>
              <a:rPr lang="en-US" sz="3200" dirty="0" err="1" smtClean="0"/>
              <a:t>Flatt</a:t>
            </a:r>
            <a:r>
              <a:rPr lang="en-US" sz="3200" dirty="0" smtClean="0"/>
              <a:t> Metric</a:t>
            </a:r>
          </a:p>
          <a:p>
            <a:r>
              <a:rPr lang="en-US" sz="3200" dirty="0" err="1" smtClean="0"/>
              <a:t>ψ</a:t>
            </a:r>
            <a:r>
              <a:rPr lang="en-US" sz="3200" dirty="0" smtClean="0"/>
              <a:t> is the speedup</a:t>
            </a:r>
          </a:p>
          <a:p>
            <a:r>
              <a:rPr lang="en-US" sz="3200" dirty="0" smtClean="0"/>
              <a:t>p is the number of processors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= 0 is the best</a:t>
            </a:r>
          </a:p>
          <a:p>
            <a:r>
              <a:rPr lang="en-US" sz="2400" dirty="0" smtClean="0"/>
              <a:t>e = 1 indicates no speedup</a:t>
            </a:r>
          </a:p>
          <a:p>
            <a:r>
              <a:rPr lang="en-US" sz="2400" dirty="0" smtClean="0"/>
              <a:t>e &gt; 1 indicates adding processors</a:t>
            </a:r>
          </a:p>
          <a:p>
            <a:r>
              <a:rPr lang="en-US" sz="2400" dirty="0" smtClean="0"/>
              <a:t> slows down the system!!!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47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of looking at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	Taking </a:t>
            </a:r>
            <a:r>
              <a:rPr lang="en-US" sz="4000" dirty="0"/>
              <a:t>HTTP </a:t>
            </a:r>
            <a:r>
              <a:rPr lang="en-US" sz="4000" dirty="0" smtClean="0"/>
              <a:t>seriously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79029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dirty="0" smtClean="0">
                  <a:sym typeface="Wingdings"/>
                </a:rPr>
                <a:t>1 as p increases</a:t>
              </a:r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e=0.3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41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Implies there is no serial part to the computation</a:t>
            </a:r>
          </a:p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 of 0 </a:t>
            </a:r>
          </a:p>
          <a:p>
            <a:pPr lvl="1"/>
            <a:r>
              <a:rPr lang="en-US" dirty="0" smtClean="0"/>
              <a:t>Assuming 100% efficient load balancing</a:t>
            </a:r>
          </a:p>
          <a:p>
            <a:r>
              <a:rPr lang="en-US" dirty="0" smtClean="0"/>
              <a:t>In practice, this is difficult!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87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A-I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J-R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S-Z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87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Imbalance</a:t>
            </a:r>
          </a:p>
          <a:p>
            <a:pPr lvl="1"/>
            <a:r>
              <a:rPr lang="en-US" dirty="0" smtClean="0"/>
              <a:t>Fewer S-Z’s than A-I’s</a:t>
            </a:r>
          </a:p>
          <a:p>
            <a:r>
              <a:rPr lang="en-US" dirty="0" smtClean="0"/>
              <a:t>Failover</a:t>
            </a:r>
          </a:p>
          <a:p>
            <a:r>
              <a:rPr lang="en-US" dirty="0" smtClean="0"/>
              <a:t>Adding new servers requires a </a:t>
            </a:r>
            <a:br>
              <a:rPr lang="en-US" dirty="0" smtClean="0"/>
            </a:br>
            <a:r>
              <a:rPr lang="en-US" dirty="0" smtClean="0"/>
              <a:t>re-balance</a:t>
            </a:r>
          </a:p>
          <a:p>
            <a:pPr lvl="1"/>
            <a:r>
              <a:rPr lang="en-US" dirty="0" smtClean="0"/>
              <a:t>Is this automatic or manual?!</a:t>
            </a:r>
          </a:p>
        </p:txBody>
      </p:sp>
    </p:spTree>
    <p:extLst>
      <p:ext uri="{BB962C8B-B14F-4D97-AF65-F5344CB8AC3E}">
        <p14:creationId xmlns:p14="http://schemas.microsoft.com/office/powerpoint/2010/main" val="677067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Balancer-based </a:t>
            </a:r>
            <a:br>
              <a:rPr lang="en-US" dirty="0" smtClean="0"/>
            </a:br>
            <a:r>
              <a:rPr lang="en-US" dirty="0" smtClean="0"/>
              <a:t>elastic scaling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322056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2581999"/>
            <a:ext cx="1164361" cy="11643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8" idx="3"/>
            <a:endCxn id="32" idx="3"/>
          </p:cNvCxnSpPr>
          <p:nvPr/>
        </p:nvCxnSpPr>
        <p:spPr>
          <a:xfrm flipH="1">
            <a:off x="5254858" y="2833680"/>
            <a:ext cx="3438222" cy="2817761"/>
          </a:xfrm>
          <a:prstGeom prst="bentConnector3">
            <a:avLst>
              <a:gd name="adj1" fmla="val -66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2369" y="2867456"/>
            <a:ext cx="949307" cy="698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8" y="2581999"/>
            <a:ext cx="1164361" cy="11643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cxnSp>
        <p:nvCxnSpPr>
          <p:cNvPr id="33" name="Elbow Connector 32"/>
          <p:cNvCxnSpPr>
            <a:endCxn id="29" idx="2"/>
          </p:cNvCxnSpPr>
          <p:nvPr/>
        </p:nvCxnSpPr>
        <p:spPr>
          <a:xfrm rot="10800000">
            <a:off x="2389293" y="4182707"/>
            <a:ext cx="2142316" cy="134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 update</a:t>
            </a:r>
            <a:endParaRPr lang="en-US" dirty="0"/>
          </a:p>
        </p:txBody>
      </p:sp>
      <p:cxnSp>
        <p:nvCxnSpPr>
          <p:cNvPr id="34" name="Elbow Connector 33"/>
          <p:cNvCxnSpPr>
            <a:stCxn id="27" idx="3"/>
            <a:endCxn id="17" idx="1"/>
          </p:cNvCxnSpPr>
          <p:nvPr/>
        </p:nvCxnSpPr>
        <p:spPr>
          <a:xfrm flipV="1">
            <a:off x="3000999" y="1904237"/>
            <a:ext cx="3165335" cy="12599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22" idx="1"/>
          </p:cNvCxnSpPr>
          <p:nvPr/>
        </p:nvCxnSpPr>
        <p:spPr>
          <a:xfrm>
            <a:off x="3000999" y="3164180"/>
            <a:ext cx="3159055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4" y="3764544"/>
            <a:ext cx="1164361" cy="1164361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27" idx="3"/>
            <a:endCxn id="44" idx="1"/>
          </p:cNvCxnSpPr>
          <p:nvPr/>
        </p:nvCxnSpPr>
        <p:spPr>
          <a:xfrm>
            <a:off x="3000999" y="3164180"/>
            <a:ext cx="3165335" cy="1182545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9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Statelessness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 lot of intermediate calculation in most web systems that needs to be stored between transactions.</a:t>
            </a:r>
          </a:p>
          <a:p>
            <a:r>
              <a:rPr lang="en-US" dirty="0" smtClean="0"/>
              <a:t>The exemplar is the shopping cart</a:t>
            </a:r>
          </a:p>
        </p:txBody>
      </p:sp>
    </p:spTree>
    <p:extLst>
      <p:ext uri="{BB962C8B-B14F-4D97-AF65-F5344CB8AC3E}">
        <p14:creationId xmlns:p14="http://schemas.microsoft.com/office/powerpoint/2010/main" val="4120148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state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In-memory</a:t>
            </a:r>
          </a:p>
          <a:p>
            <a:pPr lvl="1"/>
            <a:r>
              <a:rPr lang="en-US" dirty="0" smtClean="0"/>
              <a:t>Breaks statelessness, limits scalability</a:t>
            </a:r>
          </a:p>
          <a:p>
            <a:r>
              <a:rPr lang="en-US" dirty="0" smtClean="0"/>
              <a:t>In the client</a:t>
            </a:r>
          </a:p>
          <a:p>
            <a:pPr lvl="1"/>
            <a:r>
              <a:rPr lang="en-US" dirty="0" smtClean="0"/>
              <a:t>OK for some APIs but can be slow and hard to program</a:t>
            </a:r>
          </a:p>
          <a:p>
            <a:r>
              <a:rPr lang="en-US" dirty="0" smtClean="0"/>
              <a:t>In the database</a:t>
            </a:r>
          </a:p>
          <a:p>
            <a:pPr lvl="1"/>
            <a:r>
              <a:rPr lang="en-US" dirty="0" smtClean="0"/>
              <a:t>Slow and expensive</a:t>
            </a:r>
          </a:p>
          <a:p>
            <a:r>
              <a:rPr lang="en-US" dirty="0" smtClean="0"/>
              <a:t>Cache servers:</a:t>
            </a:r>
          </a:p>
          <a:p>
            <a:pPr lvl="1"/>
            <a:r>
              <a:rPr lang="en-US" dirty="0" smtClean="0"/>
              <a:t>The client keeps a cookie, which is the key to the </a:t>
            </a:r>
            <a:r>
              <a:rPr lang="en-US" dirty="0" err="1" smtClean="0"/>
              <a:t>datastore</a:t>
            </a:r>
            <a:endParaRPr lang="en-US" dirty="0" smtClean="0"/>
          </a:p>
          <a:p>
            <a:pPr lvl="1"/>
            <a:r>
              <a:rPr lang="en-US" dirty="0" smtClean="0"/>
              <a:t>The usual </a:t>
            </a:r>
            <a:r>
              <a:rPr lang="en-US" dirty="0" err="1" smtClean="0"/>
              <a:t>practise</a:t>
            </a:r>
            <a:endParaRPr lang="en-US" dirty="0"/>
          </a:p>
          <a:p>
            <a:pPr lvl="1"/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r>
              <a:rPr lang="en-US" dirty="0" smtClean="0"/>
              <a:t>, </a:t>
            </a:r>
            <a:r>
              <a:rPr lang="en-US" dirty="0" err="1" smtClean="0"/>
              <a:t>Hazelcast</a:t>
            </a:r>
            <a:r>
              <a:rPr lang="en-US" dirty="0" smtClean="0"/>
              <a:t>, </a:t>
            </a:r>
            <a:r>
              <a:rPr lang="en-US" dirty="0" err="1" smtClean="0"/>
              <a:t>Infinispan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52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15700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1494159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304832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305619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461036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4618223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4768952" y="206847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40" y="3048328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</p:cNvCxnSpPr>
          <p:nvPr/>
        </p:nvCxnSpPr>
        <p:spPr>
          <a:xfrm flipV="1">
            <a:off x="2395501" y="2068477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95501" y="3630509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95501" y="3630509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800" y="5363396"/>
            <a:ext cx="1164361" cy="11643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Server</a:t>
            </a:r>
            <a:endParaRPr lang="en-US" dirty="0"/>
          </a:p>
        </p:txBody>
      </p:sp>
      <p:cxnSp>
        <p:nvCxnSpPr>
          <p:cNvPr id="28" name="Elbow Connector 27"/>
          <p:cNvCxnSpPr>
            <a:stCxn id="4" idx="3"/>
            <a:endCxn id="25" idx="1"/>
          </p:cNvCxnSpPr>
          <p:nvPr/>
        </p:nvCxnSpPr>
        <p:spPr>
          <a:xfrm>
            <a:off x="4768952" y="2152219"/>
            <a:ext cx="3076848" cy="3793358"/>
          </a:xfrm>
          <a:prstGeom prst="bentConnector3">
            <a:avLst>
              <a:gd name="adj1" fmla="val 2142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>
            <a:off x="4768952" y="3630509"/>
            <a:ext cx="2976061" cy="2315068"/>
          </a:xfrm>
          <a:prstGeom prst="bentConnector3">
            <a:avLst>
              <a:gd name="adj1" fmla="val 2280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768952" y="5108799"/>
            <a:ext cx="2976061" cy="836778"/>
          </a:xfrm>
          <a:prstGeom prst="bentConnector3">
            <a:avLst>
              <a:gd name="adj1" fmla="val 22334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98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proxies</a:t>
            </a:r>
          </a:p>
          <a:p>
            <a:r>
              <a:rPr lang="en-US" dirty="0" err="1" smtClean="0"/>
              <a:t>Composable</a:t>
            </a:r>
            <a:endParaRPr lang="en-US" dirty="0" smtClean="0"/>
          </a:p>
          <a:p>
            <a:pPr lvl="1"/>
            <a:r>
              <a:rPr lang="en-US" dirty="0" smtClean="0"/>
              <a:t>E.g. my business process is a service that exposes a REST interface and co-ordinates other services</a:t>
            </a:r>
          </a:p>
          <a:p>
            <a:r>
              <a:rPr lang="en-US" dirty="0" smtClean="0"/>
              <a:t>Compare with web scraping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2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Roy Fielding</a:t>
            </a:r>
            <a:r>
              <a:rPr lang="en-US" dirty="0"/>
              <a:t>, a principal author of </a:t>
            </a:r>
            <a:r>
              <a:rPr lang="en-US" dirty="0" smtClean="0"/>
              <a:t>HTTP</a:t>
            </a:r>
          </a:p>
          <a:p>
            <a:r>
              <a:rPr lang="en-US" dirty="0" smtClean="0"/>
              <a:t>PhD </a:t>
            </a:r>
            <a:r>
              <a:rPr lang="en-US" dirty="0"/>
              <a:t>thesis </a:t>
            </a:r>
            <a:r>
              <a:rPr lang="en-US" i="1" dirty="0"/>
              <a:t>Architectural Styles and the Design of Network-based 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ubsequent </a:t>
            </a:r>
            <a:r>
              <a:rPr lang="en-US" dirty="0"/>
              <a:t>article </a:t>
            </a:r>
            <a:r>
              <a:rPr lang="en-US" i="1" dirty="0"/>
              <a:t>Principled Design of the Modern Web Architecture </a:t>
            </a:r>
            <a:r>
              <a:rPr lang="en-US" dirty="0"/>
              <a:t>(ACM TOIT 2:2, 2002) </a:t>
            </a:r>
          </a:p>
          <a:p>
            <a:r>
              <a:rPr lang="en-US" dirty="0" smtClean="0"/>
              <a:t>Richardson </a:t>
            </a:r>
            <a:r>
              <a:rPr lang="en-US" dirty="0"/>
              <a:t>&amp; Ruby, </a:t>
            </a:r>
            <a:r>
              <a:rPr lang="en-US" i="1" dirty="0" err="1"/>
              <a:t>RESTful</a:t>
            </a:r>
            <a:r>
              <a:rPr lang="en-US" i="1" dirty="0"/>
              <a:t> Web </a:t>
            </a:r>
            <a:r>
              <a:rPr lang="en-US" i="1" dirty="0" smtClean="0"/>
              <a:t>Services </a:t>
            </a:r>
            <a:r>
              <a:rPr lang="en-US" dirty="0" smtClean="0"/>
              <a:t>architectural </a:t>
            </a:r>
            <a:r>
              <a:rPr lang="en-US" dirty="0"/>
              <a:t>patterns of the web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89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 of REST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smtClean="0">
                <a:ea typeface="Droid Sans Fallback" charset="0"/>
                <a:cs typeface="Droid Sans Fallback" charset="0"/>
              </a:rPr>
              <a:t>REST isn't protocol specific, but in practice means the </a:t>
            </a:r>
            <a:r>
              <a:rPr lang="en-US" sz="2400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sz="2400" dirty="0" smtClean="0">
                <a:ea typeface="Droid Sans Fallback" charset="0"/>
                <a:cs typeface="Droid Sans Fallback" charset="0"/>
              </a:rPr>
              <a:t> usage of HTTP</a:t>
            </a: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err="1" smtClean="0">
                <a:ea typeface="Droid Sans Fallback" charset="0"/>
                <a:cs typeface="Droid Sans Fallback" charset="0"/>
              </a:rPr>
              <a:t>CoAP</a:t>
            </a:r>
            <a:r>
              <a:rPr lang="en-US" sz="2000" dirty="0" smtClean="0">
                <a:ea typeface="Droid Sans Fallback" charset="0"/>
                <a:cs typeface="Droid Sans Fallback" charset="0"/>
              </a:rPr>
              <a:t> is an example of a non-HTTP restful interface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smtClean="0">
                <a:ea typeface="Droid Sans Fallback" charset="0"/>
                <a:cs typeface="Droid Sans Fallback" charset="0"/>
              </a:rPr>
              <a:t>HTTP is very rich:</a:t>
            </a: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smtClean="0">
                <a:ea typeface="Droid Sans Fallback" charset="0"/>
                <a:cs typeface="Droid Sans Fallback" charset="0"/>
              </a:rPr>
              <a:t>Content negotiation </a:t>
            </a:r>
            <a:endParaRPr lang="en-US" sz="2000" dirty="0">
              <a:ea typeface="Droid Sans Fallback" charset="0"/>
              <a:cs typeface="Droid Sans Fallback" charset="0"/>
            </a:endParaRP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ea typeface="Droid Sans Fallback" charset="0"/>
                <a:cs typeface="Droid Sans Fallback" charset="0"/>
              </a:rPr>
              <a:t>D</a:t>
            </a:r>
            <a:r>
              <a:rPr lang="en-US" sz="2000" dirty="0" smtClean="0">
                <a:ea typeface="Droid Sans Fallback" charset="0"/>
                <a:cs typeface="Droid Sans Fallback" charset="0"/>
              </a:rPr>
              <a:t>istributed caching. 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smtClean="0">
                <a:ea typeface="Droid Sans Fallback" charset="0"/>
                <a:cs typeface="Droid Sans Fallback" charset="0"/>
              </a:rPr>
              <a:t>HTTP verbs nicely map to CRUD operations of data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sz="2400" dirty="0" smtClean="0">
                <a:ea typeface="Droid Sans Fallback" charset="0"/>
                <a:cs typeface="Droid Sans Fallback" charset="0"/>
              </a:rPr>
              <a:t> web services</a:t>
            </a: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smtClean="0">
                <a:ea typeface="Droid Sans Fallback" charset="0"/>
                <a:cs typeface="Droid Sans Fallback" charset="0"/>
              </a:rPr>
              <a:t>Try to use all of HTTP as an application protocol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288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 and 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Addressable Resources. Every “object” on your network should have a unique ID. </a:t>
            </a:r>
          </a:p>
          <a:p>
            <a:r>
              <a:rPr lang="en-US" dirty="0" smtClean="0"/>
              <a:t>An important aspect is that each “object” or resource has its own specific URI where it can be addressed</a:t>
            </a:r>
          </a:p>
          <a:p>
            <a:r>
              <a:rPr lang="en-US" dirty="0" smtClean="0"/>
              <a:t>The URI should have a lifetime equivalent to the resource it represents</a:t>
            </a:r>
          </a:p>
          <a:p>
            <a:pPr lvl="1"/>
            <a:r>
              <a:rPr lang="en-US" dirty="0" smtClean="0"/>
              <a:t> (I’ve had the same bank account for 20+ years)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7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 </a:t>
            </a:r>
            <a:r>
              <a:rPr lang="en-US" dirty="0"/>
              <a:t>of resource captured and transferred between components</a:t>
            </a:r>
          </a:p>
          <a:p>
            <a:r>
              <a:rPr lang="en-US" dirty="0"/>
              <a:t>M</a:t>
            </a:r>
            <a:r>
              <a:rPr lang="en-US" dirty="0" smtClean="0"/>
              <a:t>ight </a:t>
            </a:r>
            <a:r>
              <a:rPr lang="en-US" dirty="0"/>
              <a:t>be current or desired future state</a:t>
            </a:r>
          </a:p>
          <a:p>
            <a:r>
              <a:rPr lang="en-US" dirty="0"/>
              <a:t>R</a:t>
            </a:r>
            <a:r>
              <a:rPr lang="en-US" dirty="0" smtClean="0"/>
              <a:t>epresented </a:t>
            </a:r>
            <a:r>
              <a:rPr lang="en-US" dirty="0"/>
              <a:t>as data plus metadata (name–value pairs)</a:t>
            </a:r>
          </a:p>
          <a:p>
            <a:r>
              <a:rPr lang="en-US" dirty="0" smtClean="0"/>
              <a:t>Metadata </a:t>
            </a:r>
            <a:r>
              <a:rPr lang="en-US" dirty="0"/>
              <a:t>includes control data, media </a:t>
            </a:r>
            <a:r>
              <a:rPr lang="en-US" dirty="0" smtClean="0"/>
              <a:t>type</a:t>
            </a:r>
          </a:p>
          <a:p>
            <a:r>
              <a:rPr lang="en-US" dirty="0"/>
              <a:t>The </a:t>
            </a:r>
            <a:r>
              <a:rPr lang="en-US" b="1" dirty="0"/>
              <a:t>Content-Type</a:t>
            </a:r>
            <a:r>
              <a:rPr lang="en-US" dirty="0"/>
              <a:t> of the resource should be useful and meaningful (self-description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resource might have several representations</a:t>
            </a:r>
          </a:p>
          <a:p>
            <a:r>
              <a:rPr lang="en-US" dirty="0"/>
              <a:t>S</a:t>
            </a:r>
            <a:r>
              <a:rPr lang="en-US" dirty="0" smtClean="0"/>
              <a:t>elected </a:t>
            </a:r>
            <a:r>
              <a:rPr lang="en-US" dirty="0"/>
              <a:t>via separate URIs, or via content </a:t>
            </a:r>
            <a:r>
              <a:rPr lang="en-US" dirty="0" smtClean="0"/>
              <a:t>negotiation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05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Uniform, Constrained Interface. When applying REST over HTTP, stick to the methods provided by the protocol</a:t>
            </a:r>
          </a:p>
          <a:p>
            <a:pPr lvl="1"/>
            <a:r>
              <a:rPr lang="en-US" dirty="0"/>
              <a:t>GET, POST, PUT, and DELETE.</a:t>
            </a:r>
          </a:p>
          <a:p>
            <a:r>
              <a:rPr lang="en-US" dirty="0"/>
              <a:t>These should be used properly</a:t>
            </a:r>
          </a:p>
          <a:p>
            <a:pPr lvl="1"/>
            <a:r>
              <a:rPr lang="en-US" dirty="0"/>
              <a:t>GET should have no side effects or change on state</a:t>
            </a:r>
          </a:p>
          <a:p>
            <a:pPr lvl="1"/>
            <a:r>
              <a:rPr lang="en-US" dirty="0"/>
              <a:t>PUT should update the resource “in-place”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08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HTTP 1.1</a:t>
            </a:r>
          </a:p>
          <a:p>
            <a:r>
              <a:rPr lang="en-US" dirty="0" smtClean="0"/>
              <a:t>URI</a:t>
            </a:r>
          </a:p>
          <a:p>
            <a:r>
              <a:rPr lang="en-US" dirty="0" smtClean="0"/>
              <a:t>URI Template</a:t>
            </a:r>
          </a:p>
          <a:p>
            <a:r>
              <a:rPr lang="en-US" b="1" dirty="0" err="1" smtClean="0"/>
              <a:t>WebSockets</a:t>
            </a:r>
            <a:endParaRPr lang="en-US" b="1" dirty="0" smtClean="0"/>
          </a:p>
          <a:p>
            <a:r>
              <a:rPr lang="en-US" b="1" dirty="0" smtClean="0"/>
              <a:t>XML, JSON, </a:t>
            </a:r>
            <a:r>
              <a:rPr lang="en-US" b="1" dirty="0" err="1" smtClean="0"/>
              <a:t>etc</a:t>
            </a:r>
            <a:endParaRPr lang="en-US" b="1" dirty="0" smtClean="0"/>
          </a:p>
          <a:p>
            <a:r>
              <a:rPr lang="en-US" dirty="0" smtClean="0"/>
              <a:t>Atom/</a:t>
            </a:r>
            <a:r>
              <a:rPr lang="en-US" dirty="0" err="1" smtClean="0"/>
              <a:t>AtomPub</a:t>
            </a:r>
            <a:endParaRPr lang="en-US" dirty="0" smtClean="0"/>
          </a:p>
          <a:p>
            <a:r>
              <a:rPr lang="en-US" dirty="0" err="1" smtClean="0"/>
              <a:t>OData</a:t>
            </a:r>
            <a:endParaRPr lang="en-US" dirty="0" smtClean="0"/>
          </a:p>
          <a:p>
            <a:r>
              <a:rPr lang="en-US" dirty="0" err="1" smtClean="0"/>
              <a:t>OpenId</a:t>
            </a:r>
            <a:endParaRPr lang="en-US" dirty="0" smtClean="0"/>
          </a:p>
          <a:p>
            <a:r>
              <a:rPr lang="en-US" b="1" dirty="0" smtClean="0"/>
              <a:t>OAuth 1 / 2</a:t>
            </a:r>
          </a:p>
          <a:p>
            <a:r>
              <a:rPr lang="en-US" b="1" dirty="0" smtClean="0"/>
              <a:t>SAML/SAML2</a:t>
            </a:r>
          </a:p>
          <a:p>
            <a:r>
              <a:rPr lang="en-US" dirty="0" smtClean="0"/>
              <a:t>JSON Web Tokens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WADL</a:t>
            </a:r>
          </a:p>
          <a:p>
            <a:r>
              <a:rPr lang="en-US" dirty="0" smtClean="0"/>
              <a:t>Swagger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Home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Encryption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Signature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Patch</a:t>
            </a:r>
          </a:p>
          <a:p>
            <a:r>
              <a:rPr lang="en-US" dirty="0" smtClean="0"/>
              <a:t>SPDY</a:t>
            </a:r>
          </a:p>
          <a:p>
            <a:r>
              <a:rPr lang="en-US" dirty="0" err="1" smtClean="0"/>
              <a:t>HTTPbis</a:t>
            </a:r>
            <a:endParaRPr lang="en-US" dirty="0" smtClean="0"/>
          </a:p>
          <a:p>
            <a:r>
              <a:rPr lang="en-US" dirty="0" smtClean="0"/>
              <a:t>HTTP Link Header</a:t>
            </a:r>
          </a:p>
          <a:p>
            <a:r>
              <a:rPr lang="en-US" dirty="0" err="1" smtClean="0"/>
              <a:t>Microformats</a:t>
            </a:r>
            <a:endParaRPr lang="en-US" dirty="0" smtClean="0"/>
          </a:p>
          <a:p>
            <a:r>
              <a:rPr lang="en-US" dirty="0" smtClean="0"/>
              <a:t>RDDL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39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HTCPCP 1.0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677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95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Not </a:t>
            </a:r>
            <a:r>
              <a:rPr lang="en-US" dirty="0"/>
              <a:t>everyone agrees:</a:t>
            </a:r>
            <a:br>
              <a:rPr lang="en-US" dirty="0"/>
            </a:br>
            <a:r>
              <a:rPr lang="en-US" sz="2000" dirty="0">
                <a:hlinkClick r:id="rId2"/>
              </a:rPr>
              <a:t>http://www.nurkiewicz.com/2015/07/restful-considered-</a:t>
            </a:r>
            <a:r>
              <a:rPr lang="en-US" sz="2000" dirty="0" smtClean="0">
                <a:hlinkClick r:id="rId2"/>
              </a:rPr>
              <a:t>harmful.html</a:t>
            </a:r>
            <a:r>
              <a:rPr lang="en-US" sz="2000" dirty="0" smtClean="0"/>
              <a:t> 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06" y="1264467"/>
            <a:ext cx="7530353" cy="54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03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Anti-REST concerns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Bloated formats (equally applies to SOAP)</a:t>
            </a:r>
          </a:p>
          <a:p>
            <a:r>
              <a:rPr lang="en-US" sz="2000" dirty="0" smtClean="0"/>
              <a:t>Neither Schema nor Contract</a:t>
            </a:r>
          </a:p>
          <a:p>
            <a:r>
              <a:rPr lang="en-US" sz="2000" dirty="0" smtClean="0"/>
              <a:t>APIs and discovery instead of clear published machine-readable documentation</a:t>
            </a:r>
          </a:p>
          <a:p>
            <a:r>
              <a:rPr lang="en-US" sz="2000" dirty="0" smtClean="0"/>
              <a:t>No inbuilt batching, paging, sorting,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smtClean="0"/>
              <a:t>CRUD only</a:t>
            </a:r>
          </a:p>
          <a:p>
            <a:r>
              <a:rPr lang="en-US" sz="2000" dirty="0" smtClean="0"/>
              <a:t>HTTP Status codes mixed with business replies</a:t>
            </a:r>
          </a:p>
          <a:p>
            <a:r>
              <a:rPr lang="en-US" sz="2000" dirty="0" smtClean="0"/>
              <a:t>Temporal Coupling</a:t>
            </a:r>
          </a:p>
          <a:p>
            <a:r>
              <a:rPr lang="en-US" sz="2000" dirty="0" smtClean="0"/>
              <a:t>Not clear enough what is REST and what isn’t!</a:t>
            </a:r>
          </a:p>
          <a:p>
            <a:r>
              <a:rPr lang="en-US" sz="2000" dirty="0" smtClean="0"/>
              <a:t>Backwards compatibility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2625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0"/>
            <a:ext cx="864339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1300" y="6488668"/>
            <a:ext cx="7873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www.programmableweb.com</a:t>
            </a:r>
            <a:r>
              <a:rPr lang="en-US" dirty="0"/>
              <a:t>/news/why-rest-keeps-me-night/2012/05/15</a:t>
            </a:r>
          </a:p>
        </p:txBody>
      </p:sp>
    </p:spTree>
    <p:extLst>
      <p:ext uri="{BB962C8B-B14F-4D97-AF65-F5344CB8AC3E}">
        <p14:creationId xmlns:p14="http://schemas.microsoft.com/office/powerpoint/2010/main" val="363925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4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Derivation from Style Constraint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5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Server</a:t>
            </a:r>
          </a:p>
          <a:p>
            <a:r>
              <a:rPr lang="en-US" dirty="0" smtClean="0"/>
              <a:t>Cacheing </a:t>
            </a:r>
          </a:p>
          <a:p>
            <a:r>
              <a:rPr lang="en-US" dirty="0" smtClean="0"/>
              <a:t>Replicable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Layered</a:t>
            </a:r>
          </a:p>
          <a:p>
            <a:r>
              <a:rPr lang="en-US" dirty="0" smtClean="0"/>
              <a:t>Uniform interface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0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Large scale network systems often rely on cacheing</a:t>
            </a:r>
          </a:p>
          <a:p>
            <a:pPr lvl="1"/>
            <a:r>
              <a:rPr lang="en-US" dirty="0" smtClean="0"/>
              <a:t>Reduce traffic</a:t>
            </a:r>
          </a:p>
          <a:p>
            <a:pPr lvl="1"/>
            <a:r>
              <a:rPr lang="en-US" dirty="0" err="1" smtClean="0"/>
              <a:t>Localised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Reduced processing</a:t>
            </a:r>
          </a:p>
          <a:p>
            <a:pPr lvl="2"/>
            <a:r>
              <a:rPr lang="en-US" b="1" dirty="0" smtClean="0"/>
              <a:t>Akamai</a:t>
            </a:r>
            <a:r>
              <a:rPr lang="en-US" dirty="0" smtClean="0"/>
              <a:t> and others make the web work effectively</a:t>
            </a:r>
          </a:p>
          <a:p>
            <a:r>
              <a:rPr lang="en-US" dirty="0" smtClean="0"/>
              <a:t>Caching relies on differentiating between cacheable and not cacheable traffic</a:t>
            </a:r>
          </a:p>
          <a:p>
            <a:pPr lvl="1"/>
            <a:r>
              <a:rPr lang="en-US" dirty="0" smtClean="0"/>
              <a:t>Also understanding the lifetime and status of cacheable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6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729"/>
            <a:ext cx="8229600" cy="1143000"/>
          </a:xfrm>
        </p:spPr>
        <p:txBody>
          <a:bodyPr/>
          <a:lstStyle/>
          <a:p>
            <a:r>
              <a:rPr lang="en-US" dirty="0" smtClean="0"/>
              <a:t>HTTP cacheing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Expires header</a:t>
            </a:r>
          </a:p>
          <a:p>
            <a:r>
              <a:rPr lang="en-US" dirty="0" smtClean="0"/>
              <a:t>Cache-control header</a:t>
            </a:r>
          </a:p>
          <a:p>
            <a:r>
              <a:rPr lang="en-US" dirty="0" smtClean="0"/>
              <a:t>If-modified-since / Not modified</a:t>
            </a:r>
          </a:p>
          <a:p>
            <a:r>
              <a:rPr lang="en-US" dirty="0" smtClean="0"/>
              <a:t>ETags (Entity Tags)</a:t>
            </a:r>
          </a:p>
          <a:p>
            <a:pPr lvl="1"/>
            <a:r>
              <a:rPr lang="en-US" dirty="0" err="1" smtClean="0"/>
              <a:t>Uuids</a:t>
            </a:r>
            <a:r>
              <a:rPr lang="en-US" dirty="0" smtClean="0"/>
              <a:t> for content</a:t>
            </a:r>
          </a:p>
          <a:p>
            <a:pPr lvl="1"/>
            <a:r>
              <a:rPr lang="en-US" dirty="0" smtClean="0"/>
              <a:t>Strong and Weak</a:t>
            </a:r>
          </a:p>
          <a:p>
            <a:r>
              <a:rPr lang="en-US" dirty="0" smtClean="0"/>
              <a:t>If None Match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Unfortunately some websites are using </a:t>
            </a:r>
            <a:r>
              <a:rPr lang="en-US" dirty="0" err="1" smtClean="0"/>
              <a:t>Etags</a:t>
            </a:r>
            <a:r>
              <a:rPr lang="en-US" dirty="0" smtClean="0"/>
              <a:t> to track users instead of cookies!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8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ETags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711" y="5432987"/>
            <a:ext cx="89962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developers.google.com</a:t>
            </a:r>
            <a:r>
              <a:rPr lang="en-US" sz="1200" dirty="0"/>
              <a:t>/web/fundamentals/performance/optimizing-content-efficiency/images/http-cache-</a:t>
            </a:r>
            <a:r>
              <a:rPr lang="en-US" sz="1200" dirty="0" err="1"/>
              <a:t>control.png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057400"/>
            <a:ext cx="60198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38" y="401614"/>
            <a:ext cx="7418400" cy="55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1109</Words>
  <Application>Microsoft Macintosh PowerPoint</Application>
  <PresentationFormat>On-screen Show (4:3)</PresentationFormat>
  <Paragraphs>240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Advanced REST</vt:lpstr>
      <vt:lpstr>Another way of looking at REST</vt:lpstr>
      <vt:lpstr>REST</vt:lpstr>
      <vt:lpstr>REST Derivation from Style Constraint</vt:lpstr>
      <vt:lpstr>Key concepts</vt:lpstr>
      <vt:lpstr>Cacheing</vt:lpstr>
      <vt:lpstr>HTTP cacheing features</vt:lpstr>
      <vt:lpstr>ETags</vt:lpstr>
      <vt:lpstr>PowerPoint Presentation</vt:lpstr>
      <vt:lpstr>Statelessness</vt:lpstr>
      <vt:lpstr>PowerPoint Presentation</vt:lpstr>
      <vt:lpstr>Speedup</vt:lpstr>
      <vt:lpstr>What inhibits speedup?</vt:lpstr>
      <vt:lpstr>Amdahl’s Law Theoretical speedup given a fixed data size</vt:lpstr>
      <vt:lpstr>Gustafson’s Law What if the data increases too?</vt:lpstr>
      <vt:lpstr>A driving metaphor</vt:lpstr>
      <vt:lpstr>Performance  Single system under increasing load</vt:lpstr>
      <vt:lpstr>Performance  Scaling servers when fully loaded</vt:lpstr>
      <vt:lpstr>Karp-Flatt Metric</vt:lpstr>
      <vt:lpstr>Karp-Flatt metric</vt:lpstr>
      <vt:lpstr>Shared Nothing Architecture</vt:lpstr>
      <vt:lpstr>Shared Nothing Architecture</vt:lpstr>
      <vt:lpstr>Partitioning / Sharding</vt:lpstr>
      <vt:lpstr>Problems with Sharding</vt:lpstr>
      <vt:lpstr>Load Balancer-based  elastic scaling</vt:lpstr>
      <vt:lpstr>Statelessness is hard</vt:lpstr>
      <vt:lpstr>Intermediate state storage</vt:lpstr>
      <vt:lpstr>Cache</vt:lpstr>
      <vt:lpstr>Layered systems</vt:lpstr>
      <vt:lpstr>Principles of REST Architecture</vt:lpstr>
      <vt:lpstr>Resources and Uniform Interface</vt:lpstr>
      <vt:lpstr>Representation</vt:lpstr>
      <vt:lpstr>Uniform Interface</vt:lpstr>
      <vt:lpstr>REST Standards</vt:lpstr>
      <vt:lpstr>HTCPCP 1.0</vt:lpstr>
      <vt:lpstr>Not everyone agrees: http://www.nurkiewicz.com/2015/07/restful-considered-harmful.html </vt:lpstr>
      <vt:lpstr>Anti-REST concerns 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271</cp:revision>
  <cp:lastPrinted>2012-12-18T09:23:16Z</cp:lastPrinted>
  <dcterms:created xsi:type="dcterms:W3CDTF">2012-03-07T10:41:54Z</dcterms:created>
  <dcterms:modified xsi:type="dcterms:W3CDTF">2017-12-18T06:21:09Z</dcterms:modified>
</cp:coreProperties>
</file>