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9" r:id="rId11"/>
    <p:sldId id="298" r:id="rId12"/>
    <p:sldId id="300" r:id="rId13"/>
    <p:sldId id="301" r:id="rId14"/>
    <p:sldId id="304" r:id="rId15"/>
    <p:sldId id="302" r:id="rId16"/>
    <p:sldId id="28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18/12/17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5" Type="http://schemas.openxmlformats.org/officeDocument/2006/relationships/hyperlink" Target="http://creativecommons.org/licenses/by-nc-sa/4.0/" TargetMode="Externa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>
            <a:spLocks noChangeArrowheads="1"/>
          </p:cNvSpPr>
          <p:nvPr userDrawn="1"/>
        </p:nvSpPr>
        <p:spPr bwMode="auto"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 userDrawn="1"/>
        </p:nvSpPr>
        <p:spPr bwMode="auto"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19" name="TextBox 18"/>
          <p:cNvSpPr txBox="1">
            <a:spLocks noChangeArrowheads="1"/>
          </p:cNvSpPr>
          <p:nvPr userDrawn="1"/>
        </p:nvSpPr>
        <p:spPr bwMode="auto"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20" name="TextBox 19"/>
          <p:cNvSpPr txBox="1">
            <a:spLocks noChangeArrowheads="1"/>
          </p:cNvSpPr>
          <p:nvPr userDrawn="1"/>
        </p:nvSpPr>
        <p:spPr bwMode="auto"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>
            <a:spLocks noChangeArrowheads="1"/>
          </p:cNvSpPr>
          <p:nvPr userDrawn="1"/>
        </p:nvSpPr>
        <p:spPr bwMode="auto"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2016 except where credited elsewhere.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5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75635" y="6428175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s://www.infoq.com/news/2007/06/rest-description-languag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wagger.io" TargetMode="External"/><Relationship Id="rId4" Type="http://schemas.openxmlformats.org/officeDocument/2006/relationships/hyperlink" Target="https://github.com/OAI/OpenAPI-Specification" TargetMode="External"/><Relationship Id="rId5" Type="http://schemas.openxmlformats.org/officeDocument/2006/relationships/hyperlink" Target="http://www.apiblueprint.or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aml.or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REST description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smtClean="0">
                <a:ea typeface="ヒラギノ角ゴ ProN W3" charset="0"/>
                <a:cs typeface="ヒラギノ角ゴ ProN W3" charset="0"/>
              </a:rPr>
              <a:t>January 2018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2642" y="16713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36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YAML language</a:t>
            </a:r>
          </a:p>
          <a:p>
            <a:pPr lvl="1"/>
            <a:r>
              <a:rPr lang="en-US" dirty="0" smtClean="0"/>
              <a:t>Easy</a:t>
            </a:r>
          </a:p>
          <a:p>
            <a:r>
              <a:rPr lang="en-US" dirty="0" smtClean="0"/>
              <a:t>Industry support</a:t>
            </a:r>
          </a:p>
          <a:p>
            <a:pPr lvl="1"/>
            <a:r>
              <a:rPr lang="en-US" dirty="0" smtClean="0"/>
              <a:t>Basically a Mule project, with some supporters</a:t>
            </a:r>
          </a:p>
          <a:p>
            <a:r>
              <a:rPr lang="en-US" dirty="0" smtClean="0"/>
              <a:t>API console, tooling,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All good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46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Swagger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8392"/>
            <a:ext cx="9144000" cy="524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5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 format is the standard</a:t>
            </a:r>
          </a:p>
          <a:p>
            <a:r>
              <a:rPr lang="en-US" dirty="0" smtClean="0"/>
              <a:t>Now supports YAML too</a:t>
            </a:r>
          </a:p>
          <a:p>
            <a:r>
              <a:rPr lang="en-US" dirty="0" smtClean="0"/>
              <a:t>Now the </a:t>
            </a:r>
            <a:r>
              <a:rPr lang="en-US" dirty="0" err="1" smtClean="0"/>
              <a:t>OpenAPI</a:t>
            </a:r>
            <a:r>
              <a:rPr lang="en-US" dirty="0" smtClean="0"/>
              <a:t> Initiative</a:t>
            </a:r>
          </a:p>
          <a:p>
            <a:r>
              <a:rPr lang="en-US" dirty="0" smtClean="0"/>
              <a:t>Much wider industry support</a:t>
            </a:r>
          </a:p>
          <a:p>
            <a:r>
              <a:rPr lang="en-US" dirty="0" smtClean="0"/>
              <a:t>Nice editor for design first</a:t>
            </a:r>
          </a:p>
          <a:p>
            <a:r>
              <a:rPr lang="en-US" i="1" dirty="0" smtClean="0"/>
              <a:t>Admission: this is the choice of WSO2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7515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Swagger Editor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8521"/>
            <a:ext cx="9144000" cy="454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92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YAML based</a:t>
            </a:r>
          </a:p>
          <a:p>
            <a:r>
              <a:rPr lang="en-US" dirty="0" smtClean="0"/>
              <a:t>Allows you to dynamically design APIs / </a:t>
            </a:r>
            <a:r>
              <a:rPr lang="en-US" dirty="0" err="1" smtClean="0"/>
              <a:t>RESTful</a:t>
            </a:r>
            <a:r>
              <a:rPr lang="en-US" dirty="0" smtClean="0"/>
              <a:t> services</a:t>
            </a:r>
          </a:p>
          <a:p>
            <a:r>
              <a:rPr lang="en-US" dirty="0" smtClean="0"/>
              <a:t>Creates skeleton projects in many languages </a:t>
            </a:r>
          </a:p>
          <a:p>
            <a:pPr lvl="1"/>
            <a:r>
              <a:rPr lang="en-US" dirty="0" smtClean="0"/>
              <a:t>including Node and JAX-RS</a:t>
            </a:r>
          </a:p>
          <a:p>
            <a:r>
              <a:rPr lang="en-US" dirty="0" smtClean="0"/>
              <a:t>Creates clients in many languages</a:t>
            </a:r>
          </a:p>
          <a:p>
            <a:pPr lvl="1"/>
            <a:r>
              <a:rPr lang="en-US" dirty="0" smtClean="0"/>
              <a:t>Too many to list</a:t>
            </a:r>
          </a:p>
          <a:p>
            <a:r>
              <a:rPr lang="en-US" dirty="0" smtClean="0"/>
              <a:t>Import/export JSON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650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Swagger UI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553" y="1573030"/>
            <a:ext cx="7127639" cy="515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686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247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 contracts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669378" y="3699064"/>
            <a:ext cx="1361698" cy="13486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br>
              <a:rPr lang="en-US" dirty="0" smtClean="0"/>
            </a:br>
            <a:r>
              <a:rPr lang="en-US" dirty="0" smtClean="0"/>
              <a:t>or Service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81854" y="3699064"/>
            <a:ext cx="1361698" cy="13486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892351" y="1432550"/>
            <a:ext cx="1361698" cy="13486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Description /</a:t>
            </a:r>
          </a:p>
          <a:p>
            <a:pPr algn="ctr"/>
            <a:r>
              <a:rPr lang="en-US" sz="1200" dirty="0" smtClean="0"/>
              <a:t>Registry</a:t>
            </a:r>
            <a:endParaRPr lang="en-US" sz="1200" dirty="0"/>
          </a:p>
        </p:txBody>
      </p:sp>
      <p:cxnSp>
        <p:nvCxnSpPr>
          <p:cNvPr id="9" name="Straight Arrow Connector 8"/>
          <p:cNvCxnSpPr>
            <a:endCxn id="7" idx="3"/>
          </p:cNvCxnSpPr>
          <p:nvPr/>
        </p:nvCxnSpPr>
        <p:spPr>
          <a:xfrm flipV="1">
            <a:off x="3024541" y="2583726"/>
            <a:ext cx="1067226" cy="1115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6"/>
            <a:endCxn id="4" idx="2"/>
          </p:cNvCxnSpPr>
          <p:nvPr/>
        </p:nvCxnSpPr>
        <p:spPr>
          <a:xfrm>
            <a:off x="3543552" y="4373407"/>
            <a:ext cx="212582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82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+ WSDL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Enabled a lot of tooling</a:t>
            </a:r>
          </a:p>
          <a:p>
            <a:r>
              <a:rPr lang="en-US" dirty="0" smtClean="0"/>
              <a:t>Very powerful</a:t>
            </a:r>
          </a:p>
          <a:p>
            <a:r>
              <a:rPr lang="en-US" dirty="0" smtClean="0"/>
              <a:t>Built in from day 1</a:t>
            </a:r>
          </a:p>
          <a:p>
            <a:r>
              <a:rPr lang="en-US" dirty="0" smtClean="0"/>
              <a:t>Not perfect </a:t>
            </a:r>
          </a:p>
          <a:p>
            <a:pPr lvl="1"/>
            <a:r>
              <a:rPr lang="en-US" dirty="0" smtClean="0"/>
              <a:t>WSDL 1.1 </a:t>
            </a:r>
            <a:r>
              <a:rPr lang="en-US" dirty="0" err="1" smtClean="0"/>
              <a:t>vs</a:t>
            </a:r>
            <a:r>
              <a:rPr lang="en-US" dirty="0" smtClean="0"/>
              <a:t> 2.0, doc/lit, </a:t>
            </a:r>
            <a:r>
              <a:rPr lang="en-US" dirty="0" err="1" smtClean="0"/>
              <a:t>rpc</a:t>
            </a:r>
            <a:r>
              <a:rPr lang="en-US" dirty="0" smtClean="0"/>
              <a:t>/lit, </a:t>
            </a:r>
            <a:r>
              <a:rPr lang="en-US" dirty="0" err="1" smtClean="0"/>
              <a:t>rpc</a:t>
            </a:r>
            <a:r>
              <a:rPr lang="en-US" dirty="0" smtClean="0"/>
              <a:t>/encoded</a:t>
            </a:r>
          </a:p>
          <a:p>
            <a:pPr lvl="1"/>
            <a:r>
              <a:rPr lang="en-US" dirty="0" smtClean="0"/>
              <a:t>Not always interoperable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112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 we need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44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2007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2946400"/>
            <a:ext cx="6908800" cy="952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54495" y="4347219"/>
            <a:ext cx="447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Joe Gregorio, REST proponent, </a:t>
            </a:r>
            <a:r>
              <a:rPr lang="en-US" dirty="0" err="1" smtClean="0"/>
              <a:t>bitworking.org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39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info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00100"/>
            <a:ext cx="8940800" cy="5245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2354" y="5906700"/>
            <a:ext cx="63162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https://www.infoq.com/news/2007/06/rest-description-</a:t>
            </a:r>
            <a:r>
              <a:rPr lang="en-US" dirty="0" smtClean="0">
                <a:hlinkClick r:id="rId3"/>
              </a:rPr>
              <a:t>language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25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world has moved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WADL (pretty much dead)</a:t>
            </a:r>
          </a:p>
          <a:p>
            <a:r>
              <a:rPr lang="en-US" dirty="0" smtClean="0"/>
              <a:t>RAML</a:t>
            </a:r>
          </a:p>
          <a:p>
            <a:pPr lvl="1"/>
            <a:r>
              <a:rPr lang="en-US" dirty="0" smtClean="0">
                <a:hlinkClick r:id="rId2"/>
              </a:rPr>
              <a:t>www.raml.org</a:t>
            </a:r>
            <a:endParaRPr lang="en-US" dirty="0" smtClean="0"/>
          </a:p>
          <a:p>
            <a:r>
              <a:rPr lang="en-US" dirty="0" smtClean="0"/>
              <a:t>Swagger (aka </a:t>
            </a:r>
            <a:r>
              <a:rPr lang="en-US" dirty="0" err="1" smtClean="0"/>
              <a:t>OpenAPI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>
                <a:hlinkClick r:id="rId3"/>
              </a:rPr>
              <a:t>www.swagger.io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https://github.com/OAI/OpenAPI-</a:t>
            </a:r>
            <a:r>
              <a:rPr lang="en-US" dirty="0" smtClean="0">
                <a:hlinkClick r:id="rId4"/>
              </a:rPr>
              <a:t>Specification</a:t>
            </a:r>
            <a:r>
              <a:rPr lang="en-US" dirty="0" smtClean="0"/>
              <a:t> </a:t>
            </a:r>
          </a:p>
          <a:p>
            <a:r>
              <a:rPr lang="en-US" dirty="0"/>
              <a:t>API </a:t>
            </a:r>
            <a:r>
              <a:rPr lang="en-US" dirty="0" smtClean="0"/>
              <a:t>Blueprint</a:t>
            </a:r>
          </a:p>
          <a:p>
            <a:pPr lvl="1"/>
            <a:r>
              <a:rPr lang="en-US" dirty="0" smtClean="0">
                <a:hlinkClick r:id="rId5"/>
              </a:rPr>
              <a:t>www.apiblueprint.org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112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down or bottom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like WSDL, we can use these for design as well as description</a:t>
            </a:r>
          </a:p>
          <a:p>
            <a:r>
              <a:rPr lang="en-US" dirty="0" smtClean="0"/>
              <a:t>Language neutral way of creating prototype interfaces</a:t>
            </a:r>
          </a:p>
          <a:p>
            <a:r>
              <a:rPr lang="en-US" dirty="0" smtClean="0"/>
              <a:t>More in the API management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53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550" b="25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02940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1804</TotalTime>
  <Words>250</Words>
  <Application>Microsoft Macintosh PowerPoint</Application>
  <PresentationFormat>On-screen Show (4:3)</PresentationFormat>
  <Paragraphs>65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REST description</vt:lpstr>
      <vt:lpstr>SOA contracts</vt:lpstr>
      <vt:lpstr>SOAP + WSDL</vt:lpstr>
      <vt:lpstr>REST description</vt:lpstr>
      <vt:lpstr>2007</vt:lpstr>
      <vt:lpstr>More info </vt:lpstr>
      <vt:lpstr>The world has moved on</vt:lpstr>
      <vt:lpstr>Top down or bottom up</vt:lpstr>
      <vt:lpstr>RAML</vt:lpstr>
      <vt:lpstr>RAML</vt:lpstr>
      <vt:lpstr>Swagger </vt:lpstr>
      <vt:lpstr>Swagger</vt:lpstr>
      <vt:lpstr>Swagger Editor</vt:lpstr>
      <vt:lpstr>Editor features</vt:lpstr>
      <vt:lpstr>Swagger UI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297</cp:revision>
  <cp:lastPrinted>2012-12-18T09:23:16Z</cp:lastPrinted>
  <dcterms:created xsi:type="dcterms:W3CDTF">2012-03-07T10:41:54Z</dcterms:created>
  <dcterms:modified xsi:type="dcterms:W3CDTF">2017-12-18T06:21:36Z</dcterms:modified>
</cp:coreProperties>
</file>