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71" r:id="rId6"/>
    <p:sldId id="263" r:id="rId7"/>
    <p:sldId id="265" r:id="rId8"/>
    <p:sldId id="267" r:id="rId9"/>
    <p:sldId id="258" r:id="rId10"/>
    <p:sldId id="259" r:id="rId11"/>
    <p:sldId id="260" r:id="rId12"/>
    <p:sldId id="268" r:id="rId13"/>
    <p:sldId id="272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19/12/17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www.zdnet.com/blog/hinchcliffe/running-your-soa-like-a-web-startup/52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 and API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 Manager Components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330523"/>
            <a:ext cx="7768828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Understanding the 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2100"/>
              <a:t>API Creator adds API into API Manager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provides Sandbox endpoint]</a:t>
            </a:r>
          </a:p>
          <a:p>
            <a:pPr>
              <a:spcBef>
                <a:spcPts val="439"/>
              </a:spcBef>
            </a:pPr>
            <a:r>
              <a:rPr lang="en-US" sz="2100"/>
              <a:t>API Publisher approves publish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finds API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subscribes to API and obtains a key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 an approval process is started]</a:t>
            </a:r>
          </a:p>
          <a:p>
            <a:pPr>
              <a:spcBef>
                <a:spcPts val="439"/>
              </a:spcBef>
            </a:pPr>
            <a:r>
              <a:rPr lang="en-US" sz="2100"/>
              <a:t>OAuth2-based Key issued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issue both production and sandbox keys]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application makes a call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is validated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metadata is used to identify: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Throttling / Rate limiting policy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Sandbox / Production endpoint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Event is metered/monitored against the API, Key, IP address, etc</a:t>
            </a:r>
          </a:p>
        </p:txBody>
      </p:sp>
    </p:spTree>
    <p:extLst>
      <p:ext uri="{BB962C8B-B14F-4D97-AF65-F5344CB8AC3E}">
        <p14:creationId xmlns:p14="http://schemas.microsoft.com/office/powerpoint/2010/main" val="15389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API key to enable context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2268141"/>
            <a:ext cx="8680772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Prototyping and </a:t>
            </a:r>
            <a:r>
              <a:rPr lang="en-US" smtClean="0"/>
              <a:t>fast feedback</a:t>
            </a:r>
          </a:p>
          <a:p>
            <a:r>
              <a:rPr lang="en-US" dirty="0" smtClean="0"/>
              <a:t>Aggregation </a:t>
            </a:r>
            <a:r>
              <a:rPr lang="en-US" dirty="0" smtClean="0"/>
              <a:t>and virtualisation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Key issuing and management </a:t>
            </a:r>
          </a:p>
          <a:p>
            <a:pPr lvl="1"/>
            <a:r>
              <a:rPr lang="en-US" dirty="0" smtClean="0"/>
              <a:t>Transparent OAuth2 </a:t>
            </a:r>
          </a:p>
          <a:p>
            <a:r>
              <a:rPr lang="en-US" dirty="0" smtClean="0"/>
              <a:t>Workflows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n-boarding, subscription, approval</a:t>
            </a:r>
          </a:p>
          <a:p>
            <a:r>
              <a:rPr lang="en-US" dirty="0" smtClean="0"/>
              <a:t>Throttling and monetisation</a:t>
            </a:r>
          </a:p>
          <a:p>
            <a:r>
              <a:rPr lang="en-US" dirty="0" smtClean="0"/>
              <a:t>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endParaRPr lang="en-US" dirty="0" smtClean="0"/>
          </a:p>
          <a:p>
            <a:r>
              <a:rPr lang="en-US" dirty="0" smtClean="0"/>
              <a:t>Layer7 / CA</a:t>
            </a:r>
          </a:p>
          <a:p>
            <a:r>
              <a:rPr lang="en-US" dirty="0" smtClean="0"/>
              <a:t>3Scale</a:t>
            </a:r>
          </a:p>
          <a:p>
            <a:r>
              <a:rPr lang="en-US" dirty="0" err="1" smtClean="0"/>
              <a:t>Mashery</a:t>
            </a:r>
            <a:r>
              <a:rPr lang="en-US" dirty="0" smtClean="0"/>
              <a:t> </a:t>
            </a:r>
            <a:r>
              <a:rPr lang="en-US" smtClean="0"/>
              <a:t>/ Intel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Castiron</a:t>
            </a:r>
            <a:endParaRPr lang="en-US" dirty="0" smtClean="0"/>
          </a:p>
          <a:p>
            <a:r>
              <a:rPr lang="en-US" dirty="0" smtClean="0"/>
              <a:t>WSO2 API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Breakup of the Corporation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8229600" cy="5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2700" b="1"/>
              <a:t>An API</a:t>
            </a:r>
            <a:r>
              <a:rPr lang="en-US" sz="2700"/>
              <a:t> is a business capability delivered over the Internet to internal or external consumers</a:t>
            </a:r>
          </a:p>
          <a:p>
            <a:pPr marL="558086" lvl="1"/>
            <a:r>
              <a:rPr lang="en-US" sz="2200"/>
              <a:t>Network accessible function </a:t>
            </a:r>
          </a:p>
          <a:p>
            <a:pPr marL="558086" lvl="1"/>
            <a:r>
              <a:rPr lang="en-US" sz="2200"/>
              <a:t>Available using standard web protocols</a:t>
            </a:r>
          </a:p>
          <a:p>
            <a:pPr marL="558086" lvl="1"/>
            <a:r>
              <a:rPr lang="en-US" sz="2200"/>
              <a:t>With well-defined interfaces</a:t>
            </a:r>
          </a:p>
          <a:p>
            <a:pPr marL="558086" lvl="1"/>
            <a:r>
              <a:rPr lang="en-US" sz="2200"/>
              <a:t>Designed for access by third-parties</a:t>
            </a:r>
            <a:br>
              <a:rPr lang="en-US" sz="2200"/>
            </a:br>
            <a:endParaRPr lang="en-US" sz="2200"/>
          </a:p>
          <a:p>
            <a:r>
              <a:rPr lang="en-US" sz="2700" b="1"/>
              <a:t>A Managed API</a:t>
            </a:r>
            <a:r>
              <a:rPr lang="en-US" sz="2700"/>
              <a:t> is:</a:t>
            </a:r>
          </a:p>
          <a:p>
            <a:pPr marL="558086" lvl="1"/>
            <a:r>
              <a:rPr lang="en-US" sz="2200"/>
              <a:t>Actively advertised and subscribe-able</a:t>
            </a:r>
          </a:p>
          <a:p>
            <a:pPr marL="558086" lvl="1"/>
            <a:r>
              <a:rPr lang="en-US" sz="2200"/>
              <a:t>Available with SLAs</a:t>
            </a:r>
          </a:p>
          <a:p>
            <a:pPr marL="558086" lvl="1"/>
            <a:r>
              <a:rPr lang="en-US" sz="2200"/>
              <a:t>Secured, authenticated, authorized and protected</a:t>
            </a:r>
          </a:p>
          <a:p>
            <a:pPr marL="558086" lvl="1"/>
            <a:r>
              <a:rPr lang="en-US" sz="2200"/>
              <a:t>Monitored and monetized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40047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All the Way…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84" y="1550378"/>
            <a:ext cx="6943599" cy="3938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5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statistics</a:t>
            </a:r>
            <a:br>
              <a:rPr lang="en-US" dirty="0" smtClean="0"/>
            </a:br>
            <a:r>
              <a:rPr lang="en-US" dirty="0" smtClean="0"/>
              <a:t>3 </a:t>
            </a:r>
            <a:r>
              <a:rPr lang="en-US" smtClean="0"/>
              <a:t>years old!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Twitter : More than 15 billion calls per day 75% through APIs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Netflix : More than 1 </a:t>
            </a:r>
            <a:r>
              <a:rPr lang="en-US" sz="1600" dirty="0" smtClean="0">
                <a:cs typeface="ＭＳ Ｐゴシック" charset="0"/>
              </a:rPr>
              <a:t>billion</a:t>
            </a:r>
            <a:r>
              <a:rPr lang="en-US" sz="1800" dirty="0" smtClean="0">
                <a:cs typeface="ＭＳ Ｐゴシック" charset="0"/>
              </a:rPr>
              <a:t>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err="1" smtClean="0">
                <a:cs typeface="ＭＳ Ｐゴシック" charset="0"/>
              </a:rPr>
              <a:t>Facebook</a:t>
            </a:r>
            <a:r>
              <a:rPr lang="en-US" sz="1800" dirty="0" smtClean="0">
                <a:cs typeface="ＭＳ Ｐゴシック" charset="0"/>
              </a:rPr>
              <a:t> : More than 5 billion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Amazon : More than 260 billion objects store in S3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eBay : More than 6 billion transactions per day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779" y="3832084"/>
            <a:ext cx="2227292" cy="1022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84" y="4027861"/>
            <a:ext cx="2845344" cy="551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284" y="4698692"/>
            <a:ext cx="2031360" cy="9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1766" y="3832083"/>
            <a:ext cx="2635004" cy="924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5581" y="4918941"/>
            <a:ext cx="1367206" cy="101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2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Opportunities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526" y="1417638"/>
            <a:ext cx="4813140" cy="32375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60" y="4996126"/>
            <a:ext cx="8508743" cy="1110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9269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j-lt"/>
                <a:cs typeface="ＭＳ Ｐゴシック" charset="0"/>
              </a:rPr>
              <a:t>“</a:t>
            </a:r>
            <a:r>
              <a:rPr lang="en-US" sz="2000" dirty="0" smtClean="0">
                <a:cs typeface="ＭＳ Ｐゴシック" charset="0"/>
              </a:rPr>
              <a:t>APIs create a new relationship opportunity –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B2D; Business to Developer, that creates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direct B2C, B2B and indirect B2C relations</a:t>
            </a:r>
            <a:r>
              <a:rPr lang="en-US" sz="2000" dirty="0" smtClean="0">
                <a:latin typeface="+mj-lt"/>
                <a:cs typeface="ＭＳ Ｐゴシック" charset="0"/>
              </a:rPr>
              <a:t>”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19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Running your SOA like a Web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08"/>
          <a:stretch/>
        </p:blipFill>
        <p:spPr>
          <a:xfrm>
            <a:off x="1780829" y="1239939"/>
            <a:ext cx="4474719" cy="42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95" y="5443971"/>
            <a:ext cx="8483105" cy="646325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r>
              <a:rPr lang="en-US" dirty="0">
                <a:latin typeface="Montserrat"/>
                <a:cs typeface="Montserrat"/>
                <a:hlinkClick r:id="rId3"/>
              </a:rPr>
              <a:t>http://www.zdnet.com/blog/hinchcliffe/running-your-soa-like-a-web-startup/</a:t>
            </a:r>
            <a:r>
              <a:rPr lang="en-US" dirty="0" smtClean="0">
                <a:latin typeface="Montserrat"/>
                <a:cs typeface="Montserrat"/>
                <a:hlinkClick r:id="rId3"/>
              </a:rPr>
              <a:t>525</a:t>
            </a:r>
            <a:r>
              <a:rPr lang="en-US" dirty="0" smtClean="0">
                <a:latin typeface="Montserrat"/>
                <a:cs typeface="Montserrat"/>
              </a:rPr>
              <a:t> </a:t>
            </a:r>
            <a:endParaRPr lang="en-US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5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21469" y="-71437"/>
            <a:ext cx="5786438" cy="895201"/>
          </a:xfrm>
          <a:ln/>
        </p:spPr>
        <p:txBody>
          <a:bodyPr>
            <a:normAutofit fontScale="90000"/>
          </a:bodyPr>
          <a:lstStyle/>
          <a:p>
            <a:r>
              <a:rPr lang="en-US"/>
              <a:t>API Ecosystem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1469" y="1007939"/>
            <a:ext cx="7625953" cy="5223867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000" b="1" dirty="0"/>
              <a:t>From SOA lessons learned, best practices roles</a:t>
            </a:r>
            <a:r>
              <a:rPr lang="en-US" sz="2000" b="1" dirty="0">
                <a:ea typeface="ヒラギノ角ゴ ProN W6" charset="0"/>
                <a:cs typeface="ヒラギノ角ゴ ProN W6" charset="0"/>
              </a:rPr>
              <a:t/>
            </a:r>
            <a:br>
              <a:rPr lang="en-US" sz="2000" b="1" dirty="0">
                <a:ea typeface="ヒラギノ角ゴ ProN W6" charset="0"/>
                <a:cs typeface="ヒラギノ角ゴ ProN W6" charset="0"/>
              </a:rPr>
            </a:br>
            <a:endParaRPr lang="en-US" sz="2000" b="1" dirty="0">
              <a:ea typeface="ヒラギノ角ゴ ProN W6" charset="0"/>
              <a:cs typeface="ヒラギノ角ゴ ProN W6" charset="0"/>
            </a:endParaRP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 dirty="0"/>
              <a:t>API Creator</a:t>
            </a:r>
            <a:endParaRPr lang="en-US" sz="1800" b="1" dirty="0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Builds, manages, and versions API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Understand business and technical requirements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Cares about usage and scaling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Seeks feedback, ratings, usage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 dirty="0"/>
              <a:t>API Publisher</a:t>
            </a:r>
            <a:endParaRPr lang="en-US" sz="1800" b="1" dirty="0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Publishes, Promotes and encourages consumers to adopt APIs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Determines usage patterns and how to best monetize asset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Monitors and secures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 dirty="0"/>
              <a:t>API Consumer</a:t>
            </a:r>
            <a:endParaRPr lang="en-US" sz="1800" b="1" dirty="0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Understands the interface definition 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Subscribes and connects application to API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Monitors own usage and cost basis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 dirty="0"/>
              <a:t>Provides feedback and ratings</a:t>
            </a:r>
          </a:p>
        </p:txBody>
      </p:sp>
    </p:spTree>
    <p:extLst>
      <p:ext uri="{BB962C8B-B14F-4D97-AF65-F5344CB8AC3E}">
        <p14:creationId xmlns:p14="http://schemas.microsoft.com/office/powerpoint/2010/main" val="21950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334</Words>
  <Application>Microsoft Macintosh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APIs and API Management</vt:lpstr>
      <vt:lpstr>The Breakup of the Corporation</vt:lpstr>
      <vt:lpstr>APIs</vt:lpstr>
      <vt:lpstr>APIs All the Way…</vt:lpstr>
      <vt:lpstr>PowerPoint Presentation</vt:lpstr>
      <vt:lpstr>Some statistics 3 years old!</vt:lpstr>
      <vt:lpstr>API Opportunities</vt:lpstr>
      <vt:lpstr>Running your SOA like a Web startup</vt:lpstr>
      <vt:lpstr>API Ecosystem Model</vt:lpstr>
      <vt:lpstr>API Manager Components</vt:lpstr>
      <vt:lpstr>Understanding the Flow</vt:lpstr>
      <vt:lpstr>Using the API key to enable context</vt:lpstr>
      <vt:lpstr>API Management benefits</vt:lpstr>
      <vt:lpstr>API Management market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274</cp:revision>
  <cp:lastPrinted>2012-12-18T09:27:46Z</cp:lastPrinted>
  <dcterms:created xsi:type="dcterms:W3CDTF">2012-03-07T10:41:54Z</dcterms:created>
  <dcterms:modified xsi:type="dcterms:W3CDTF">2017-12-19T05:50:38Z</dcterms:modified>
</cp:coreProperties>
</file>