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3" r:id="rId10"/>
    <p:sldId id="265" r:id="rId11"/>
    <p:sldId id="269" r:id="rId12"/>
    <p:sldId id="284" r:id="rId13"/>
    <p:sldId id="308" r:id="rId14"/>
    <p:sldId id="270" r:id="rId15"/>
    <p:sldId id="306" r:id="rId16"/>
    <p:sldId id="307" r:id="rId17"/>
    <p:sldId id="271" r:id="rId18"/>
    <p:sldId id="272" r:id="rId19"/>
    <p:sldId id="301" r:id="rId20"/>
    <p:sldId id="302" r:id="rId21"/>
    <p:sldId id="309" r:id="rId22"/>
    <p:sldId id="274" r:id="rId23"/>
    <p:sldId id="285" r:id="rId24"/>
    <p:sldId id="286" r:id="rId25"/>
    <p:sldId id="287" r:id="rId26"/>
    <p:sldId id="296" r:id="rId27"/>
    <p:sldId id="297" r:id="rId28"/>
    <p:sldId id="298" r:id="rId29"/>
    <p:sldId id="299" r:id="rId30"/>
    <p:sldId id="305" r:id="rId31"/>
    <p:sldId id="290" r:id="rId32"/>
    <p:sldId id="288" r:id="rId33"/>
    <p:sldId id="291" r:id="rId34"/>
    <p:sldId id="292" r:id="rId35"/>
    <p:sldId id="289" r:id="rId36"/>
    <p:sldId id="293" r:id="rId37"/>
    <p:sldId id="294" r:id="rId38"/>
    <p:sldId id="295" r:id="rId39"/>
    <p:sldId id="300" r:id="rId40"/>
    <p:sldId id="303" r:id="rId41"/>
    <p:sldId id="28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19/12/17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silver.com/bpmn-cmmn-compared/" TargetMode="Externa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pers.ssrn.com/sol3/papers.cfm?abstract_id=2038665" TargetMode="External"/><Relationship Id="rId3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silver.com/bpmn-cmmn-compared/" TargetMode="External"/><Relationship Id="rId3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ws-cdl-1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Choreography and Orchestration of Services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January 2018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5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1.1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allow process designers to communicate </a:t>
            </a:r>
          </a:p>
          <a:p>
            <a:pPr lvl="1"/>
            <a:r>
              <a:rPr lang="en-US" dirty="0" smtClean="0"/>
              <a:t>Think UML</a:t>
            </a:r>
          </a:p>
          <a:p>
            <a:r>
              <a:rPr lang="en-US" dirty="0" smtClean="0"/>
              <a:t>Activities, Gateways, Events</a:t>
            </a:r>
          </a:p>
          <a:p>
            <a:r>
              <a:rPr lang="en-US" dirty="0" smtClean="0"/>
              <a:t>Control and Data Flow</a:t>
            </a:r>
          </a:p>
          <a:p>
            <a:r>
              <a:rPr lang="en-US" dirty="0" smtClean="0"/>
              <a:t>Organization </a:t>
            </a:r>
            <a:r>
              <a:rPr lang="en-US" dirty="0" err="1" smtClean="0"/>
              <a:t>modelling</a:t>
            </a:r>
            <a:r>
              <a:rPr lang="en-US" dirty="0" smtClean="0"/>
              <a:t> (Pools, </a:t>
            </a:r>
            <a:r>
              <a:rPr lang="en-US" dirty="0" err="1" smtClean="0"/>
              <a:t>Swimlanes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4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9144000" cy="40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9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Amazon Simple</a:t>
            </a:r>
            <a:br>
              <a:rPr lang="en-US" dirty="0" smtClean="0"/>
            </a:br>
            <a:r>
              <a:rPr lang="en-US" dirty="0" smtClean="0"/>
              <a:t> Workflow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666" y="274638"/>
            <a:ext cx="5539748" cy="55518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4147823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swf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3156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9144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4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Process Execution Language (BPEL)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Standardised</a:t>
            </a:r>
            <a:r>
              <a:rPr lang="en-US" sz="2800" dirty="0" smtClean="0"/>
              <a:t> XML language for executable processes</a:t>
            </a:r>
          </a:p>
          <a:p>
            <a:r>
              <a:rPr lang="en-US" sz="2800" dirty="0" smtClean="0"/>
              <a:t>Well defined execution</a:t>
            </a:r>
          </a:p>
          <a:p>
            <a:pPr lvl="1"/>
            <a:r>
              <a:rPr lang="en-US" sz="2400" dirty="0" smtClean="0"/>
              <a:t>No deadlocks</a:t>
            </a:r>
          </a:p>
          <a:p>
            <a:pPr lvl="1"/>
            <a:r>
              <a:rPr lang="en-US" sz="2400" dirty="0" smtClean="0"/>
              <a:t>Graphs must be acyclic</a:t>
            </a:r>
          </a:p>
          <a:p>
            <a:r>
              <a:rPr lang="en-US" sz="2800" dirty="0" smtClean="0"/>
              <a:t>Tied to WSDL concepts</a:t>
            </a:r>
          </a:p>
          <a:p>
            <a:r>
              <a:rPr lang="en-US" sz="2800" dirty="0" smtClean="0"/>
              <a:t>No built in support for human activities (though this has been added)</a:t>
            </a:r>
          </a:p>
          <a:p>
            <a:r>
              <a:rPr lang="en-US" sz="2800" dirty="0" smtClean="0"/>
              <a:t>No graphical notation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352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strength of BPEL</a:t>
            </a:r>
            <a:br>
              <a:rPr lang="en-US" dirty="0" smtClean="0"/>
            </a:br>
            <a:r>
              <a:rPr lang="en-US" sz="2200" dirty="0" smtClean="0"/>
              <a:t>(IMO)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BPEL is a completely executable standalone language</a:t>
            </a:r>
          </a:p>
          <a:p>
            <a:pPr lvl="1"/>
            <a:r>
              <a:rPr lang="en-US" dirty="0" err="1" smtClean="0"/>
              <a:t>PartnerLinks</a:t>
            </a:r>
            <a:r>
              <a:rPr lang="en-US" dirty="0" smtClean="0"/>
              <a:t> define places where you can call WSDL services </a:t>
            </a:r>
          </a:p>
          <a:p>
            <a:pPr lvl="1"/>
            <a:r>
              <a:rPr lang="en-US" dirty="0" smtClean="0"/>
              <a:t>Or where other parties can call WSDL Services into the process</a:t>
            </a:r>
          </a:p>
          <a:p>
            <a:r>
              <a:rPr lang="en-US" dirty="0" smtClean="0"/>
              <a:t>Deployment descriptor + BPEL can be executed without any Java or other language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93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main weaknesses of BPEL	</a:t>
            </a:r>
            <a:br>
              <a:rPr lang="en-US" dirty="0" smtClean="0"/>
            </a:br>
            <a:r>
              <a:rPr lang="en-US" sz="2200" dirty="0" smtClean="0"/>
              <a:t>(IMO)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much like a programming language</a:t>
            </a:r>
          </a:p>
          <a:p>
            <a:pPr lvl="1"/>
            <a:r>
              <a:rPr lang="en-US" dirty="0" smtClean="0"/>
              <a:t>Need WS-</a:t>
            </a:r>
            <a:r>
              <a:rPr lang="en-US" dirty="0" err="1" smtClean="0"/>
              <a:t>HumanTask</a:t>
            </a:r>
            <a:r>
              <a:rPr lang="en-US" dirty="0" smtClean="0"/>
              <a:t>, BPEL4People and script or Java extensions to make it useful for real processes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swimlanes</a:t>
            </a:r>
            <a:r>
              <a:rPr lang="en-US" dirty="0" smtClean="0"/>
              <a:t> (explained in a minute)</a:t>
            </a:r>
          </a:p>
          <a:p>
            <a:r>
              <a:rPr lang="en-US" dirty="0" smtClean="0"/>
              <a:t>No common </a:t>
            </a:r>
            <a:r>
              <a:rPr lang="en-US" smtClean="0"/>
              <a:t>visual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5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+ BPEL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theory:</a:t>
            </a:r>
          </a:p>
          <a:p>
            <a:pPr lvl="1"/>
            <a:r>
              <a:rPr lang="en-US" dirty="0" smtClean="0"/>
              <a:t>Process experts design and model in BPMN</a:t>
            </a:r>
          </a:p>
          <a:p>
            <a:pPr lvl="1"/>
            <a:r>
              <a:rPr lang="en-US" dirty="0" smtClean="0"/>
              <a:t>Developers/</a:t>
            </a:r>
            <a:r>
              <a:rPr lang="en-US" dirty="0" err="1" smtClean="0"/>
              <a:t>Implementors</a:t>
            </a:r>
            <a:r>
              <a:rPr lang="en-US" dirty="0" smtClean="0"/>
              <a:t> implement in BPEL</a:t>
            </a:r>
          </a:p>
          <a:p>
            <a:r>
              <a:rPr lang="en-US" dirty="0" smtClean="0"/>
              <a:t>No standard bridging/mapping</a:t>
            </a:r>
          </a:p>
          <a:p>
            <a:pPr lvl="1"/>
            <a:r>
              <a:rPr lang="en-US" dirty="0" smtClean="0"/>
              <a:t>Double the effort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6600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notation for a subset of BPEL</a:t>
            </a:r>
          </a:p>
          <a:p>
            <a:r>
              <a:rPr lang="en-US" dirty="0" smtClean="0"/>
              <a:t>Execution semantics for BPMN</a:t>
            </a:r>
          </a:p>
          <a:p>
            <a:r>
              <a:rPr lang="en-US" dirty="0" smtClean="0"/>
              <a:t>Notational support for choreography</a:t>
            </a:r>
          </a:p>
          <a:p>
            <a:r>
              <a:rPr lang="en-US" dirty="0" smtClean="0"/>
              <a:t>The best of both worlds?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Need to write external logic in another language to implement a process</a:t>
            </a:r>
          </a:p>
        </p:txBody>
      </p:sp>
    </p:spTree>
    <p:extLst>
      <p:ext uri="{BB962C8B-B14F-4D97-AF65-F5344CB8AC3E}">
        <p14:creationId xmlns:p14="http://schemas.microsoft.com/office/powerpoint/2010/main" val="331266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CMMN</a:t>
            </a:r>
            <a:br>
              <a:rPr lang="en-US" dirty="0" smtClean="0"/>
            </a:br>
            <a:r>
              <a:rPr lang="en-US" sz="3600" dirty="0" smtClean="0"/>
              <a:t>Case Management and </a:t>
            </a:r>
            <a:r>
              <a:rPr lang="en-US" sz="3600" dirty="0" err="1" smtClean="0"/>
              <a:t>Modelling</a:t>
            </a:r>
            <a:r>
              <a:rPr lang="en-US" sz="3600" dirty="0" smtClean="0"/>
              <a:t> Notation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specification from OMG for </a:t>
            </a:r>
            <a:r>
              <a:rPr lang="en-US" dirty="0" err="1" smtClean="0"/>
              <a:t>modelling</a:t>
            </a:r>
            <a:r>
              <a:rPr lang="en-US" dirty="0" smtClean="0"/>
              <a:t> how to handle cases</a:t>
            </a:r>
          </a:p>
          <a:p>
            <a:r>
              <a:rPr lang="en-US" dirty="0" smtClean="0"/>
              <a:t>A more flexible approach to workflow that BPMN or BPEL</a:t>
            </a:r>
          </a:p>
          <a:p>
            <a:pPr lvl="1"/>
            <a:r>
              <a:rPr lang="en-US" dirty="0" smtClean="0"/>
              <a:t>Certain workflows are very clear</a:t>
            </a:r>
          </a:p>
          <a:p>
            <a:pPr lvl="2"/>
            <a:r>
              <a:rPr lang="en-US" dirty="0" smtClean="0"/>
              <a:t>Building a car</a:t>
            </a:r>
          </a:p>
          <a:p>
            <a:pPr lvl="1"/>
            <a:r>
              <a:rPr lang="en-US" dirty="0" smtClean="0"/>
              <a:t>Others are more flexible</a:t>
            </a:r>
          </a:p>
          <a:p>
            <a:pPr lvl="2"/>
            <a:r>
              <a:rPr lang="en-US" dirty="0" smtClean="0"/>
              <a:t>Hand building a mandolin</a:t>
            </a:r>
          </a:p>
          <a:p>
            <a:r>
              <a:rPr lang="en-US" dirty="0" smtClean="0"/>
              <a:t>Imperative </a:t>
            </a:r>
            <a:r>
              <a:rPr lang="en-US" dirty="0" err="1" smtClean="0"/>
              <a:t>vs</a:t>
            </a:r>
            <a:r>
              <a:rPr lang="en-US" dirty="0" smtClean="0"/>
              <a:t> “Causative”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8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19444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Hammer &amp; </a:t>
            </a:r>
            <a:r>
              <a:rPr lang="en-US" sz="2400" dirty="0" err="1" smtClean="0"/>
              <a:t>Champy</a:t>
            </a:r>
            <a:r>
              <a:rPr lang="en-US" sz="2400" dirty="0" smtClean="0"/>
              <a:t> [</a:t>
            </a:r>
            <a:r>
              <a:rPr lang="en-US" sz="2400" dirty="0"/>
              <a:t>1993</a:t>
            </a:r>
            <a:r>
              <a:rPr lang="en-US" sz="2400" dirty="0" smtClean="0"/>
              <a:t>] “A collection of activities that takes one or more kinds of input and creates an output that is of value to the customer</a:t>
            </a:r>
            <a:r>
              <a:rPr lang="en-US" sz="2400" dirty="0"/>
              <a:t>.</a:t>
            </a:r>
            <a:r>
              <a:rPr lang="en-US" sz="2400" dirty="0" smtClean="0"/>
              <a:t>”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Davenport [</a:t>
            </a:r>
            <a:r>
              <a:rPr lang="en-US" sz="2400" dirty="0"/>
              <a:t>1992</a:t>
            </a:r>
            <a:r>
              <a:rPr lang="en-US" sz="2400" dirty="0" smtClean="0"/>
              <a:t>] “A structured, measured set of activities designed to produce a specific output for a particular customer or market. It implies a strong emphasis on how work is done within an organization, in contrast to a product focus’s emphasis on what.”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427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CMMN example</a:t>
            </a:r>
            <a:r>
              <a:rPr lang="en-US" dirty="0"/>
              <a:t/>
            </a:r>
            <a:br>
              <a:rPr lang="en-US" dirty="0"/>
            </a:br>
            <a:r>
              <a:rPr lang="en-US" sz="1100" dirty="0"/>
              <a:t>Source</a:t>
            </a:r>
            <a:r>
              <a:rPr lang="en-US" sz="1100" dirty="0" smtClean="0"/>
              <a:t>: </a:t>
            </a:r>
            <a:r>
              <a:rPr lang="en-US" sz="1100" dirty="0" smtClean="0">
                <a:hlinkClick r:id="rId2"/>
              </a:rPr>
              <a:t>http</a:t>
            </a:r>
            <a:r>
              <a:rPr lang="en-US" sz="1100" dirty="0">
                <a:hlinkClick r:id="rId2"/>
              </a:rPr>
              <a:t>://brsilver.com/bpmn-cmmn-compared</a:t>
            </a:r>
            <a:r>
              <a:rPr lang="en-US" sz="1100" dirty="0" smtClean="0">
                <a:hlinkClick r:id="rId2"/>
              </a:rPr>
              <a:t>/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89" y="1523966"/>
            <a:ext cx="7371718" cy="510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18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Modeling Notation</a:t>
            </a:r>
            <a:br>
              <a:rPr lang="en-US" dirty="0" smtClean="0"/>
            </a:br>
            <a:r>
              <a:rPr lang="en-US" dirty="0" smtClean="0"/>
              <a:t>DMN 1.1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81" y="1693424"/>
            <a:ext cx="6328794" cy="51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9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89300" cy="1143000"/>
          </a:xfrm>
        </p:spPr>
        <p:txBody>
          <a:bodyPr/>
          <a:lstStyle/>
          <a:p>
            <a:r>
              <a:rPr lang="en-US" dirty="0" smtClean="0"/>
              <a:t>BPMN 2.0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0" y="163481"/>
            <a:ext cx="4730205" cy="59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21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2.0 Basics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6175"/>
            <a:ext cx="858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07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Basic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</a:p>
          <a:p>
            <a:endParaRPr lang="en-US" dirty="0"/>
          </a:p>
          <a:p>
            <a:r>
              <a:rPr lang="en-US" dirty="0" smtClean="0"/>
              <a:t>Activities</a:t>
            </a:r>
          </a:p>
          <a:p>
            <a:endParaRPr lang="en-US" dirty="0"/>
          </a:p>
          <a:p>
            <a:r>
              <a:rPr lang="en-US" dirty="0" smtClean="0"/>
              <a:t>Gateways</a:t>
            </a:r>
          </a:p>
          <a:p>
            <a:endParaRPr lang="en-US" dirty="0"/>
          </a:p>
          <a:p>
            <a:r>
              <a:rPr lang="en-US" dirty="0" smtClean="0"/>
              <a:t>Sequence Flows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1600200"/>
            <a:ext cx="2908300" cy="78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2653371"/>
            <a:ext cx="5143500" cy="10455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850" y="4724400"/>
            <a:ext cx="5130800" cy="1206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964" y="3810000"/>
            <a:ext cx="4648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0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you document your processes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4" y="2377261"/>
            <a:ext cx="7227382" cy="436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62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Event </a:t>
            </a:r>
          </a:p>
          <a:p>
            <a:pPr lvl="1"/>
            <a:r>
              <a:rPr lang="en-US" dirty="0" smtClean="0"/>
              <a:t>Message Start </a:t>
            </a:r>
            <a:endParaRPr lang="en-US" dirty="0"/>
          </a:p>
          <a:p>
            <a:pPr lvl="1"/>
            <a:r>
              <a:rPr lang="en-US" dirty="0" smtClean="0"/>
              <a:t>Timer Start </a:t>
            </a:r>
          </a:p>
          <a:p>
            <a:pPr lvl="1"/>
            <a:r>
              <a:rPr lang="en-US" dirty="0" smtClean="0"/>
              <a:t>Conditional Start</a:t>
            </a:r>
          </a:p>
          <a:p>
            <a:pPr lvl="1"/>
            <a:r>
              <a:rPr lang="en-US" dirty="0" smtClean="0"/>
              <a:t>Signal Start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19" y="1470414"/>
            <a:ext cx="980826" cy="7764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471" y="2082470"/>
            <a:ext cx="723900" cy="698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845" y="2625527"/>
            <a:ext cx="825500" cy="67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819" y="3159654"/>
            <a:ext cx="812800" cy="749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0945" y="3646884"/>
            <a:ext cx="749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56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Intermediate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90" y="1790700"/>
            <a:ext cx="1003300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5789" y="1981859"/>
            <a:ext cx="27614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Basic Intermediate Event</a:t>
            </a:r>
          </a:p>
          <a:p>
            <a:endParaRPr lang="en-US" sz="2000" dirty="0"/>
          </a:p>
          <a:p>
            <a:r>
              <a:rPr lang="en-US" sz="2000" dirty="0" smtClean="0"/>
              <a:t>Message Catch </a:t>
            </a:r>
          </a:p>
          <a:p>
            <a:endParaRPr lang="en-US" sz="2000" dirty="0"/>
          </a:p>
          <a:p>
            <a:r>
              <a:rPr lang="en-US" sz="2000" dirty="0" smtClean="0"/>
              <a:t>Message Throw</a:t>
            </a:r>
          </a:p>
          <a:p>
            <a:endParaRPr lang="en-US" sz="2000" dirty="0"/>
          </a:p>
          <a:p>
            <a:r>
              <a:rPr lang="en-US" sz="2000" dirty="0" smtClean="0"/>
              <a:t>Timer</a:t>
            </a:r>
          </a:p>
          <a:p>
            <a:endParaRPr lang="en-US" sz="2000" dirty="0"/>
          </a:p>
          <a:p>
            <a:r>
              <a:rPr lang="en-US" sz="2000" dirty="0" smtClean="0"/>
              <a:t>Escalation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5110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End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09700"/>
            <a:ext cx="5334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69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Activities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434"/>
            <a:ext cx="9144000" cy="565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7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ervices </a:t>
            </a:r>
            <a:r>
              <a:rPr lang="en-US" dirty="0"/>
              <a:t>provide </a:t>
            </a:r>
            <a:r>
              <a:rPr lang="en-US" i="1" dirty="0"/>
              <a:t>platform- and language-independent access </a:t>
            </a:r>
            <a:r>
              <a:rPr lang="en-US" dirty="0"/>
              <a:t>to </a:t>
            </a:r>
            <a:r>
              <a:rPr lang="en-US" i="1" dirty="0"/>
              <a:t>software components </a:t>
            </a:r>
            <a:endParaRPr lang="en-US" dirty="0"/>
          </a:p>
          <a:p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/>
              <a:t>these components are </a:t>
            </a:r>
            <a:r>
              <a:rPr lang="en-US" i="1" dirty="0"/>
              <a:t>isolated</a:t>
            </a:r>
            <a:r>
              <a:rPr lang="en-US" dirty="0"/>
              <a:t>: they need to be </a:t>
            </a:r>
            <a:r>
              <a:rPr lang="en-US" i="1" dirty="0"/>
              <a:t>assembled </a:t>
            </a:r>
            <a:r>
              <a:rPr lang="en-US" dirty="0"/>
              <a:t>into </a:t>
            </a:r>
            <a:r>
              <a:rPr lang="en-US" i="1" dirty="0"/>
              <a:t>service-oriented architectures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deally</a:t>
            </a:r>
            <a:r>
              <a:rPr lang="en-US" dirty="0"/>
              <a:t>, they should be recursively </a:t>
            </a:r>
            <a:r>
              <a:rPr lang="en-US" i="1" dirty="0" err="1"/>
              <a:t>composable</a:t>
            </a:r>
            <a:r>
              <a:rPr lang="en-US" i="1" dirty="0"/>
              <a:t> </a:t>
            </a:r>
            <a:r>
              <a:rPr lang="en-US" dirty="0"/>
              <a:t>to form composite services in their own right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i="1" dirty="0"/>
              <a:t>W</a:t>
            </a:r>
            <a:r>
              <a:rPr lang="en-US" i="1" dirty="0" smtClean="0"/>
              <a:t>orkflow </a:t>
            </a:r>
            <a:r>
              <a:rPr lang="en-US" dirty="0"/>
              <a:t>languages for scripting or ‘glue’ between individual services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BPMN, WSCI, WSFL, XLANG, BPEL. . 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beyond mere </a:t>
            </a:r>
            <a:r>
              <a:rPr lang="en-US" i="1" dirty="0"/>
              <a:t>business protocol specifications </a:t>
            </a:r>
            <a:r>
              <a:rPr lang="en-US" dirty="0"/>
              <a:t>like </a:t>
            </a:r>
            <a:r>
              <a:rPr lang="en-US" dirty="0" err="1"/>
              <a:t>RosettaNet</a:t>
            </a:r>
            <a:r>
              <a:rPr lang="en-US" dirty="0"/>
              <a:t>, which are essentially paper specifications so can’t be automated and won’t scale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4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Task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a service</a:t>
            </a:r>
          </a:p>
          <a:p>
            <a:pPr lvl="1"/>
            <a:r>
              <a:rPr lang="en-US" dirty="0" smtClean="0"/>
              <a:t>Unlike BPEL there is no direct way of capturing </a:t>
            </a:r>
            <a:r>
              <a:rPr lang="en-US" dirty="0" smtClean="0"/>
              <a:t>the actual service</a:t>
            </a:r>
          </a:p>
          <a:p>
            <a:pPr lvl="1"/>
            <a:r>
              <a:rPr lang="en-US" dirty="0" smtClean="0"/>
              <a:t>Typically need to write some code (e.g. Java) to capture that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5221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Swimlanes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200" dirty="0"/>
              <a:t>partition an activity diagram into the responsibilities of different entities </a:t>
            </a:r>
            <a:br>
              <a:rPr lang="en-US" sz="2200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07" y="1417638"/>
            <a:ext cx="6672174" cy="44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05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Swimlanes</a:t>
            </a:r>
            <a:r>
              <a:rPr lang="en-US" dirty="0" smtClean="0"/>
              <a:t> represent different participants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1560255"/>
            <a:ext cx="7127875" cy="52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12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ransitions </a:t>
            </a:r>
            <a:r>
              <a:rPr lang="en-US" dirty="0"/>
              <a:t>between activities represent </a:t>
            </a:r>
            <a:r>
              <a:rPr lang="en-US" i="1" dirty="0"/>
              <a:t>control dependencies</a:t>
            </a:r>
            <a:r>
              <a:rPr lang="en-US" dirty="0"/>
              <a:t>: one activity must complete before another can start </a:t>
            </a:r>
          </a:p>
          <a:p>
            <a:r>
              <a:rPr lang="en-US" dirty="0"/>
              <a:t>W</a:t>
            </a:r>
            <a:r>
              <a:rPr lang="en-US" dirty="0" smtClean="0"/>
              <a:t>orkflows </a:t>
            </a:r>
            <a:r>
              <a:rPr lang="en-US" dirty="0"/>
              <a:t>also have </a:t>
            </a:r>
            <a:r>
              <a:rPr lang="en-US" i="1" dirty="0"/>
              <a:t>data dependencies</a:t>
            </a:r>
            <a:r>
              <a:rPr lang="en-US" dirty="0"/>
              <a:t>: one activity produces a result that another requires </a:t>
            </a:r>
          </a:p>
          <a:p>
            <a:r>
              <a:rPr lang="en-US" dirty="0"/>
              <a:t>UML activity diagrams allow </a:t>
            </a:r>
            <a:r>
              <a:rPr lang="en-US" i="1" dirty="0"/>
              <a:t>object flow </a:t>
            </a:r>
            <a:r>
              <a:rPr lang="en-US" dirty="0"/>
              <a:t>as well as </a:t>
            </a:r>
            <a:r>
              <a:rPr lang="en-US" i="1" dirty="0"/>
              <a:t>control flow 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ependent </a:t>
            </a:r>
            <a:r>
              <a:rPr lang="en-US" dirty="0"/>
              <a:t>data is shown as an object icon (rectangle with underlined </a:t>
            </a:r>
            <a:r>
              <a:rPr lang="en-US" dirty="0" smtClean="0"/>
              <a:t>name </a:t>
            </a:r>
            <a:r>
              <a:rPr lang="en-US" dirty="0"/>
              <a:t>and type) </a:t>
            </a:r>
            <a:endParaRPr lang="en-US" dirty="0" smtClean="0"/>
          </a:p>
          <a:p>
            <a:pPr lvl="1"/>
            <a:r>
              <a:rPr lang="en-US" i="1" dirty="0" smtClean="0"/>
              <a:t>dependencies </a:t>
            </a:r>
            <a:r>
              <a:rPr lang="en-US" dirty="0"/>
              <a:t>shown as dashed arrows from generating activity to object, and from object to consuming activity(s) </a:t>
            </a:r>
            <a:endParaRPr lang="en-US" dirty="0" smtClean="0"/>
          </a:p>
          <a:p>
            <a:pPr lvl="1"/>
            <a:r>
              <a:rPr lang="en-US" dirty="0" smtClean="0"/>
              <a:t>same </a:t>
            </a:r>
            <a:r>
              <a:rPr lang="en-US" dirty="0"/>
              <a:t>object may occur multiple times in an activity diagram, typically in different </a:t>
            </a:r>
            <a:r>
              <a:rPr lang="en-US" i="1" dirty="0"/>
              <a:t>states </a:t>
            </a:r>
            <a:r>
              <a:rPr lang="en-US" dirty="0"/>
              <a:t>(shown in square brackets after object name)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9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Object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181101"/>
            <a:ext cx="7257268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12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26" y="1651000"/>
            <a:ext cx="5418974" cy="4027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30625" y="1916668"/>
            <a:ext cx="109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Sequence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0625" y="2672318"/>
            <a:ext cx="101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Message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1500" y="2672318"/>
            <a:ext cx="281196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Sequence flows are within a </a:t>
            </a:r>
          </a:p>
          <a:p>
            <a:r>
              <a:rPr lang="en-US" dirty="0" err="1" smtClean="0"/>
              <a:t>Swimlane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Message flows between </a:t>
            </a:r>
          </a:p>
          <a:p>
            <a:r>
              <a:rPr lang="en-US" dirty="0" err="1" smtClean="0"/>
              <a:t>swimlanes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08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Exclusive Gateway</a:t>
            </a:r>
          </a:p>
          <a:p>
            <a:pPr lvl="1"/>
            <a:r>
              <a:rPr lang="en-US" dirty="0" smtClean="0"/>
              <a:t>Fork – choose one path (if/else)</a:t>
            </a:r>
          </a:p>
          <a:p>
            <a:pPr lvl="1"/>
            <a:r>
              <a:rPr lang="en-US" dirty="0" smtClean="0"/>
              <a:t>Join – wait for a single event</a:t>
            </a:r>
          </a:p>
          <a:p>
            <a:r>
              <a:rPr lang="en-US" dirty="0" smtClean="0"/>
              <a:t>Parallel Gateway</a:t>
            </a:r>
          </a:p>
          <a:p>
            <a:pPr lvl="1"/>
            <a:r>
              <a:rPr lang="en-US" dirty="0" smtClean="0"/>
              <a:t>Fork – do both / all paths</a:t>
            </a:r>
          </a:p>
          <a:p>
            <a:pPr lvl="1"/>
            <a:r>
              <a:rPr lang="en-US" dirty="0" smtClean="0"/>
              <a:t>Join – wait for all inputs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811" y="1417638"/>
            <a:ext cx="1117600" cy="1003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011" y="3135511"/>
            <a:ext cx="977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48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Gateway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295"/>
            <a:ext cx="9144000" cy="30544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3344" y="4842993"/>
            <a:ext cx="336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An Event Gateway allows different events to trigger different actions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38493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Gateway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9100"/>
            <a:ext cx="9144000" cy="34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73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033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much </a:t>
            </a:r>
            <a:br>
              <a:rPr lang="en-US" dirty="0" smtClean="0"/>
            </a:br>
            <a:r>
              <a:rPr lang="en-US" dirty="0" smtClean="0"/>
              <a:t>BPMN</a:t>
            </a:r>
            <a:br>
              <a:rPr lang="en-US" dirty="0" smtClean="0"/>
            </a:br>
            <a:r>
              <a:rPr lang="en-US" dirty="0" smtClean="0"/>
              <a:t>do you need?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1" y="2967334"/>
            <a:ext cx="115353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How Much Language is Enough?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Theoretical </a:t>
            </a:r>
            <a:r>
              <a:rPr lang="en-US" sz="1400" dirty="0"/>
              <a:t>and Practical Use of the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Business </a:t>
            </a:r>
            <a:r>
              <a:rPr lang="en-US" sz="1400" dirty="0"/>
              <a:t>Process Management </a:t>
            </a:r>
            <a:r>
              <a:rPr lang="en-US" sz="1400" dirty="0" smtClean="0"/>
              <a:t>Notation</a:t>
            </a:r>
          </a:p>
          <a:p>
            <a:r>
              <a:rPr lang="en-US" sz="1400" dirty="0">
                <a:hlinkClick r:id="rId2"/>
              </a:rPr>
              <a:t>http://papers.ssrn.com/sol3</a:t>
            </a:r>
            <a:r>
              <a:rPr lang="en-US" sz="1400" dirty="0" smtClean="0">
                <a:hlinkClick r:id="rId2"/>
              </a:rPr>
              <a:t>/</a:t>
            </a:r>
            <a:br>
              <a:rPr lang="en-US" sz="1400" dirty="0" smtClean="0">
                <a:hlinkClick r:id="rId2"/>
              </a:rPr>
            </a:br>
            <a:r>
              <a:rPr lang="en-US" sz="1400" dirty="0" smtClean="0">
                <a:hlinkClick r:id="rId2"/>
              </a:rPr>
              <a:t>papers.cfm</a:t>
            </a:r>
            <a:r>
              <a:rPr lang="en-US" sz="1400" dirty="0">
                <a:hlinkClick r:id="rId2"/>
              </a:rPr>
              <a:t>?abstract_id=</a:t>
            </a:r>
            <a:r>
              <a:rPr lang="en-US" sz="1400" dirty="0" smtClean="0">
                <a:hlinkClick r:id="rId2"/>
              </a:rPr>
              <a:t>2038665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352" y="274638"/>
            <a:ext cx="5184648" cy="564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4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Removal of Dependencies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Leymann</a:t>
            </a:r>
            <a:r>
              <a:rPr lang="en-US" dirty="0" smtClean="0"/>
              <a:t> and Roller)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DBMS provides independence from data </a:t>
            </a:r>
            <a:r>
              <a:rPr lang="en-US" sz="2400" i="1" dirty="0"/>
              <a:t>representation</a:t>
            </a:r>
            <a:r>
              <a:rPr lang="en-US" sz="2400" dirty="0"/>
              <a:t>; workflow provides independence from control or data </a:t>
            </a:r>
            <a:r>
              <a:rPr lang="en-US" sz="2400" i="1" dirty="0"/>
              <a:t>flow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240" y="2418979"/>
            <a:ext cx="6281618" cy="370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021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BPMN Case example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Source: </a:t>
            </a:r>
            <a:r>
              <a:rPr lang="en-US" sz="1200" dirty="0">
                <a:hlinkClick r:id="rId2"/>
              </a:rPr>
              <a:t>http://brsilver.com/bpmn-cmmn-compared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7027"/>
            <a:ext cx="9144000" cy="369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10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Process Management has a strong place in composing SOA systems</a:t>
            </a:r>
          </a:p>
          <a:p>
            <a:pPr lvl="1"/>
            <a:r>
              <a:rPr lang="en-US" sz="2000" dirty="0" err="1" smtClean="0"/>
              <a:t>Externalising</a:t>
            </a:r>
            <a:r>
              <a:rPr lang="en-US" sz="2000" dirty="0" smtClean="0"/>
              <a:t> dependencies</a:t>
            </a:r>
          </a:p>
          <a:p>
            <a:pPr lvl="1"/>
            <a:r>
              <a:rPr lang="en-US" sz="2000" dirty="0" smtClean="0"/>
              <a:t>Agility</a:t>
            </a:r>
          </a:p>
          <a:p>
            <a:pPr lvl="1"/>
            <a:r>
              <a:rPr lang="en-US" sz="2000" dirty="0" smtClean="0"/>
              <a:t>Sharing with the business owners</a:t>
            </a:r>
            <a:endParaRPr lang="en-US" sz="2000" dirty="0"/>
          </a:p>
          <a:p>
            <a:r>
              <a:rPr lang="en-US" sz="2400" dirty="0" smtClean="0"/>
              <a:t>BPEL is still widely used, but</a:t>
            </a:r>
          </a:p>
          <a:p>
            <a:r>
              <a:rPr lang="en-US" sz="2400" dirty="0" smtClean="0"/>
              <a:t>BPMN 2.0 is gaining a lot of mindshare</a:t>
            </a:r>
          </a:p>
          <a:p>
            <a:r>
              <a:rPr lang="en-US" sz="2400" dirty="0" smtClean="0"/>
              <a:t>CMMN also has a smaller but active following </a:t>
            </a:r>
          </a:p>
          <a:p>
            <a:r>
              <a:rPr lang="en-US" sz="2400" dirty="0" smtClean="0"/>
              <a:t>Other approaches like Turbine are </a:t>
            </a:r>
            <a:r>
              <a:rPr lang="en-US" sz="2400" smtClean="0"/>
              <a:t>gaining traction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60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Heritage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E</a:t>
            </a:r>
            <a:r>
              <a:rPr lang="en-US" i="1" dirty="0" smtClean="0"/>
              <a:t>nterprise </a:t>
            </a:r>
            <a:r>
              <a:rPr lang="en-US" i="1" dirty="0"/>
              <a:t>application integration </a:t>
            </a:r>
            <a:r>
              <a:rPr lang="en-US" dirty="0"/>
              <a:t>(EAI) </a:t>
            </a:r>
          </a:p>
          <a:p>
            <a:pPr lvl="1"/>
            <a:r>
              <a:rPr lang="en-US" dirty="0" smtClean="0"/>
              <a:t>resolving </a:t>
            </a:r>
            <a:r>
              <a:rPr lang="en-US" dirty="0"/>
              <a:t>heterogeneity, typically via asynchronous </a:t>
            </a:r>
            <a:r>
              <a:rPr lang="en-US" i="1" dirty="0"/>
              <a:t>message </a:t>
            </a:r>
            <a:r>
              <a:rPr lang="en-US" i="1" dirty="0" smtClean="0"/>
              <a:t>brokers</a:t>
            </a:r>
          </a:p>
          <a:p>
            <a:r>
              <a:rPr lang="en-US" i="1" dirty="0"/>
              <a:t>W</a:t>
            </a:r>
            <a:r>
              <a:rPr lang="en-US" i="1" dirty="0" smtClean="0"/>
              <a:t>orkflow </a:t>
            </a:r>
            <a:r>
              <a:rPr lang="en-US" i="1" dirty="0"/>
              <a:t>management systems </a:t>
            </a:r>
            <a:r>
              <a:rPr lang="en-US" dirty="0"/>
              <a:t>(</a:t>
            </a:r>
            <a:r>
              <a:rPr lang="en-US" dirty="0" err="1"/>
              <a:t>WfMS</a:t>
            </a:r>
            <a:r>
              <a:rPr lang="en-US" dirty="0"/>
              <a:t>): automating interactions </a:t>
            </a:r>
            <a:endParaRPr lang="en-US" dirty="0" smtClean="0"/>
          </a:p>
          <a:p>
            <a:pPr lvl="1"/>
            <a:r>
              <a:rPr lang="en-US" dirty="0" smtClean="0"/>
              <a:t>origins </a:t>
            </a:r>
            <a:r>
              <a:rPr lang="en-US" dirty="0"/>
              <a:t>in </a:t>
            </a:r>
            <a:r>
              <a:rPr lang="en-US" i="1" dirty="0"/>
              <a:t>office automation</a:t>
            </a:r>
            <a:r>
              <a:rPr lang="en-US" dirty="0"/>
              <a:t>: admin processes </a:t>
            </a:r>
          </a:p>
          <a:p>
            <a:r>
              <a:rPr lang="en-US" i="1" dirty="0"/>
              <a:t>P</a:t>
            </a:r>
            <a:r>
              <a:rPr lang="en-US" i="1" dirty="0" smtClean="0"/>
              <a:t>roduction </a:t>
            </a:r>
            <a:r>
              <a:rPr lang="en-US" i="1" dirty="0"/>
              <a:t>workflows</a:t>
            </a:r>
            <a:r>
              <a:rPr lang="en-US" dirty="0"/>
              <a:t>: from information between people to integration of systems </a:t>
            </a:r>
            <a:endParaRPr lang="en-US" dirty="0" smtClean="0"/>
          </a:p>
          <a:p>
            <a:pPr lvl="1"/>
            <a:r>
              <a:rPr lang="en-US" dirty="0" smtClean="0"/>
              <a:t>often </a:t>
            </a:r>
            <a:r>
              <a:rPr lang="en-US" dirty="0"/>
              <a:t>associated with </a:t>
            </a:r>
            <a:r>
              <a:rPr lang="en-US" i="1" dirty="0"/>
              <a:t>business process re-engineering</a:t>
            </a:r>
            <a:r>
              <a:rPr lang="en-US" dirty="0"/>
              <a:t>: assessment, analysis, </a:t>
            </a:r>
            <a:r>
              <a:rPr lang="en-US" dirty="0" err="1"/>
              <a:t>modelling</a:t>
            </a:r>
            <a:r>
              <a:rPr lang="en-US" dirty="0"/>
              <a:t>, definition, implementation </a:t>
            </a:r>
          </a:p>
          <a:p>
            <a:r>
              <a:rPr lang="en-US" dirty="0"/>
              <a:t>S</a:t>
            </a:r>
            <a:r>
              <a:rPr lang="en-US" dirty="0" smtClean="0"/>
              <a:t>ervice </a:t>
            </a:r>
            <a:r>
              <a:rPr lang="en-US" dirty="0"/>
              <a:t>composition = EAI + </a:t>
            </a:r>
            <a:r>
              <a:rPr lang="en-US" dirty="0" err="1"/>
              <a:t>WfMS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0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Model Business Processes</a:t>
            </a:r>
          </a:p>
          <a:p>
            <a:pPr lvl="1"/>
            <a:r>
              <a:rPr lang="en-US" dirty="0" smtClean="0"/>
              <a:t>Understand what happens?</a:t>
            </a:r>
          </a:p>
          <a:p>
            <a:pPr lvl="1"/>
            <a:r>
              <a:rPr lang="en-US" dirty="0" smtClean="0"/>
              <a:t>Who is responsible?</a:t>
            </a:r>
          </a:p>
          <a:p>
            <a:pPr lvl="1"/>
            <a:r>
              <a:rPr lang="en-US" dirty="0" smtClean="0"/>
              <a:t>What is involved?</a:t>
            </a:r>
          </a:p>
          <a:p>
            <a:r>
              <a:rPr lang="en-US" dirty="0" smtClean="0"/>
              <a:t>Simulate</a:t>
            </a:r>
          </a:p>
          <a:p>
            <a:pPr lvl="1"/>
            <a:r>
              <a:rPr lang="en-US" dirty="0" smtClean="0"/>
              <a:t>Improve and model</a:t>
            </a:r>
          </a:p>
          <a:p>
            <a:r>
              <a:rPr lang="en-US" dirty="0" smtClean="0"/>
              <a:t>Execute</a:t>
            </a:r>
          </a:p>
          <a:p>
            <a:pPr lvl="1"/>
            <a:r>
              <a:rPr lang="en-US" dirty="0" smtClean="0"/>
              <a:t>Automate processes</a:t>
            </a:r>
          </a:p>
          <a:p>
            <a:pPr lvl="1"/>
            <a:r>
              <a:rPr lang="en-US" dirty="0" smtClean="0"/>
              <a:t>Improve them more quickly</a:t>
            </a:r>
          </a:p>
          <a:p>
            <a:r>
              <a:rPr lang="en-US" dirty="0" smtClean="0"/>
              <a:t>Monitor	</a:t>
            </a:r>
          </a:p>
          <a:p>
            <a:pPr lvl="1"/>
            <a:r>
              <a:rPr lang="en-US" dirty="0" smtClean="0"/>
              <a:t>Get a real-time health status of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7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Orchestration </a:t>
            </a:r>
            <a:r>
              <a:rPr lang="en-US" dirty="0" err="1" smtClean="0"/>
              <a:t>vs</a:t>
            </a:r>
            <a:r>
              <a:rPr lang="en-US" dirty="0" smtClean="0"/>
              <a:t> Choreography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87003" cy="2593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8303" y="4010253"/>
            <a:ext cx="237757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 err="1"/>
              <a:t>www.flickr.com</a:t>
            </a:r>
            <a:r>
              <a:rPr lang="en-US" sz="1050" dirty="0"/>
              <a:t>/photos/</a:t>
            </a:r>
            <a:r>
              <a:rPr lang="en-US" sz="1050" dirty="0" err="1"/>
              <a:t>herrolm</a:t>
            </a:r>
            <a:r>
              <a:rPr lang="en-US" sz="1050" dirty="0"/>
              <a:t>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86" y="3245078"/>
            <a:ext cx="3476122" cy="26070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4238" y="5852170"/>
            <a:ext cx="2544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www.flickr.com</a:t>
            </a:r>
            <a:r>
              <a:rPr lang="en-US" sz="1200" dirty="0"/>
              <a:t>/photos/</a:t>
            </a:r>
            <a:r>
              <a:rPr lang="en-US" sz="1200" dirty="0" err="1"/>
              <a:t>tasuki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2897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Orchestration </a:t>
            </a:r>
            <a:r>
              <a:rPr lang="en-US" dirty="0" err="1" smtClean="0"/>
              <a:t>vs</a:t>
            </a:r>
            <a:r>
              <a:rPr lang="en-US" dirty="0" smtClean="0"/>
              <a:t> Choreography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Orchestration</a:t>
            </a:r>
            <a:endParaRPr lang="en-US" i="1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escribes procedure</a:t>
            </a:r>
            <a:endParaRPr lang="en-US" dirty="0"/>
          </a:p>
          <a:p>
            <a:pPr lvl="1"/>
            <a:r>
              <a:rPr lang="en-US" dirty="0" smtClean="0"/>
              <a:t>instructs </a:t>
            </a:r>
            <a:r>
              <a:rPr lang="en-US" dirty="0"/>
              <a:t>participants globally </a:t>
            </a:r>
            <a:r>
              <a:rPr lang="en-US" b="1" dirty="0"/>
              <a:t>– </a:t>
            </a:r>
            <a:r>
              <a:rPr lang="en-US" dirty="0"/>
              <a:t>imperative; </a:t>
            </a:r>
            <a:r>
              <a:rPr lang="en-US" dirty="0" smtClean="0"/>
              <a:t>centralized</a:t>
            </a:r>
            <a:endParaRPr lang="en-US" dirty="0"/>
          </a:p>
          <a:p>
            <a:pPr lvl="1"/>
            <a:r>
              <a:rPr lang="en-US" dirty="0" smtClean="0"/>
              <a:t>typically </a:t>
            </a:r>
            <a:r>
              <a:rPr lang="en-US" dirty="0"/>
              <a:t>deterministic: ‘must’ </a:t>
            </a:r>
          </a:p>
          <a:p>
            <a:r>
              <a:rPr lang="en-US" i="1" dirty="0" smtClean="0"/>
              <a:t>Choreography</a:t>
            </a:r>
            <a:endParaRPr lang="en-US" i="1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escribes protocol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onstraints </a:t>
            </a:r>
            <a:r>
              <a:rPr lang="en-US" dirty="0"/>
              <a:t>on interaction, but participants act locally </a:t>
            </a:r>
            <a:r>
              <a:rPr lang="en-US" b="1" dirty="0"/>
              <a:t>– </a:t>
            </a:r>
            <a:r>
              <a:rPr lang="en-US" dirty="0"/>
              <a:t>declarative; no ‘current </a:t>
            </a:r>
            <a:r>
              <a:rPr lang="en-US" dirty="0" smtClean="0"/>
              <a:t>state’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sually </a:t>
            </a:r>
            <a:r>
              <a:rPr lang="en-US" dirty="0"/>
              <a:t>non-deterministic: ‘may’ </a:t>
            </a:r>
          </a:p>
          <a:p>
            <a:r>
              <a:rPr lang="en-US" dirty="0" smtClean="0"/>
              <a:t>Orchestra </a:t>
            </a:r>
            <a:r>
              <a:rPr lang="en-US" dirty="0"/>
              <a:t>has </a:t>
            </a:r>
            <a:r>
              <a:rPr lang="en-US" dirty="0" smtClean="0"/>
              <a:t>a conductor</a:t>
            </a:r>
            <a:r>
              <a:rPr lang="en-US" dirty="0"/>
              <a:t>, </a:t>
            </a:r>
            <a:r>
              <a:rPr lang="en-US" dirty="0" smtClean="0"/>
              <a:t>Ballet </a:t>
            </a:r>
            <a:r>
              <a:rPr lang="en-US" dirty="0"/>
              <a:t>does not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WS-Choreography Description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http://www.w3.org/TR/ws-cdl-10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Never got past Candidate Recommendation</a:t>
            </a:r>
          </a:p>
          <a:p>
            <a:r>
              <a:rPr lang="en-US" dirty="0" smtClean="0"/>
              <a:t>Captures the flow of messages between parties</a:t>
            </a:r>
          </a:p>
          <a:p>
            <a:r>
              <a:rPr lang="en-US" dirty="0" smtClean="0"/>
              <a:t>Temporal and logical dependencies between messages</a:t>
            </a:r>
          </a:p>
          <a:p>
            <a:r>
              <a:rPr lang="en-US" dirty="0"/>
              <a:t>features sequencing rules, correlation, exception handling and transactions </a:t>
            </a:r>
            <a:endParaRPr lang="en-US" dirty="0" smtClean="0"/>
          </a:p>
          <a:p>
            <a:r>
              <a:rPr lang="en-US" dirty="0" smtClean="0"/>
              <a:t>Not executable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3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4271</TotalTime>
  <Words>947</Words>
  <Application>Microsoft Macintosh PowerPoint</Application>
  <PresentationFormat>On-screen Show (4:3)</PresentationFormat>
  <Paragraphs>185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Choreography and Orchestration of Services</vt:lpstr>
      <vt:lpstr>Business Process Management</vt:lpstr>
      <vt:lpstr>Composition</vt:lpstr>
      <vt:lpstr>Removal of Dependencies (Leymann and Roller)</vt:lpstr>
      <vt:lpstr>Heritage</vt:lpstr>
      <vt:lpstr>Motivations</vt:lpstr>
      <vt:lpstr>Orchestration vs Choreography</vt:lpstr>
      <vt:lpstr>Orchestration vs Choreography</vt:lpstr>
      <vt:lpstr>WS-Choreography Description Language</vt:lpstr>
      <vt:lpstr>BPMN 1.1 </vt:lpstr>
      <vt:lpstr>BPMN Example</vt:lpstr>
      <vt:lpstr>Amazon Simple  Workflow Service</vt:lpstr>
      <vt:lpstr>PowerPoint Presentation</vt:lpstr>
      <vt:lpstr>Business Process Execution Language (BPEL)</vt:lpstr>
      <vt:lpstr>The main strength of BPEL (IMO)</vt:lpstr>
      <vt:lpstr>The main weaknesses of BPEL  (IMO)</vt:lpstr>
      <vt:lpstr>BPMN + BPEL</vt:lpstr>
      <vt:lpstr>BPMN 2.0</vt:lpstr>
      <vt:lpstr>CMMN Case Management and Modelling Notation </vt:lpstr>
      <vt:lpstr>CMMN example Source: http://brsilver.com/bpmn-cmmn-compared/  </vt:lpstr>
      <vt:lpstr>Decision Modeling Notation DMN 1.1</vt:lpstr>
      <vt:lpstr>BPMN 2.0</vt:lpstr>
      <vt:lpstr>BPMN 2.0 Basics</vt:lpstr>
      <vt:lpstr>BPMN Basic Constructs</vt:lpstr>
      <vt:lpstr>Text Annotations</vt:lpstr>
      <vt:lpstr>Start Events</vt:lpstr>
      <vt:lpstr>Some Intermediate Events</vt:lpstr>
      <vt:lpstr>Some End Events</vt:lpstr>
      <vt:lpstr>Activities </vt:lpstr>
      <vt:lpstr>Service Task </vt:lpstr>
      <vt:lpstr>Swimlanes: partition an activity diagram into the responsibilities of different entities  </vt:lpstr>
      <vt:lpstr>Swimlanes represent different participants</vt:lpstr>
      <vt:lpstr>Data Flow</vt:lpstr>
      <vt:lpstr>Example Object Flow</vt:lpstr>
      <vt:lpstr>Flows</vt:lpstr>
      <vt:lpstr>Gateways</vt:lpstr>
      <vt:lpstr>Event Gateway</vt:lpstr>
      <vt:lpstr>Complex Gateway</vt:lpstr>
      <vt:lpstr>How much  BPMN do you need?</vt:lpstr>
      <vt:lpstr>BPMN Case example Source: http://brsilver.com/bpmn-cmmn-compared/ 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329</cp:revision>
  <cp:lastPrinted>2012-12-18T09:28:13Z</cp:lastPrinted>
  <dcterms:created xsi:type="dcterms:W3CDTF">2012-03-07T10:41:54Z</dcterms:created>
  <dcterms:modified xsi:type="dcterms:W3CDTF">2017-12-19T05:52:23Z</dcterms:modified>
</cp:coreProperties>
</file>