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2" r:id="rId9"/>
    <p:sldId id="343" r:id="rId10"/>
    <p:sldId id="344" r:id="rId11"/>
    <p:sldId id="341" r:id="rId12"/>
    <p:sldId id="310" r:id="rId13"/>
    <p:sldId id="311" r:id="rId14"/>
    <p:sldId id="313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7" r:id="rId24"/>
    <p:sldId id="328" r:id="rId25"/>
    <p:sldId id="329" r:id="rId26"/>
    <p:sldId id="330" r:id="rId27"/>
    <p:sldId id="331" r:id="rId28"/>
    <p:sldId id="332" r:id="rId29"/>
    <p:sldId id="333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9A46D-650A-4D88-B936-9043000B4AE7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5D6CE-B1A2-4FF9-8656-26A406E7CA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19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BEC0-8E4C-4807-AF63-838A0B893AEB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CE0C-65C5-4D3A-9B57-6D44FA9E3A8A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04A4-C4C0-4DCE-81DD-EC3085D666C9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7C53-5BA5-46AF-BE99-F7C8D75599D1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98BA-C234-4FD4-B841-87A5F570D864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F19C-CBDE-497B-9381-E4991C9B151D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788E-E2E7-4B69-A836-C20B79B797DC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7619-350B-49A3-9E7F-6A6D3B9085D4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871-074F-48D0-AD29-8BCBEE27216F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44E-8418-4119-B56C-8A63CD11C566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BE72-78D9-48FD-A3CC-F9EDFDEBD603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AD89-3B10-4535-8392-7BDC3FBE7FAE}" type="datetime1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8819984_Numerical_Methods_in_Meteorology_and_Oceanograph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uploader.com/upload/lVD4ycOKf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acebook.com/islander.taiwan/videos/161679579503818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vs.gsfc.nasa.gov/3827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856984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洋流觀測分析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Ocean Current Observation and </a:t>
            </a:r>
            <a:r>
              <a:rPr lang="en-US" altLang="zh-TW" dirty="0" smtClean="0"/>
              <a:t>Analysis</a:t>
            </a:r>
            <a:br>
              <a:rPr lang="en-US" altLang="zh-TW" dirty="0" smtClean="0"/>
            </a:br>
            <a:r>
              <a:rPr lang="zh-TW" altLang="en-US" dirty="0"/>
              <a:t>曹俊和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kilmerchow@gmail.com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可以吃東西</a:t>
            </a:r>
            <a:endParaRPr lang="en-US" altLang="zh-TW" dirty="0" smtClean="0"/>
          </a:p>
          <a:p>
            <a:r>
              <a:rPr lang="zh-TW" altLang="en-US" dirty="0"/>
              <a:t>可以用</a:t>
            </a:r>
            <a:r>
              <a:rPr lang="zh-TW" altLang="en-US" dirty="0" smtClean="0"/>
              <a:t>手機</a:t>
            </a:r>
            <a:endParaRPr lang="en-US" altLang="zh-TW" dirty="0" smtClean="0"/>
          </a:p>
          <a:p>
            <a:r>
              <a:rPr lang="zh-TW" altLang="en-US" dirty="0" smtClean="0"/>
              <a:t>可自由走動</a:t>
            </a:r>
            <a:endParaRPr lang="en-US" altLang="zh-TW" dirty="0" smtClean="0"/>
          </a:p>
          <a:p>
            <a:r>
              <a:rPr lang="zh-TW" altLang="en-US" dirty="0"/>
              <a:t>需要</a:t>
            </a:r>
            <a:r>
              <a:rPr lang="zh-TW" altLang="en-US" dirty="0" smtClean="0"/>
              <a:t>用筆電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pPr lvl="0"/>
            <a:r>
              <a:rPr lang="en-US" altLang="zh-TW" dirty="0"/>
              <a:t>Kristofer </a:t>
            </a:r>
            <a:r>
              <a:rPr lang="en-US" altLang="zh-TW" dirty="0" err="1"/>
              <a:t>Doos</a:t>
            </a:r>
            <a:r>
              <a:rPr lang="en-US" altLang="zh-TW" dirty="0"/>
              <a:t>, Numerical Methods in Meteorology and </a:t>
            </a:r>
            <a:r>
              <a:rPr lang="en-US" altLang="zh-TW" dirty="0" smtClean="0"/>
              <a:t>Oceanography, </a:t>
            </a:r>
            <a:r>
              <a:rPr lang="en-US" altLang="zh-TW" dirty="0"/>
              <a:t>2010, Sweden.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606" y="2204864"/>
            <a:ext cx="3418172" cy="44076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83568" y="6133946"/>
            <a:ext cx="37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And also some scientific papers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9814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https://www.researchgate.net/publication/228819984_Numerical_Methods_in_Meteorology_and_Oceanography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2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Homework #1</a:t>
            </a:r>
            <a:br>
              <a:rPr lang="en-US" altLang="zh-TW" dirty="0"/>
            </a:br>
            <a:r>
              <a:rPr lang="en-US" altLang="zh-TW" dirty="0"/>
              <a:t>Due Date (</a:t>
            </a:r>
            <a:r>
              <a:rPr lang="zh-TW" altLang="en-US" dirty="0"/>
              <a:t>繳交期限</a:t>
            </a:r>
            <a:r>
              <a:rPr lang="en-US" altLang="zh-TW" dirty="0"/>
              <a:t>): </a:t>
            </a:r>
            <a:r>
              <a:rPr lang="en-US" altLang="zh-TW" dirty="0" smtClean="0"/>
              <a:t>2020/3/10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Ask one question with “why”,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 you are interested in about ocean currents/anything. (</a:t>
            </a:r>
            <a:r>
              <a:rPr lang="zh-TW" altLang="en-US" dirty="0" smtClean="0"/>
              <a:t>問任何</a:t>
            </a:r>
            <a:r>
              <a:rPr lang="zh-TW" altLang="en-US" dirty="0"/>
              <a:t>你</a:t>
            </a:r>
            <a:r>
              <a:rPr lang="zh-TW" altLang="en-US" dirty="0" smtClean="0"/>
              <a:t>有興趣的為什麼問題，可與海流無關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Try to give an answer. </a:t>
            </a:r>
          </a:p>
          <a:p>
            <a:endParaRPr lang="en-US" altLang="zh-TW" dirty="0"/>
          </a:p>
          <a:p>
            <a:r>
              <a:rPr lang="en-US" altLang="zh-TW" dirty="0" smtClean="0"/>
              <a:t>Please do your </a:t>
            </a:r>
            <a:r>
              <a:rPr lang="en-US" altLang="zh-TW" dirty="0"/>
              <a:t>work in a </a:t>
            </a:r>
            <a:r>
              <a:rPr lang="en-US" altLang="zh-TW" dirty="0" smtClean="0"/>
              <a:t>“word” </a:t>
            </a:r>
            <a:r>
              <a:rPr lang="en-US" altLang="zh-TW" dirty="0"/>
              <a:t>file (filename: hw01_yourname.docx) </a:t>
            </a:r>
            <a:r>
              <a:rPr lang="en-US" altLang="zh-TW" dirty="0" smtClean="0"/>
              <a:t>and send it to </a:t>
            </a:r>
            <a:r>
              <a:rPr lang="en-US" altLang="zh-TW" dirty="0">
                <a:hlinkClick r:id="rId2"/>
              </a:rPr>
              <a:t>https://driveuploader.com/upload/lVD4ycOKfP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(pdf and </a:t>
            </a:r>
            <a:r>
              <a:rPr lang="en-US" altLang="zh-TW" dirty="0" err="1" smtClean="0"/>
              <a:t>odt</a:t>
            </a:r>
            <a:r>
              <a:rPr lang="en-US" altLang="zh-TW" dirty="0" smtClean="0"/>
              <a:t> files are acceptable)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6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More about you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Grouping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61232"/>
              </p:ext>
            </p:extLst>
          </p:nvPr>
        </p:nvGraphicFramePr>
        <p:xfrm>
          <a:off x="0" y="908720"/>
          <a:ext cx="8826932" cy="253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7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67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06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028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66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Bio.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err="1" smtClean="0"/>
                        <a:t>Che</a:t>
                      </a:r>
                      <a:r>
                        <a:rPr lang="en-US" altLang="zh-TW" sz="4000" dirty="0" smtClean="0"/>
                        <a:t>.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err="1" smtClean="0"/>
                        <a:t>Phy</a:t>
                      </a:r>
                      <a:r>
                        <a:rPr lang="en-US" altLang="zh-TW" sz="4000" dirty="0" smtClean="0"/>
                        <a:t>.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other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6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3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2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6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1: </a:t>
                      </a: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Astronomy</a:t>
                      </a:r>
                      <a:endParaRPr lang="en-US" altLang="zh-TW" sz="2000" baseline="0" dirty="0" smtClean="0"/>
                    </a:p>
                    <a:p>
                      <a:pPr algn="ctr"/>
                      <a:r>
                        <a:rPr lang="en-US" altLang="zh-TW" sz="2000" dirty="0" smtClean="0"/>
                        <a:t>2:</a:t>
                      </a:r>
                      <a:r>
                        <a:rPr lang="en-US" altLang="zh-TW" sz="2000" baseline="0" dirty="0" smtClean="0"/>
                        <a:t> </a:t>
                      </a:r>
                      <a:r>
                        <a:rPr lang="en-US" altLang="zh-TW" sz="2000" baseline="0" dirty="0" smtClean="0"/>
                        <a:t>Geology</a:t>
                      </a:r>
                      <a:endParaRPr lang="en-US" altLang="zh-TW" sz="2000" baseline="0" dirty="0" smtClean="0"/>
                    </a:p>
                    <a:p>
                      <a:pPr algn="ctr"/>
                      <a:r>
                        <a:rPr lang="en-US" altLang="zh-TW" sz="2000" baseline="0" dirty="0" smtClean="0"/>
                        <a:t>3: </a:t>
                      </a:r>
                      <a:r>
                        <a:rPr lang="en-US" altLang="zh-TW" sz="2000" baseline="0" dirty="0" smtClean="0"/>
                        <a:t>Atmosphere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3805"/>
              </p:ext>
            </p:extLst>
          </p:nvPr>
        </p:nvGraphicFramePr>
        <p:xfrm>
          <a:off x="571472" y="4143380"/>
          <a:ext cx="8215372" cy="253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7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66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With laptops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Without laptops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6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/>
                        <a:t>7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1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學過的程式語言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96950"/>
              </p:ext>
            </p:extLst>
          </p:nvPr>
        </p:nvGraphicFramePr>
        <p:xfrm>
          <a:off x="457200" y="1646239"/>
          <a:ext cx="8229600" cy="25748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51680">
                <a:tc>
                  <a:txBody>
                    <a:bodyPr/>
                    <a:lstStyle/>
                    <a:p>
                      <a:r>
                        <a:rPr lang="en-US" altLang="zh-TW" sz="3600" dirty="0" err="1" smtClean="0"/>
                        <a:t>Fortran,C</a:t>
                      </a:r>
                      <a:r>
                        <a:rPr lang="en-US" altLang="zh-TW" sz="3600" dirty="0" smtClean="0"/>
                        <a:t>/C++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err="1" smtClean="0"/>
                        <a:t>Matlab</a:t>
                      </a:r>
                      <a:r>
                        <a:rPr lang="en-US" altLang="zh-TW" sz="3600" dirty="0" smtClean="0"/>
                        <a:t>,</a:t>
                      </a:r>
                      <a:br>
                        <a:rPr lang="en-US" altLang="zh-TW" sz="3600" dirty="0" smtClean="0"/>
                      </a:br>
                      <a:r>
                        <a:rPr lang="en-US" altLang="zh-TW" sz="3600" dirty="0" smtClean="0"/>
                        <a:t>Python, Julia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Others (GMT, Basic,</a:t>
                      </a:r>
                      <a:r>
                        <a:rPr lang="en-US" altLang="zh-TW" sz="3600" baseline="0" dirty="0" smtClean="0"/>
                        <a:t> Latex</a:t>
                      </a:r>
                      <a:r>
                        <a:rPr lang="en-US" altLang="zh-TW" sz="3600" dirty="0" smtClean="0"/>
                        <a:t>)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316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r>
                        <a:rPr lang="en-US" altLang="zh-TW" baseline="0" dirty="0" smtClean="0"/>
                        <a:t> GMT, VB,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想法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6198937"/>
            <a:ext cx="815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https://www.facebook.com/islander.taiwan/videos/1616795795038181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D:\擷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4401"/>
            <a:ext cx="8534041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5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Think?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are ocean currents and circulation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6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1857387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Movement </a:t>
            </a:r>
            <a:r>
              <a:rPr lang="en-US" altLang="zh-TW" dirty="0"/>
              <a:t>of </a:t>
            </a:r>
            <a:r>
              <a:rPr lang="en-US" altLang="zh-TW" dirty="0" smtClean="0"/>
              <a:t>water </a:t>
            </a:r>
            <a:r>
              <a:rPr lang="en-US" altLang="zh-TW" dirty="0"/>
              <a:t>in the ocean </a:t>
            </a:r>
            <a:r>
              <a:rPr lang="en-US" altLang="zh-TW" dirty="0" smtClean="0"/>
              <a:t>(ocean system).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Ocean system of earth is like the blood system of ours</a:t>
            </a:r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(transports heat vs oxygen)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2F2C-D86D-414D-B417-47E5FD4565C1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79887" y="-1"/>
            <a:ext cx="7898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What are ocean currents and circulation?</a:t>
            </a:r>
          </a:p>
        </p:txBody>
      </p:sp>
    </p:spTree>
    <p:extLst>
      <p:ext uri="{BB962C8B-B14F-4D97-AF65-F5344CB8AC3E}">
        <p14:creationId xmlns:p14="http://schemas.microsoft.com/office/powerpoint/2010/main" val="38623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Ocean-current Movie (The real ocean currents are more fun than that)</a:t>
            </a:r>
            <a:endParaRPr lang="zh-TW" altLang="en-US" dirty="0"/>
          </a:p>
        </p:txBody>
      </p:sp>
      <p:pic>
        <p:nvPicPr>
          <p:cNvPr id="2050" name="Picture 2" descr="「perpetual ocea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" y="1412775"/>
            <a:ext cx="9123834" cy="513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737" y="1506043"/>
            <a:ext cx="29257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svs.gsfc.nasa.gov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3140" y="6494852"/>
            <a:ext cx="3043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https://svs.gsfc.nasa.gov/3827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Why are ocean currents &amp; circulation so important?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Why do we care about ocean motion (currents and circulation)? Or, why are ocean currents &amp; circulation so important to humankind?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bout you (</a:t>
            </a:r>
            <a:r>
              <a:rPr lang="zh-TW" altLang="en-US" dirty="0" smtClean="0"/>
              <a:t>大約</a:t>
            </a:r>
            <a:r>
              <a:rPr lang="en-US" altLang="zh-TW" dirty="0" smtClean="0"/>
              <a:t>30</a:t>
            </a:r>
            <a:r>
              <a:rPr lang="zh-TW" altLang="en-US" dirty="0" smtClean="0"/>
              <a:t>分鐘，在</a:t>
            </a:r>
            <a:r>
              <a:rPr lang="en-US" altLang="zh-TW" dirty="0" smtClean="0"/>
              <a:t>A4</a:t>
            </a:r>
            <a:r>
              <a:rPr lang="zh-TW" altLang="en-US" dirty="0" smtClean="0"/>
              <a:t>紙作答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若無法回答就寫不知道，註明姓名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What you know best about oceanography or physical </a:t>
            </a:r>
            <a:r>
              <a:rPr lang="en-US" altLang="zh-TW" dirty="0"/>
              <a:t>oceanography?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你對海洋學或物理海洋學了解多少</a:t>
            </a:r>
            <a:r>
              <a:rPr lang="en-US" altLang="zh-TW" dirty="0" smtClean="0"/>
              <a:t>?</a:t>
            </a:r>
            <a:r>
              <a:rPr lang="zh-TW" altLang="en-US" dirty="0" smtClean="0"/>
              <a:t> 請說明一個你最熟悉的專有名詞。</a:t>
            </a:r>
            <a:r>
              <a:rPr lang="en-US" altLang="zh-TW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What is Kuroshio? 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什麼是黑潮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What are your interests in oceanography?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你對海洋學有哪放面的興趣</a:t>
            </a:r>
            <a:r>
              <a:rPr lang="en-US" altLang="zh-TW" dirty="0" smtClean="0"/>
              <a:t>?)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What are your interests in life?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你平時有哪些嗜好</a:t>
            </a:r>
            <a:r>
              <a:rPr lang="en-US" altLang="zh-TW" dirty="0" smtClean="0"/>
              <a:t>?)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What are your dreams/plans in life?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你有哪些夢想</a:t>
            </a:r>
            <a:r>
              <a:rPr lang="en-US" altLang="zh-TW" dirty="0" smtClean="0"/>
              <a:t>?)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Why you want to take this course?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你為什麼要選修這門課</a:t>
            </a:r>
            <a:r>
              <a:rPr lang="en-US" altLang="zh-TW" dirty="0" smtClean="0"/>
              <a:t>?)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這門</a:t>
            </a:r>
            <a:r>
              <a:rPr lang="zh-TW" altLang="en-US" dirty="0" smtClean="0"/>
              <a:t>課有搭新海研二號的機會，你是否願意出海實習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大約半天</a:t>
            </a:r>
            <a:r>
              <a:rPr lang="en-US" altLang="zh-TW" dirty="0" smtClean="0"/>
              <a:t>~1</a:t>
            </a:r>
            <a:r>
              <a:rPr lang="zh-TW" altLang="en-US" dirty="0" smtClean="0"/>
              <a:t>天</a:t>
            </a:r>
            <a:r>
              <a:rPr lang="en-US" altLang="zh-TW" dirty="0" smtClean="0"/>
              <a:t>)?</a:t>
            </a:r>
            <a:r>
              <a:rPr lang="zh-TW" altLang="en-US" dirty="0" smtClean="0"/>
              <a:t> 願意者，請寫下你本學期每周通常比較有空的時間。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4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Why are ocean currents &amp; circulation so important?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Very important for transportation!!</a:t>
            </a:r>
          </a:p>
          <a:p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14546" y="2071678"/>
            <a:ext cx="692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motion of </a:t>
            </a:r>
            <a:r>
              <a:rPr lang="en-US" altLang="zh-TW" dirty="0" smtClean="0"/>
              <a:t>waters carries </a:t>
            </a:r>
            <a:r>
              <a:rPr lang="en-US" altLang="zh-TW" dirty="0"/>
              <a:t>stuff (such as mass, heat, salt, carbon, etc)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2F2C-D86D-414D-B417-47E5FD4565C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5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Big impact on Weather  (Local Ocean Currents)</a:t>
            </a:r>
          </a:p>
          <a:p>
            <a:r>
              <a:rPr lang="en-US" altLang="zh-TW" dirty="0" smtClean="0"/>
              <a:t>Big impact on Climate (basin-scale ocean currents) </a:t>
            </a:r>
          </a:p>
          <a:p>
            <a:r>
              <a:rPr lang="en-US" altLang="zh-TW" dirty="0" smtClean="0"/>
              <a:t>Big impact on Climate (Global ocean Currents)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58" y="10002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Heat </a:t>
            </a:r>
            <a:r>
              <a:rPr lang="en-US" altLang="zh-TW" sz="4800" dirty="0" smtClean="0">
                <a:sym typeface="Wingdings" pitchFamily="2" charset="2"/>
              </a:rPr>
              <a:t> vapor (air-sea interaction)  Rain, Snow &amp; Typhoon</a:t>
            </a:r>
            <a:endParaRPr lang="zh-TW" altLang="en-US" sz="4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2F2C-D86D-414D-B417-47E5FD4565C1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3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Why do we need to observe ocean currents and analyze them?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Please think, discuss or ask.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tongue_examples2_19981111_NSCS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6975"/>
            <a:ext cx="8388424" cy="572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5400" dirty="0" smtClean="0">
                <a:solidFill>
                  <a:schemeClr val="tx2"/>
                </a:solidFill>
                <a:latin typeface="Monotype Corsiva" pitchFamily="66" charset="0"/>
              </a:rPr>
              <a:t>Warm &amp; Cold SST Tongues</a:t>
            </a:r>
            <a:endParaRPr lang="en-US" altLang="zh-TW" sz="5400" dirty="0">
              <a:solidFill>
                <a:schemeClr val="tx2"/>
              </a:solidFill>
              <a:latin typeface="Monotype Corsiva" pitchFamily="66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563888" y="827643"/>
            <a:ext cx="4067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TMI SST</a:t>
            </a:r>
            <a:endParaRPr lang="en-US" altLang="zh-TW" dirty="0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4601044" y="3917811"/>
            <a:ext cx="5032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 rot="-1762380">
            <a:off x="4385144" y="3634744"/>
            <a:ext cx="935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2 </a:t>
            </a:r>
            <a:r>
              <a:rPr lang="en-US" altLang="zh-TW" baseline="30000" dirty="0" err="1"/>
              <a:t>o</a:t>
            </a:r>
            <a:r>
              <a:rPr lang="en-US" altLang="zh-TW" dirty="0" err="1"/>
              <a:t>C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nimBg="1"/>
      <p:bldP spid="51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ongue_examples2_19981104_revise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2200" y="1052736"/>
            <a:ext cx="9144000" cy="56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64"/>
          <a:stretch>
            <a:fillRect/>
          </a:stretch>
        </p:blipFill>
        <p:spPr bwMode="auto">
          <a:xfrm>
            <a:off x="-32" y="4071942"/>
            <a:ext cx="9144000" cy="256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5400" dirty="0">
                <a:solidFill>
                  <a:schemeClr val="tx2"/>
                </a:solidFill>
                <a:latin typeface="Monotype Corsiva" pitchFamily="66" charset="0"/>
              </a:rPr>
              <a:t>SST Effect on Surface Wind in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5400" dirty="0">
                <a:solidFill>
                  <a:schemeClr val="tx2"/>
                </a:solidFill>
                <a:latin typeface="Monotype Corsiva" pitchFamily="66" charset="0"/>
              </a:rPr>
              <a:t>the Front Regions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50"/>
          <a:stretch>
            <a:fillRect/>
          </a:stretch>
        </p:blipFill>
        <p:spPr bwMode="auto">
          <a:xfrm>
            <a:off x="0" y="1628775"/>
            <a:ext cx="9144000" cy="244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059113" y="6491288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[Small et al., 2008]</a:t>
            </a:r>
          </a:p>
        </p:txBody>
      </p:sp>
      <p:pic>
        <p:nvPicPr>
          <p:cNvPr id="1026" name="Picture 2" descr="https://staff.ucar.edu/sites/default/files/user/photos/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5714999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擷取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6248399"/>
            <a:ext cx="19145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3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6949440" cy="386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56576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Polovina</a:t>
            </a:r>
            <a:r>
              <a:rPr lang="en-US" altLang="zh-TW" dirty="0" smtClean="0"/>
              <a:t>, J. J., G. H. </a:t>
            </a:r>
            <a:r>
              <a:rPr lang="en-US" altLang="zh-TW" dirty="0" err="1" smtClean="0"/>
              <a:t>Balazs</a:t>
            </a:r>
            <a:r>
              <a:rPr lang="en-US" altLang="zh-TW" dirty="0" smtClean="0"/>
              <a:t>, E. A. Howell, D. M. Parker, M. P. Seki, and P. H. Dutton</a:t>
            </a:r>
          </a:p>
          <a:p>
            <a:r>
              <a:rPr lang="en-US" altLang="zh-TW" dirty="0" smtClean="0"/>
              <a:t>(2004). Forage and migration habitat of loggerhead (</a:t>
            </a:r>
            <a:r>
              <a:rPr lang="en-US" altLang="zh-TW" dirty="0" err="1" smtClean="0"/>
              <a:t>Caretta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caretta</a:t>
            </a:r>
            <a:r>
              <a:rPr lang="en-US" altLang="zh-TW" dirty="0" smtClean="0"/>
              <a:t>) and olive </a:t>
            </a:r>
            <a:r>
              <a:rPr lang="en-US" altLang="zh-TW" dirty="0" err="1" smtClean="0"/>
              <a:t>ridley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Lepidochelys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olivacea</a:t>
            </a:r>
            <a:r>
              <a:rPr lang="en-US" altLang="zh-TW" dirty="0" smtClean="0"/>
              <a:t>) sea turtles in the central North Pacific Ocean. Fish. </a:t>
            </a:r>
            <a:r>
              <a:rPr lang="en-US" altLang="zh-TW" dirty="0" err="1" smtClean="0"/>
              <a:t>Oceanogr</a:t>
            </a:r>
            <a:r>
              <a:rPr lang="en-US" altLang="zh-TW" dirty="0" smtClean="0"/>
              <a:t>.,</a:t>
            </a:r>
          </a:p>
          <a:p>
            <a:r>
              <a:rPr lang="en-US" altLang="zh-TW" dirty="0" smtClean="0"/>
              <a:t>13, 36–51.</a:t>
            </a:r>
            <a:endParaRPr lang="zh-TW" altLang="en-US" dirty="0"/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 cstate="print"/>
          <a:srcRect l="70754" t="33758" r="5172" b="38188"/>
          <a:stretch>
            <a:fillRect/>
          </a:stretch>
        </p:blipFill>
        <p:spPr bwMode="auto">
          <a:xfrm>
            <a:off x="7055768" y="3140968"/>
            <a:ext cx="208823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668344" y="45811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麗龜</a:t>
            </a:r>
            <a:endParaRPr lang="zh-TW" altLang="en-US" dirty="0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 cstate="print"/>
          <a:srcRect l="73244" t="35235" r="4342" b="39664"/>
          <a:stretch>
            <a:fillRect/>
          </a:stretch>
        </p:blipFill>
        <p:spPr bwMode="auto">
          <a:xfrm>
            <a:off x="7199784" y="1412776"/>
            <a:ext cx="194421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7524328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紅蠵龜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25784" y="116632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Jeffrey </a:t>
            </a:r>
            <a:r>
              <a:rPr lang="en-US" altLang="zh-TW" dirty="0" err="1"/>
              <a:t>Polovina</a:t>
            </a:r>
            <a:endParaRPr lang="zh-TW" altLang="en-US" dirty="0"/>
          </a:p>
        </p:txBody>
      </p:sp>
      <p:pic>
        <p:nvPicPr>
          <p:cNvPr id="9" name="Picture 2" descr="Jeffrey Polovi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28" y="0"/>
            <a:ext cx="1872208" cy="17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1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1212" y="139955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Ocean currents and Fish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68"/>
          <a:stretch/>
        </p:blipFill>
        <p:spPr bwMode="auto">
          <a:xfrm>
            <a:off x="-1" y="1282955"/>
            <a:ext cx="4344515" cy="213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2"/>
          <a:stretch/>
        </p:blipFill>
        <p:spPr bwMode="auto">
          <a:xfrm>
            <a:off x="4344513" y="1252249"/>
            <a:ext cx="4799485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1972" y="5939249"/>
            <a:ext cx="9155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Zainuddin</a:t>
            </a:r>
            <a:r>
              <a:rPr lang="en-US" altLang="zh-TW" dirty="0"/>
              <a:t>, M., S.-I. </a:t>
            </a:r>
            <a:r>
              <a:rPr lang="en-US" altLang="zh-TW" dirty="0" err="1"/>
              <a:t>Saitoh</a:t>
            </a:r>
            <a:r>
              <a:rPr lang="en-US" altLang="zh-TW" dirty="0"/>
              <a:t>, and K. </a:t>
            </a:r>
            <a:r>
              <a:rPr lang="en-US" altLang="zh-TW" dirty="0" err="1"/>
              <a:t>Saitoh</a:t>
            </a:r>
            <a:r>
              <a:rPr lang="en-US" altLang="zh-TW" dirty="0"/>
              <a:t> (2004), Detection of potential fishing ground for</a:t>
            </a:r>
          </a:p>
          <a:p>
            <a:r>
              <a:rPr lang="en-US" altLang="zh-TW" dirty="0"/>
              <a:t>albacore tuna using synoptic measurements of ocean color and thermal remote sensing in</a:t>
            </a:r>
          </a:p>
          <a:p>
            <a:r>
              <a:rPr lang="en-US" altLang="zh-TW" dirty="0"/>
              <a:t>the northwestern North Pacific. </a:t>
            </a:r>
            <a:r>
              <a:rPr lang="en-US" altLang="zh-TW" dirty="0" err="1"/>
              <a:t>Geophys</a:t>
            </a:r>
            <a:r>
              <a:rPr lang="en-US" altLang="zh-TW" dirty="0"/>
              <a:t>. Res. Lett., 31(20), L20311.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4869160"/>
            <a:ext cx="1479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albacore tuna</a:t>
            </a:r>
          </a:p>
          <a:p>
            <a:r>
              <a:rPr lang="en-US" altLang="zh-TW" dirty="0" smtClean="0"/>
              <a:t>(</a:t>
            </a:r>
            <a:r>
              <a:rPr lang="zh-TW" altLang="zh-TW" dirty="0" smtClean="0"/>
              <a:t>長鰭金槍魚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 l="71584" t="57383" r="3512" b="23422"/>
          <a:stretch>
            <a:fillRect/>
          </a:stretch>
        </p:blipFill>
        <p:spPr bwMode="auto">
          <a:xfrm>
            <a:off x="539552" y="3933056"/>
            <a:ext cx="216024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白</a:t>
            </a:r>
            <a:r>
              <a:rPr lang="zh-TW" altLang="en-US" dirty="0" smtClean="0"/>
              <a:t>板紀錄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1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分三組討論紀錄</a:t>
            </a:r>
            <a:r>
              <a:rPr lang="en-US" altLang="zh-TW" dirty="0" smtClean="0"/>
              <a:t>(2020/3/5)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7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717848" y="20332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What are we going to learn in this class from now to June?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我們將從這門課學到什麼</a:t>
            </a:r>
            <a:r>
              <a:rPr lang="en-US" altLang="zh-TW" dirty="0" smtClean="0"/>
              <a:t>?)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403648" y="3933056"/>
            <a:ext cx="6400800" cy="223224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分</a:t>
            </a:r>
            <a:r>
              <a:rPr lang="en-US" altLang="zh-TW" dirty="0"/>
              <a:t>3</a:t>
            </a:r>
            <a:r>
              <a:rPr lang="zh-TW" altLang="en-US" dirty="0" smtClean="0"/>
              <a:t>組 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每組</a:t>
            </a:r>
            <a:r>
              <a:rPr lang="en-US" altLang="zh-TW" dirty="0" smtClean="0"/>
              <a:t>2~3</a:t>
            </a:r>
            <a:r>
              <a:rPr lang="zh-TW" altLang="en-US" dirty="0" smtClean="0"/>
              <a:t>人，學生自行分組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A4</a:t>
            </a:r>
            <a:r>
              <a:rPr lang="zh-TW" altLang="en-US" dirty="0" smtClean="0"/>
              <a:t>紙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每組一張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寫下</a:t>
            </a:r>
            <a:r>
              <a:rPr lang="zh-TW" altLang="en-US" dirty="0"/>
              <a:t>討論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註明組員姓名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(</a:t>
            </a:r>
            <a:r>
              <a:rPr lang="zh-TW" altLang="en-US" dirty="0" smtClean="0"/>
              <a:t>大約</a:t>
            </a:r>
            <a:r>
              <a:rPr lang="en-US" altLang="zh-TW" dirty="0" smtClean="0"/>
              <a:t>30</a:t>
            </a:r>
            <a:r>
              <a:rPr lang="zh-TW" altLang="en-US" dirty="0" smtClean="0"/>
              <a:t>分鐘討論和寫</a:t>
            </a:r>
            <a:r>
              <a:rPr lang="en-US" altLang="zh-TW" dirty="0" smtClean="0"/>
              <a:t>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9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</a:t>
            </a:r>
            <a:r>
              <a:rPr lang="zh-TW" altLang="en-US" dirty="0" smtClean="0"/>
              <a:t>講義 </a:t>
            </a:r>
            <a:r>
              <a:rPr lang="en-US" altLang="zh-TW" dirty="0" smtClean="0"/>
              <a:t>(30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看完講義後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也可及時上網查資料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，請回答以下問題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如何</a:t>
            </a:r>
            <a:r>
              <a:rPr lang="zh-TW" altLang="en-US" dirty="0"/>
              <a:t>測量</a:t>
            </a:r>
            <a:r>
              <a:rPr lang="zh-TW" altLang="en-US" dirty="0" smtClean="0"/>
              <a:t>海流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測量</a:t>
            </a:r>
            <a:r>
              <a:rPr lang="zh-TW" altLang="en-US" dirty="0"/>
              <a:t>海流</a:t>
            </a:r>
            <a:r>
              <a:rPr lang="zh-TW" altLang="en-US" dirty="0" smtClean="0"/>
              <a:t>時需觀測</a:t>
            </a:r>
            <a:r>
              <a:rPr lang="zh-TW" altLang="en-US" dirty="0"/>
              <a:t>哪些參數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7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 smtClean="0"/>
              <a:t>洋流</a:t>
            </a:r>
            <a:r>
              <a:rPr lang="zh-TW" altLang="zh-TW" dirty="0"/>
              <a:t>觀測的方法與其發展過程</a:t>
            </a:r>
          </a:p>
          <a:p>
            <a:r>
              <a:rPr lang="zh-TW" altLang="zh-TW" dirty="0" smtClean="0"/>
              <a:t>分析</a:t>
            </a:r>
            <a:r>
              <a:rPr lang="zh-TW" altLang="zh-TW" dirty="0"/>
              <a:t>各式洋流觀測資料：錨碇流速儀、聲波流剖儀</a:t>
            </a:r>
            <a:r>
              <a:rPr lang="en-US" altLang="zh-TW" dirty="0"/>
              <a:t>(ADCP, Acoustic Doppler Current Profiler)</a:t>
            </a:r>
            <a:r>
              <a:rPr lang="zh-TW" altLang="zh-TW" dirty="0"/>
              <a:t>、</a:t>
            </a:r>
            <a:r>
              <a:rPr lang="en-US" altLang="zh-TW" dirty="0"/>
              <a:t>GPS</a:t>
            </a:r>
            <a:r>
              <a:rPr lang="zh-TW" altLang="zh-TW" dirty="0"/>
              <a:t>浮標追蹤等</a:t>
            </a:r>
          </a:p>
          <a:p>
            <a:r>
              <a:rPr lang="zh-TW" altLang="zh-TW" dirty="0" smtClean="0"/>
              <a:t>討論</a:t>
            </a:r>
            <a:r>
              <a:rPr lang="zh-TW" altLang="zh-TW" dirty="0"/>
              <a:t>海上實驗之架構概念</a:t>
            </a:r>
            <a:r>
              <a:rPr lang="en-US" altLang="zh-TW" dirty="0"/>
              <a:t>(</a:t>
            </a:r>
            <a:r>
              <a:rPr lang="zh-TW" altLang="zh-TW" dirty="0"/>
              <a:t>現場觀測實驗設計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zh-TW" altLang="zh-TW" dirty="0" smtClean="0"/>
              <a:t>國際</a:t>
            </a:r>
            <a:r>
              <a:rPr lang="zh-TW" altLang="zh-TW" dirty="0"/>
              <a:t>海洋資料庫</a:t>
            </a:r>
          </a:p>
          <a:p>
            <a:r>
              <a:rPr lang="zh-TW" altLang="zh-TW" dirty="0" smtClean="0"/>
              <a:t>處理</a:t>
            </a:r>
            <a:r>
              <a:rPr lang="zh-TW" altLang="zh-TW" dirty="0"/>
              <a:t>資料、繪圖及分析討論觀測洋流的結果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6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教學</a:t>
            </a:r>
            <a:r>
              <a:rPr lang="zh-TW" altLang="zh-TW" dirty="0" smtClean="0"/>
              <a:t>進度</a:t>
            </a:r>
            <a:r>
              <a:rPr lang="en-US" altLang="zh-TW" dirty="0" smtClean="0"/>
              <a:t> (</a:t>
            </a:r>
            <a:r>
              <a:rPr lang="zh-TW" altLang="en-US" dirty="0" smtClean="0"/>
              <a:t>期中考前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Schedule (Before mid-term)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TW" dirty="0"/>
              <a:t>Introduction: Why do we need to observe ocean currents? </a:t>
            </a:r>
            <a:endParaRPr lang="zh-TW" altLang="zh-TW" dirty="0"/>
          </a:p>
          <a:p>
            <a:pPr lvl="0"/>
            <a:r>
              <a:rPr lang="en-US" altLang="zh-TW" dirty="0"/>
              <a:t>Some basic tools for programming and scientific plotting: </a:t>
            </a:r>
            <a:r>
              <a:rPr lang="en-US" altLang="zh-TW" dirty="0" err="1"/>
              <a:t>Matlab</a:t>
            </a:r>
            <a:r>
              <a:rPr lang="en-US" altLang="zh-TW" dirty="0"/>
              <a:t>, Python, Julia Language, GMT, Ocean Data View </a:t>
            </a:r>
            <a:r>
              <a:rPr lang="en-US" altLang="zh-TW" dirty="0" smtClean="0"/>
              <a:t>(additional topics </a:t>
            </a:r>
            <a:r>
              <a:rPr lang="en-US" altLang="zh-TW" dirty="0"/>
              <a:t>for students)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some required mathematics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下周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lvl="0"/>
            <a:r>
              <a:rPr lang="en-US" altLang="zh-TW" dirty="0"/>
              <a:t>Methods of observing currents: In-situ and satellite </a:t>
            </a:r>
            <a:r>
              <a:rPr lang="en-US" altLang="zh-TW" dirty="0" smtClean="0"/>
              <a:t>observations (1~2</a:t>
            </a:r>
            <a:r>
              <a:rPr lang="zh-TW" altLang="en-US" dirty="0" smtClean="0"/>
              <a:t>週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r>
              <a:rPr lang="en-US" altLang="zh-TW" dirty="0"/>
              <a:t>Data and links of observations for ocean currents (1~2</a:t>
            </a:r>
            <a:r>
              <a:rPr lang="zh-TW" altLang="en-US" dirty="0"/>
              <a:t>週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lvl="0"/>
            <a:r>
              <a:rPr lang="en-US" altLang="zh-TW" dirty="0" smtClean="0"/>
              <a:t>Drifter </a:t>
            </a:r>
            <a:r>
              <a:rPr lang="en-US" altLang="zh-TW" dirty="0"/>
              <a:t>data </a:t>
            </a:r>
            <a:r>
              <a:rPr lang="en-US" altLang="zh-TW" dirty="0" smtClean="0"/>
              <a:t>analysis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9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教學</a:t>
            </a:r>
            <a:r>
              <a:rPr lang="zh-TW" altLang="zh-TW" dirty="0" smtClean="0"/>
              <a:t>進度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期中考後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 smtClean="0"/>
              <a:t>Schedule (After mid-term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/>
              <a:t>ADCP data analysis</a:t>
            </a:r>
            <a:endParaRPr lang="zh-TW" altLang="zh-TW" dirty="0"/>
          </a:p>
          <a:p>
            <a:pPr lvl="0"/>
            <a:r>
              <a:rPr lang="en-US" altLang="zh-TW" dirty="0" smtClean="0"/>
              <a:t>Shipboard </a:t>
            </a:r>
            <a:r>
              <a:rPr lang="en-US" altLang="zh-TW" dirty="0"/>
              <a:t>ADCP </a:t>
            </a:r>
            <a:r>
              <a:rPr lang="en-US" altLang="zh-TW" dirty="0" smtClean="0"/>
              <a:t>calibration (data processing for bottom-track ship velocities) </a:t>
            </a:r>
          </a:p>
          <a:p>
            <a:pPr lvl="0"/>
            <a:r>
              <a:rPr lang="en-US" altLang="zh-TW" dirty="0" smtClean="0"/>
              <a:t>Shipboard ADCP calibration (data processing for GPS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ship velocities)</a:t>
            </a:r>
          </a:p>
          <a:p>
            <a:pPr lvl="0"/>
            <a:r>
              <a:rPr lang="en-US" altLang="zh-TW" dirty="0" smtClean="0"/>
              <a:t>Current Meters</a:t>
            </a:r>
          </a:p>
          <a:p>
            <a:pPr lvl="0"/>
            <a:r>
              <a:rPr lang="en-US" altLang="zh-TW" dirty="0" smtClean="0"/>
              <a:t>Hydrographic </a:t>
            </a:r>
            <a:r>
              <a:rPr lang="en-US" altLang="zh-TW" dirty="0"/>
              <a:t>(CTD, </a:t>
            </a:r>
            <a:r>
              <a:rPr lang="en-US" altLang="zh-TW" dirty="0" smtClean="0"/>
              <a:t>XBT, ARGO) </a:t>
            </a:r>
            <a:r>
              <a:rPr lang="en-US" altLang="zh-TW" dirty="0"/>
              <a:t>data analysis</a:t>
            </a:r>
            <a:endParaRPr lang="zh-TW" altLang="zh-TW" dirty="0"/>
          </a:p>
          <a:p>
            <a:pPr lvl="0"/>
            <a:r>
              <a:rPr lang="en-US" altLang="zh-TW" dirty="0" smtClean="0"/>
              <a:t>Wind-driven Circulation</a:t>
            </a:r>
          </a:p>
          <a:p>
            <a:pPr lvl="0"/>
            <a:endParaRPr lang="zh-TW" altLang="zh-TW" dirty="0"/>
          </a:p>
          <a:p>
            <a:endParaRPr lang="en-US" altLang="zh-TW" dirty="0" smtClean="0"/>
          </a:p>
          <a:p>
            <a:pPr lvl="0"/>
            <a:endParaRPr lang="zh-TW" altLang="zh-TW" dirty="0"/>
          </a:p>
          <a:p>
            <a:endParaRPr lang="en-US" altLang="zh-TW" dirty="0"/>
          </a:p>
          <a:p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9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800" dirty="0"/>
              <a:t>評量</a:t>
            </a:r>
            <a:r>
              <a:rPr lang="zh-TW" altLang="en-US" sz="4800" dirty="0" smtClean="0"/>
              <a:t>方式</a:t>
            </a:r>
            <a:r>
              <a:rPr lang="en-US" altLang="zh-TW" sz="4800" dirty="0" smtClean="0"/>
              <a:t>(</a:t>
            </a:r>
            <a:r>
              <a:rPr lang="zh-TW" altLang="en-US" sz="4800" dirty="0" smtClean="0"/>
              <a:t>可討論調整</a:t>
            </a:r>
            <a:r>
              <a:rPr lang="en-US" altLang="zh-TW" sz="4800" dirty="0" smtClean="0"/>
              <a:t>)</a:t>
            </a:r>
            <a:r>
              <a:rPr lang="zh-TW" altLang="en-US" sz="4800" dirty="0"/>
              <a:t/>
            </a:r>
            <a:br>
              <a:rPr lang="zh-TW" altLang="en-US" sz="4800" dirty="0"/>
            </a:br>
            <a:r>
              <a:rPr lang="en-US" altLang="zh-TW" sz="4800" dirty="0" smtClean="0"/>
              <a:t>Grading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1</a:t>
            </a:r>
            <a:r>
              <a:rPr lang="en-US" altLang="zh-TW" sz="4000" dirty="0"/>
              <a:t>.</a:t>
            </a:r>
            <a:r>
              <a:rPr lang="zh-TW" altLang="en-US" sz="4000" dirty="0" smtClean="0"/>
              <a:t>作業</a:t>
            </a:r>
            <a:r>
              <a:rPr lang="en-US" altLang="zh-TW" sz="4000" dirty="0" smtClean="0"/>
              <a:t>(Homework)</a:t>
            </a:r>
            <a:r>
              <a:rPr lang="zh-TW" altLang="en-US" sz="4000" dirty="0" smtClean="0"/>
              <a:t>：</a:t>
            </a:r>
            <a:r>
              <a:rPr lang="en-US" altLang="zh-TW" sz="4000" dirty="0" smtClean="0"/>
              <a:t>30%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2.</a:t>
            </a:r>
            <a:r>
              <a:rPr lang="zh-TW" altLang="en-US" sz="4000" dirty="0"/>
              <a:t>課堂討論和</a:t>
            </a:r>
            <a:r>
              <a:rPr lang="zh-TW" altLang="en-US" sz="4000" dirty="0" smtClean="0"/>
              <a:t>發問</a:t>
            </a:r>
            <a:r>
              <a:rPr lang="en-US" altLang="zh-TW" sz="4000" dirty="0" smtClean="0"/>
              <a:t>(Discussion): 30%  (0.3%/time) </a:t>
            </a:r>
            <a:r>
              <a:rPr lang="en-US" altLang="zh-TW" sz="4000" dirty="0"/>
              <a:t> 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 smtClean="0"/>
              <a:t>個人報告</a:t>
            </a:r>
            <a:r>
              <a:rPr lang="en-US" altLang="zh-TW" sz="4000" dirty="0" smtClean="0"/>
              <a:t>(Reports)</a:t>
            </a:r>
            <a:r>
              <a:rPr lang="zh-TW" altLang="en-US" sz="4000" dirty="0" smtClean="0"/>
              <a:t>：</a:t>
            </a:r>
            <a:r>
              <a:rPr lang="en-US" altLang="zh-TW" sz="4000" dirty="0" smtClean="0"/>
              <a:t>20%</a:t>
            </a:r>
          </a:p>
          <a:p>
            <a:pPr marL="0" indent="0">
              <a:buNone/>
            </a:pPr>
            <a:r>
              <a:rPr lang="en-US" altLang="zh-TW" sz="4000" dirty="0" smtClean="0"/>
              <a:t>4.</a:t>
            </a:r>
            <a:r>
              <a:rPr lang="zh-TW" altLang="en-US" sz="4000" dirty="0" smtClean="0"/>
              <a:t>分組討論及報告</a:t>
            </a:r>
            <a:r>
              <a:rPr lang="en-US" altLang="zh-TW" sz="4000" dirty="0" smtClean="0"/>
              <a:t>:20%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US" altLang="zh-TW" dirty="0" smtClean="0"/>
              <a:t>Books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4525963"/>
          </a:xfrm>
        </p:spPr>
        <p:txBody>
          <a:bodyPr/>
          <a:lstStyle/>
          <a:p>
            <a:r>
              <a:rPr lang="en-US" altLang="zh-TW" dirty="0"/>
              <a:t>Antony Joseph (2014), Measuring Ocean Currents: Tools, Technologies, and Data,</a:t>
            </a:r>
            <a:endParaRPr lang="zh-TW" altLang="en-US" dirty="0"/>
          </a:p>
        </p:txBody>
      </p:sp>
      <p:pic>
        <p:nvPicPr>
          <p:cNvPr id="4" name="Picture 2" descr="Measuring Ocean Currents, 1st Edition,Antony Joseph,ISBN97801241599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7"/>
            <a:ext cx="3023546" cy="4581129"/>
          </a:xfrm>
          <a:prstGeom prst="rect">
            <a:avLst/>
          </a:prstGeom>
          <a:noFill/>
        </p:spPr>
      </p:pic>
      <p:pic>
        <p:nvPicPr>
          <p:cNvPr id="2050" name="Picture 2" descr="D:\擷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7" y="2708920"/>
            <a:ext cx="5251326" cy="247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16016" y="58052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Ebook</a:t>
            </a:r>
            <a:r>
              <a:rPr lang="en-US" altLang="zh-TW" dirty="0" smtClean="0"/>
              <a:t> in lib.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4F5B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4F5B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1010</Words>
  <Application>Microsoft Office PowerPoint</Application>
  <PresentationFormat>如螢幕大小 (4:3)</PresentationFormat>
  <Paragraphs>153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洋流觀測分析 Ocean Current Observation and Analysis 曹俊和  kilmerchow@gmail.com </vt:lpstr>
      <vt:lpstr>About you (大約30分鐘，在A4紙作答) (若無法回答就寫不知道，註明姓名)</vt:lpstr>
      <vt:lpstr>What are we going to learn in this class from now to June? (我們將從這門課學到什麼?)</vt:lpstr>
      <vt:lpstr>看講義 (30分鐘)</vt:lpstr>
      <vt:lpstr>Outline</vt:lpstr>
      <vt:lpstr>教學進度 (期中考前) Schedule (Before mid-term)</vt:lpstr>
      <vt:lpstr>教學進度 (期中考後) Schedule (After mid-term)</vt:lpstr>
      <vt:lpstr>評量方式(可討論調整) Grading</vt:lpstr>
      <vt:lpstr>Books</vt:lpstr>
      <vt:lpstr>PowerPoint 簡報</vt:lpstr>
      <vt:lpstr>Homework #1 Due Date (繳交期限): 2020/3/10</vt:lpstr>
      <vt:lpstr>More about you</vt:lpstr>
      <vt:lpstr>Grouping</vt:lpstr>
      <vt:lpstr>學過的程式語言</vt:lpstr>
      <vt:lpstr>想法?</vt:lpstr>
      <vt:lpstr>Think?</vt:lpstr>
      <vt:lpstr>PowerPoint 簡報</vt:lpstr>
      <vt:lpstr>Ocean-current Movie (The real ocean currents are more fun than that)</vt:lpstr>
      <vt:lpstr>Why are ocean currents &amp; circulation so important?</vt:lpstr>
      <vt:lpstr>Why are ocean currents &amp; circulation so important?</vt:lpstr>
      <vt:lpstr>PowerPoint 簡報</vt:lpstr>
      <vt:lpstr>Why do we need to observe ocean currents and analyze them?</vt:lpstr>
      <vt:lpstr>PowerPoint 簡報</vt:lpstr>
      <vt:lpstr>PowerPoint 簡報</vt:lpstr>
      <vt:lpstr>PowerPoint 簡報</vt:lpstr>
      <vt:lpstr>PowerPoint 簡報</vt:lpstr>
      <vt:lpstr>Ocean currents and Fish</vt:lpstr>
      <vt:lpstr>白板紀錄</vt:lpstr>
      <vt:lpstr>分三組討論紀錄(2020/3/5)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 Why do we need to observe ocean currents?</dc:title>
  <cp:lastModifiedBy>Chow</cp:lastModifiedBy>
  <cp:revision>94</cp:revision>
  <dcterms:modified xsi:type="dcterms:W3CDTF">2020-03-05T04:28:50Z</dcterms:modified>
</cp:coreProperties>
</file>