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02" r:id="rId2"/>
    <p:sldId id="303" r:id="rId3"/>
    <p:sldId id="310" r:id="rId4"/>
    <p:sldId id="308" r:id="rId5"/>
    <p:sldId id="305" r:id="rId6"/>
    <p:sldId id="309" r:id="rId7"/>
    <p:sldId id="306" r:id="rId8"/>
    <p:sldId id="307" r:id="rId9"/>
    <p:sldId id="256" r:id="rId10"/>
    <p:sldId id="295" r:id="rId11"/>
    <p:sldId id="296" r:id="rId12"/>
    <p:sldId id="270" r:id="rId13"/>
    <p:sldId id="269" r:id="rId14"/>
    <p:sldId id="266" r:id="rId15"/>
    <p:sldId id="263" r:id="rId16"/>
    <p:sldId id="298" r:id="rId17"/>
    <p:sldId id="299" r:id="rId18"/>
    <p:sldId id="300" r:id="rId19"/>
    <p:sldId id="268" r:id="rId20"/>
    <p:sldId id="271" r:id="rId21"/>
    <p:sldId id="272" r:id="rId22"/>
    <p:sldId id="273" r:id="rId23"/>
    <p:sldId id="275" r:id="rId24"/>
    <p:sldId id="274" r:id="rId25"/>
    <p:sldId id="276" r:id="rId26"/>
    <p:sldId id="277" r:id="rId27"/>
    <p:sldId id="278" r:id="rId28"/>
    <p:sldId id="279" r:id="rId29"/>
    <p:sldId id="280" r:id="rId30"/>
    <p:sldId id="281" r:id="rId31"/>
    <p:sldId id="283" r:id="rId32"/>
    <p:sldId id="301" r:id="rId33"/>
    <p:sldId id="286" r:id="rId34"/>
    <p:sldId id="287" r:id="rId35"/>
    <p:sldId id="282" r:id="rId36"/>
    <p:sldId id="284" r:id="rId37"/>
    <p:sldId id="288" r:id="rId38"/>
    <p:sldId id="289" r:id="rId39"/>
    <p:sldId id="285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B495C-23D2-4276-A0B3-0F5385CA6609}" type="datetimeFigureOut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202FD-3995-4B0D-86C8-F1C96C9A25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13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2BCE-CA2C-4323-9E69-EDFADE950140}" type="datetime1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DEDF-C3D7-4F08-B5BD-BDAC143EA11C}" type="datetime1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25D3-6B12-4F03-8593-32EBFD16B81F}" type="datetime1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ECC4-E38C-4CB7-99E2-805382A2840C}" type="datetime1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62F-259C-454C-B68B-2BC990028E74}" type="datetime1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61C6-3A8F-4FCE-929C-5419EBF2EB07}" type="datetime1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DBCD9-2D48-4B54-B853-56F4670F75B5}" type="datetime1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F1B9-F0C1-4702-A3B3-669A41EE041E}" type="datetime1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9C4C-C100-4BE4-A1A7-F5D479A16D26}" type="datetime1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FAE6-55C2-4002-B6FB-450654FDB87A}" type="datetime1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1B69-8709-4EDC-A120-405CF00C7684}" type="datetime1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2D71F-4156-48C9-96D0-E48329DE11C5}" type="datetime1">
              <a:rPr lang="zh-TW" altLang="en-US" smtClean="0"/>
              <a:t>2020/4/29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ofile.me/3P3ad/K8rdSnYv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4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Homework 7 </a:t>
            </a:r>
            <a:br>
              <a:rPr lang="en-US" altLang="zh-TW" dirty="0" smtClean="0"/>
            </a:br>
            <a:r>
              <a:rPr lang="en-US" altLang="zh-TW" dirty="0" smtClean="0"/>
              <a:t>(Discussion)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Using the </a:t>
            </a:r>
            <a:r>
              <a:rPr lang="en-US" altLang="zh-TW" dirty="0"/>
              <a:t>data </a:t>
            </a:r>
            <a:r>
              <a:rPr lang="en-US" altLang="zh-TW" dirty="0" smtClean="0"/>
              <a:t>“</a:t>
            </a:r>
            <a:r>
              <a:rPr lang="en-US" altLang="zh-TW" dirty="0"/>
              <a:t>cr2247001_000000.LTA</a:t>
            </a:r>
            <a:r>
              <a:rPr lang="en-US" altLang="zh-TW" dirty="0" smtClean="0"/>
              <a:t>”, output the current velocities from </a:t>
            </a:r>
            <a:r>
              <a:rPr lang="en-US" altLang="zh-TW" dirty="0" smtClean="0">
                <a:solidFill>
                  <a:srgbClr val="FF0000"/>
                </a:solidFill>
              </a:rPr>
              <a:t>the 90</a:t>
            </a:r>
            <a:r>
              <a:rPr lang="en-US" altLang="zh-TW" baseline="30000" dirty="0" smtClean="0">
                <a:solidFill>
                  <a:srgbClr val="FF0000"/>
                </a:solidFill>
              </a:rPr>
              <a:t>th</a:t>
            </a:r>
            <a:r>
              <a:rPr lang="en-US" altLang="zh-TW" dirty="0" smtClean="0">
                <a:solidFill>
                  <a:srgbClr val="FF0000"/>
                </a:solidFill>
              </a:rPr>
              <a:t> ensemble to the 120</a:t>
            </a:r>
            <a:r>
              <a:rPr lang="en-US" altLang="zh-TW" baseline="30000" dirty="0" smtClean="0">
                <a:solidFill>
                  <a:srgbClr val="FF0000"/>
                </a:solidFill>
              </a:rPr>
              <a:t>th</a:t>
            </a:r>
            <a:r>
              <a:rPr lang="en-US" altLang="zh-TW" dirty="0" smtClean="0">
                <a:solidFill>
                  <a:srgbClr val="FF0000"/>
                </a:solidFill>
              </a:rPr>
              <a:t> ensemble</a:t>
            </a:r>
            <a:r>
              <a:rPr lang="en-US" altLang="zh-TW" dirty="0" smtClean="0"/>
              <a:t>, after removing the “</a:t>
            </a:r>
            <a:r>
              <a:rPr lang="en-US" altLang="zh-TW" dirty="0" smtClean="0">
                <a:solidFill>
                  <a:srgbClr val="FF0000"/>
                </a:solidFill>
              </a:rPr>
              <a:t>bottom-track</a:t>
            </a:r>
            <a:r>
              <a:rPr lang="en-US" altLang="zh-TW" dirty="0" smtClean="0"/>
              <a:t>” ship velocities. Show the ship track and current velocities on a map. </a:t>
            </a:r>
          </a:p>
          <a:p>
            <a:r>
              <a:rPr lang="en-US" altLang="zh-TW" dirty="0" smtClean="0"/>
              <a:t>Compare the current velocities to those after removing the “GPS” ship velocities.</a:t>
            </a:r>
          </a:p>
          <a:p>
            <a:r>
              <a:rPr lang="en-US" altLang="zh-TW" dirty="0" smtClean="0"/>
              <a:t>For those MAC users, you could direct use the files “uv_gps_90_120.txt” and “uv_bt_90_120” given in the class-file server (</a:t>
            </a:r>
            <a:r>
              <a:rPr lang="en-US" altLang="zh-TW" dirty="0">
                <a:hlinkClick r:id="rId2"/>
              </a:rPr>
              <a:t>http://gofile.me/3P3ad/K8rdSnYve</a:t>
            </a:r>
            <a:r>
              <a:rPr lang="en-US" altLang="zh-TW" dirty="0" smtClean="0"/>
              <a:t>).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09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Error sources</a:t>
            </a:r>
            <a:r>
              <a:rPr lang="zh-TW" altLang="en-US" dirty="0" smtClean="0"/>
              <a:t> </a:t>
            </a:r>
            <a:r>
              <a:rPr lang="en-US" altLang="zh-TW" dirty="0" smtClean="0"/>
              <a:t>of ADCP measurement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Noise of instruments</a:t>
            </a:r>
          </a:p>
          <a:p>
            <a:r>
              <a:rPr lang="en-US" altLang="zh-TW" dirty="0"/>
              <a:t>Sound </a:t>
            </a:r>
            <a:r>
              <a:rPr lang="en-US" altLang="zh-TW" dirty="0" smtClean="0"/>
              <a:t>absorption</a:t>
            </a:r>
          </a:p>
          <a:p>
            <a:r>
              <a:rPr lang="en-US" altLang="zh-TW" dirty="0"/>
              <a:t>Misalignment of the transducer relative to the </a:t>
            </a:r>
            <a:r>
              <a:rPr lang="en-US" altLang="zh-TW" dirty="0" smtClean="0"/>
              <a:t>ship’s keel</a:t>
            </a:r>
          </a:p>
          <a:p>
            <a:r>
              <a:rPr lang="en-US" altLang="zh-TW" dirty="0" smtClean="0"/>
              <a:t>Interference </a:t>
            </a:r>
            <a:r>
              <a:rPr lang="en-US" altLang="zh-TW" dirty="0"/>
              <a:t>by physical objects and </a:t>
            </a:r>
            <a:r>
              <a:rPr lang="en-US" altLang="zh-TW" dirty="0" smtClean="0"/>
              <a:t>ship‐induced turbulence</a:t>
            </a:r>
          </a:p>
          <a:p>
            <a:r>
              <a:rPr lang="en-US" altLang="zh-TW" dirty="0"/>
              <a:t>Ship </a:t>
            </a:r>
            <a:r>
              <a:rPr lang="en-US" altLang="zh-TW" dirty="0" smtClean="0"/>
              <a:t>motion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52" r="15378" b="33814"/>
          <a:stretch/>
        </p:blipFill>
        <p:spPr bwMode="auto">
          <a:xfrm>
            <a:off x="3707904" y="5432028"/>
            <a:ext cx="1282700" cy="1413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1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Error sources</a:t>
            </a:r>
            <a:r>
              <a:rPr lang="zh-TW" altLang="en-US" dirty="0" smtClean="0"/>
              <a:t> </a:t>
            </a:r>
            <a:r>
              <a:rPr lang="en-US" altLang="zh-TW" dirty="0" smtClean="0"/>
              <a:t>of ADCP measurement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Noise of instruments</a:t>
            </a:r>
          </a:p>
          <a:p>
            <a:r>
              <a:rPr lang="en-US" altLang="zh-TW" dirty="0"/>
              <a:t>Sound </a:t>
            </a:r>
            <a:r>
              <a:rPr lang="en-US" altLang="zh-TW" dirty="0" smtClean="0"/>
              <a:t>absorption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Misalignment of the transducer relative to the </a:t>
            </a:r>
            <a:r>
              <a:rPr lang="en-US" altLang="zh-TW" dirty="0" smtClean="0">
                <a:solidFill>
                  <a:srgbClr val="FF0000"/>
                </a:solidFill>
              </a:rPr>
              <a:t>ship’s keel</a:t>
            </a:r>
          </a:p>
          <a:p>
            <a:r>
              <a:rPr lang="en-US" altLang="zh-TW" dirty="0" smtClean="0"/>
              <a:t>Interference </a:t>
            </a:r>
            <a:r>
              <a:rPr lang="en-US" altLang="zh-TW" dirty="0"/>
              <a:t>by physical objects and </a:t>
            </a:r>
            <a:r>
              <a:rPr lang="en-US" altLang="zh-TW" dirty="0" smtClean="0"/>
              <a:t>ship‐induced turbulence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Ship </a:t>
            </a:r>
            <a:r>
              <a:rPr lang="en-US" altLang="zh-TW" dirty="0" smtClean="0">
                <a:solidFill>
                  <a:srgbClr val="FF0000"/>
                </a:solidFill>
              </a:rPr>
              <a:t>motion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52" r="15378" b="33814"/>
          <a:stretch/>
        </p:blipFill>
        <p:spPr bwMode="auto">
          <a:xfrm>
            <a:off x="3707904" y="5432028"/>
            <a:ext cx="1282700" cy="1413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04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Affecting the accuracy of ADCP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Misalignment Angle </a:t>
            </a:r>
            <a:endParaRPr lang="en-US" altLang="zh-TW" dirty="0" smtClean="0"/>
          </a:p>
          <a:p>
            <a:r>
              <a:rPr lang="en-US" altLang="zh-TW" dirty="0" smtClean="0"/>
              <a:t>Ship’s motion: Pitch and Roll</a:t>
            </a:r>
            <a:endParaRPr lang="zh-TW" altLang="en-US" dirty="0"/>
          </a:p>
        </p:txBody>
      </p:sp>
      <p:pic>
        <p:nvPicPr>
          <p:cNvPr id="2050" name="Picture 2" descr="https://upload.wikimedia.org/wikipedia/commons/thumb/c/c1/Yaw_Axis_Corrected.svg/250px-Yaw_Axis_Correcte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59" y="3284984"/>
            <a:ext cx="4021721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377479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https://en.wikipedia.org/wiki/Aircraft_principal_axes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818484" y="584233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(Heading axis)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63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Ocean-Current Homogeneity </a:t>
            </a:r>
            <a:br>
              <a:rPr lang="en-US" altLang="zh-TW" dirty="0"/>
            </a:br>
            <a:r>
              <a:rPr lang="en-US" altLang="zh-TW" dirty="0"/>
              <a:t>in a Horizontal </a:t>
            </a:r>
            <a:r>
              <a:rPr lang="en-US" altLang="zh-TW" dirty="0" smtClean="0"/>
              <a:t>Layer (REVIEW)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/>
              <a:t>E</a:t>
            </a:r>
            <a:r>
              <a:rPr lang="en-US" altLang="zh-TW" i="1" dirty="0" smtClean="0"/>
              <a:t>rror velocity: </a:t>
            </a:r>
            <a:r>
              <a:rPr lang="en-US" altLang="zh-TW" dirty="0" smtClean="0"/>
              <a:t>the </a:t>
            </a:r>
            <a:r>
              <a:rPr lang="en-US" altLang="zh-TW" dirty="0"/>
              <a:t>difference between the two estimates of </a:t>
            </a:r>
            <a:r>
              <a:rPr lang="en-US" altLang="zh-TW" dirty="0" smtClean="0"/>
              <a:t>velocity </a:t>
            </a:r>
          </a:p>
          <a:p>
            <a:r>
              <a:rPr lang="en-US" altLang="zh-TW" dirty="0" smtClean="0"/>
              <a:t>Non-homogeneous currents </a:t>
            </a:r>
            <a:r>
              <a:rPr lang="en-US" altLang="zh-TW" dirty="0" smtClean="0">
                <a:sym typeface="Wingdings" panose="05000000000000000000" pitchFamily="2" charset="2"/>
              </a:rPr>
              <a:t> large error vel.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Large errors of Pitch and Roll  </a:t>
            </a:r>
            <a:r>
              <a:rPr lang="en-US" altLang="zh-TW" dirty="0">
                <a:sym typeface="Wingdings" panose="05000000000000000000" pitchFamily="2" charset="2"/>
              </a:rPr>
              <a:t>large error vel.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27"/>
          <a:stretch/>
        </p:blipFill>
        <p:spPr bwMode="auto">
          <a:xfrm>
            <a:off x="1691680" y="4368800"/>
            <a:ext cx="5472608" cy="1741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23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56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Velocity data </a:t>
            </a:r>
            <a:r>
              <a:rPr lang="en-US" altLang="zh-TW" dirty="0" smtClean="0">
                <a:solidFill>
                  <a:srgbClr val="FF0000"/>
                </a:solidFill>
              </a:rPr>
              <a:t>(REVIEW)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Based on different kind of coordinates:</a:t>
            </a:r>
          </a:p>
          <a:p>
            <a:r>
              <a:rPr lang="en-US" altLang="zh-TW" i="1" dirty="0" smtClean="0"/>
              <a:t>Beam coordinates: </a:t>
            </a:r>
            <a:r>
              <a:rPr lang="en-US" altLang="zh-TW" dirty="0"/>
              <a:t>Velocity </a:t>
            </a:r>
            <a:r>
              <a:rPr lang="en-US" altLang="zh-TW" dirty="0" smtClean="0"/>
              <a:t>is parallel </a:t>
            </a:r>
            <a:r>
              <a:rPr lang="en-US" altLang="zh-TW" dirty="0"/>
              <a:t>to each </a:t>
            </a:r>
            <a:r>
              <a:rPr lang="en-US" altLang="zh-TW" dirty="0" smtClean="0"/>
              <a:t>beam.</a:t>
            </a:r>
          </a:p>
          <a:p>
            <a:r>
              <a:rPr lang="en-US" altLang="zh-TW" i="1" dirty="0" smtClean="0">
                <a:solidFill>
                  <a:srgbClr val="FF0000"/>
                </a:solidFill>
              </a:rPr>
              <a:t>Earth coordinates: </a:t>
            </a:r>
            <a:r>
              <a:rPr lang="en-US" altLang="zh-TW" dirty="0" smtClean="0"/>
              <a:t>Velocity in </a:t>
            </a:r>
            <a:r>
              <a:rPr lang="en-US" altLang="zh-TW" dirty="0"/>
              <a:t>north, east and up </a:t>
            </a:r>
            <a:r>
              <a:rPr lang="en-US" altLang="zh-TW" dirty="0" smtClean="0"/>
              <a:t>(We want this)</a:t>
            </a:r>
          </a:p>
          <a:p>
            <a:r>
              <a:rPr lang="en-US" altLang="zh-TW" i="1" dirty="0" smtClean="0">
                <a:solidFill>
                  <a:srgbClr val="FF0000"/>
                </a:solidFill>
              </a:rPr>
              <a:t>ADCP coordinates: </a:t>
            </a:r>
            <a:r>
              <a:rPr lang="en-US" altLang="zh-TW" dirty="0" smtClean="0"/>
              <a:t>Similar </a:t>
            </a:r>
            <a:r>
              <a:rPr lang="en-US" altLang="zh-TW" dirty="0"/>
              <a:t>to earth coordinates </a:t>
            </a:r>
            <a:r>
              <a:rPr lang="en-US" altLang="zh-TW" dirty="0" smtClean="0"/>
              <a:t>but the velocity is relative to ADCP</a:t>
            </a:r>
            <a:endParaRPr lang="en-US" altLang="zh-TW" dirty="0"/>
          </a:p>
          <a:p>
            <a:r>
              <a:rPr lang="en-US" altLang="zh-TW" i="1" dirty="0" smtClean="0"/>
              <a:t> </a:t>
            </a:r>
            <a:r>
              <a:rPr lang="en-US" altLang="zh-TW" i="1" dirty="0" smtClean="0">
                <a:solidFill>
                  <a:srgbClr val="FF0000"/>
                </a:solidFill>
              </a:rPr>
              <a:t>Ship coordinates: </a:t>
            </a:r>
            <a:r>
              <a:rPr lang="en-US" altLang="zh-TW" dirty="0" smtClean="0"/>
              <a:t>Similar </a:t>
            </a:r>
            <a:r>
              <a:rPr lang="en-US" altLang="zh-TW" dirty="0"/>
              <a:t>to ADCP coordinates except that heading is rotated into ship‘s forward and sideways.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52" r="15378" b="33814"/>
          <a:stretch/>
        </p:blipFill>
        <p:spPr bwMode="auto">
          <a:xfrm>
            <a:off x="3707904" y="5432028"/>
            <a:ext cx="1282700" cy="1413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202784" y="6021288"/>
            <a:ext cx="3924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Sources: ADCP Principles of Operation </a:t>
            </a:r>
          </a:p>
          <a:p>
            <a:r>
              <a:rPr lang="en-US" altLang="zh-TW" dirty="0" smtClean="0"/>
              <a:t>(</a:t>
            </a:r>
            <a:r>
              <a:rPr lang="en-US" altLang="zh-TW" dirty="0"/>
              <a:t>A Practical Primer), RDI, 2011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76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4727" y="-780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Misalignment </a:t>
            </a:r>
            <a:r>
              <a:rPr lang="en-US" altLang="zh-TW" dirty="0"/>
              <a:t>Angle 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446"/>
            <a:ext cx="5976664" cy="5429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647468" y="3825503"/>
            <a:ext cx="4658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i="1" dirty="0" smtClean="0"/>
              <a:t>λ </a:t>
            </a:r>
            <a:r>
              <a:rPr lang="en-US" altLang="zh-TW" i="1" dirty="0" smtClean="0"/>
              <a:t>: </a:t>
            </a:r>
            <a:r>
              <a:rPr lang="en-US" altLang="zh-TW" dirty="0" smtClean="0"/>
              <a:t>mounting angle of ADCP to ship’s keel (</a:t>
            </a:r>
            <a:r>
              <a:rPr lang="zh-TW" altLang="en-US" dirty="0" smtClean="0"/>
              <a:t>船骨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51720" y="1111602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NE: earth coordinates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83267" y="1700808"/>
            <a:ext cx="2055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XY</a:t>
            </a:r>
            <a:r>
              <a:rPr lang="en-US" altLang="zh-TW" dirty="0"/>
              <a:t>: </a:t>
            </a:r>
            <a:r>
              <a:rPr lang="en-US" altLang="zh-TW" dirty="0" smtClean="0"/>
              <a:t>ship coordinates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32040" y="2348880"/>
            <a:ext cx="2322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X’Y’: ADCP </a:t>
            </a:r>
            <a:r>
              <a:rPr lang="en-US" altLang="zh-TW" dirty="0"/>
              <a:t>coordinates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1610216"/>
            <a:ext cx="2843808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i="1" dirty="0" smtClean="0"/>
              <a:t>γ: </a:t>
            </a:r>
            <a:r>
              <a:rPr lang="en-US" altLang="zh-TW" dirty="0" smtClean="0"/>
              <a:t> </a:t>
            </a:r>
            <a:r>
              <a:rPr lang="en-US" altLang="zh-TW" dirty="0"/>
              <a:t>the angle of </a:t>
            </a:r>
            <a:r>
              <a:rPr lang="en-US" altLang="zh-TW" dirty="0" smtClean="0"/>
              <a:t>(X, Y) relative </a:t>
            </a:r>
            <a:r>
              <a:rPr lang="en-US" altLang="zh-TW" dirty="0"/>
              <a:t>to (N, E</a:t>
            </a:r>
            <a:r>
              <a:rPr lang="en-US" altLang="zh-TW" dirty="0" smtClean="0"/>
              <a:t>) measured </a:t>
            </a:r>
            <a:r>
              <a:rPr lang="en-US" altLang="zh-TW" dirty="0"/>
              <a:t>by the </a:t>
            </a:r>
            <a:r>
              <a:rPr lang="en-US" altLang="zh-TW" dirty="0" smtClean="0"/>
              <a:t>gyrocompass, because the </a:t>
            </a:r>
            <a:r>
              <a:rPr lang="en-US" altLang="zh-TW" dirty="0" err="1" smtClean="0"/>
              <a:t>the</a:t>
            </a:r>
            <a:r>
              <a:rPr lang="en-US" altLang="zh-TW" dirty="0" smtClean="0"/>
              <a:t> ship heading is not always along the ship track.</a:t>
            </a:r>
            <a:endParaRPr lang="zh-TW" altLang="en-US" dirty="0"/>
          </a:p>
        </p:txBody>
      </p:sp>
      <p:sp>
        <p:nvSpPr>
          <p:cNvPr id="9" name="AutoShape 4" descr="ãdriving ship heading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860692" y="6237312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Osiński</a:t>
            </a:r>
            <a:r>
              <a:rPr lang="en-US" altLang="zh-TW" dirty="0" smtClean="0"/>
              <a:t> [</a:t>
            </a:r>
            <a:r>
              <a:rPr lang="en-US" altLang="zh-TW" dirty="0" err="1" smtClean="0"/>
              <a:t>Oceanologia</a:t>
            </a:r>
            <a:r>
              <a:rPr lang="en-US" altLang="zh-TW" dirty="0" smtClean="0"/>
              <a:t>, 2000]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76664" y="5229200"/>
            <a:ext cx="30173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Misalignment Angle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l-GR" altLang="zh-TW" i="1" dirty="0" smtClean="0">
                <a:solidFill>
                  <a:srgbClr val="FF0000"/>
                </a:solidFill>
              </a:rPr>
              <a:t>α </a:t>
            </a:r>
            <a:r>
              <a:rPr lang="el-GR" altLang="zh-TW" dirty="0">
                <a:solidFill>
                  <a:srgbClr val="FF0000"/>
                </a:solidFill>
              </a:rPr>
              <a:t>= </a:t>
            </a:r>
            <a:r>
              <a:rPr lang="el-GR" altLang="zh-TW" i="1" dirty="0" smtClean="0">
                <a:solidFill>
                  <a:srgbClr val="FF0000"/>
                </a:solidFill>
              </a:rPr>
              <a:t>γ </a:t>
            </a:r>
            <a:r>
              <a:rPr lang="el-GR" altLang="zh-TW" dirty="0" smtClean="0">
                <a:solidFill>
                  <a:srgbClr val="FF0000"/>
                </a:solidFill>
              </a:rPr>
              <a:t>+</a:t>
            </a:r>
            <a:r>
              <a:rPr lang="el-GR" altLang="zh-TW" i="1" dirty="0" smtClean="0">
                <a:solidFill>
                  <a:srgbClr val="FF0000"/>
                </a:solidFill>
              </a:rPr>
              <a:t>λ</a:t>
            </a:r>
            <a:endParaRPr lang="en-US" altLang="zh-TW" i="1" dirty="0" smtClean="0">
              <a:solidFill>
                <a:srgbClr val="FF0000"/>
              </a:solidFill>
            </a:endParaRPr>
          </a:p>
          <a:p>
            <a:r>
              <a:rPr lang="en-US" altLang="zh-TW" i="1" dirty="0" smtClean="0">
                <a:solidFill>
                  <a:srgbClr val="FF0000"/>
                </a:solidFill>
              </a:rPr>
              <a:t>(positive for counterclockwise)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13" name="向左箭號 12"/>
          <p:cNvSpPr/>
          <p:nvPr/>
        </p:nvSpPr>
        <p:spPr>
          <a:xfrm>
            <a:off x="4067944" y="4437112"/>
            <a:ext cx="1143104" cy="7200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624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496" y="274638"/>
            <a:ext cx="9108504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Velocity variables for different references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5069160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zh-TW" dirty="0"/>
                          <m:t>ottom</m:t>
                        </m:r>
                        <m:r>
                          <m:rPr>
                            <m:nor/>
                          </m:rPr>
                          <a:rPr lang="en-US" altLang="zh-TW" b="0" i="0" dirty="0" smtClean="0"/>
                          <m:t>−</m:t>
                        </m:r>
                        <m:r>
                          <m:rPr>
                            <m:nor/>
                          </m:rPr>
                          <a:rPr lang="en-US" altLang="zh-TW" dirty="0"/>
                          <m:t>track</m:t>
                        </m:r>
                        <m:r>
                          <m:rPr>
                            <m:nor/>
                          </m:rPr>
                          <a:rPr lang="en-US" altLang="zh-TW" b="0" i="1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zh-TW" b="0" dirty="0" smtClean="0"/>
                          <m:t>ship</m:t>
                        </m:r>
                        <m:r>
                          <m:rPr>
                            <m:nor/>
                          </m:rPr>
                          <a:rPr lang="en-US" altLang="zh-TW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zh-TW" b="0" i="0" dirty="0" smtClean="0"/>
                          <m:t>velocities</m:t>
                        </m:r>
                        <m:r>
                          <m:rPr>
                            <m:nor/>
                          </m:rPr>
                          <a:rPr lang="en-US" altLang="zh-TW" b="0" i="0" dirty="0" smtClean="0"/>
                          <m:t>:</m:t>
                        </m:r>
                        <m:r>
                          <m:rPr>
                            <m:nor/>
                          </m:rPr>
                          <a:rPr lang="en-US" altLang="zh-TW" b="0" i="1" dirty="0" smtClean="0"/>
                          <m:t> </m:t>
                        </m:r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 </m:t>
                    </m:r>
                    <m:r>
                      <a:rPr lang="en-US" altLang="zh-TW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i="0" dirty="0" smtClean="0">
                            <a:solidFill>
                              <a:schemeClr val="tx1"/>
                            </a:solidFill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solidFill>
                              <a:schemeClr val="tx1"/>
                            </a:solidFill>
                          </a:rPr>
                          <m:t>PS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solidFill>
                              <a:schemeClr val="tx1"/>
                            </a:solidFill>
                          </a:rPr>
                          <m:t>ship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solidFill>
                              <a:schemeClr val="tx1"/>
                            </a:solidFill>
                          </a:rPr>
                          <m:t>velocities</m:t>
                        </m:r>
                        <m:r>
                          <m:rPr>
                            <m:nor/>
                          </m:rP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m:t>:</m:t>
                        </m:r>
                        <m:r>
                          <a:rPr lang="en-US" altLang="zh-TW" i="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 </m:t>
                    </m:r>
                    <m:r>
                      <a:rPr lang="en-US" altLang="zh-TW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Relative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water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velocities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referring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to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the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moving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ADCP</m:t>
                    </m:r>
                    <m:r>
                      <a:rPr lang="en-US" altLang="zh-TW" b="0" i="1" smtClean="0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 </m:t>
                    </m:r>
                    <m:r>
                      <a:rPr lang="en-US" altLang="zh-TW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>
                            <a:latin typeface="Cambria Math"/>
                          </a:rPr>
                          <m:t>Absolute</m:t>
                        </m:r>
                        <m:r>
                          <m:rPr>
                            <m:nor/>
                          </m:rPr>
                          <a:rPr lang="en-US" altLang="zh-TW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dirty="0"/>
                          <m:t>water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  <m:r>
                          <m:rPr>
                            <m:nor/>
                          </m:rPr>
                          <a:rPr lang="en-US" altLang="zh-TW" dirty="0"/>
                          <m:t>velocities</m:t>
                        </m:r>
                        <m:r>
                          <m:rPr>
                            <m:nor/>
                          </m:rPr>
                          <a:rPr lang="en-US" altLang="zh-TW" dirty="0"/>
                          <m:t>:</m:t>
                        </m:r>
                        <m:r>
                          <a:rPr lang="en-US" altLang="zh-TW" dirty="0">
                            <a:latin typeface="Cambria Math"/>
                          </a:rPr>
                          <m:t> </m:t>
                        </m:r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 </m:t>
                    </m:r>
                    <m:r>
                      <a:rPr lang="en-US" altLang="zh-TW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5069160"/>
              </a:xfrm>
              <a:blipFill rotWithShape="1">
                <a:blip r:embed="rId2"/>
                <a:stretch>
                  <a:fillRect l="-933" r="-14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65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4727" y="-780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Misalignment </a:t>
            </a:r>
            <a:r>
              <a:rPr lang="en-US" altLang="zh-TW" dirty="0"/>
              <a:t>Angle 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446"/>
            <a:ext cx="5976664" cy="5429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647468" y="3825503"/>
            <a:ext cx="4658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TW" i="1" dirty="0" smtClean="0"/>
              <a:t>λ </a:t>
            </a:r>
            <a:r>
              <a:rPr lang="en-US" altLang="zh-TW" i="1" dirty="0" smtClean="0"/>
              <a:t>: </a:t>
            </a:r>
            <a:r>
              <a:rPr lang="en-US" altLang="zh-TW" dirty="0" smtClean="0"/>
              <a:t>mounting angle of ADCP to ship’s keel (</a:t>
            </a:r>
            <a:r>
              <a:rPr lang="zh-TW" altLang="en-US" dirty="0" smtClean="0"/>
              <a:t>船骨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51720" y="1111602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NE: earth coordinates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err="1" smtClean="0">
                <a:solidFill>
                  <a:srgbClr val="FF0000"/>
                </a:solidFill>
              </a:rPr>
              <a:t>u</a:t>
            </a:r>
            <a:r>
              <a:rPr lang="en-US" altLang="zh-TW" baseline="-25000" dirty="0" err="1" smtClean="0">
                <a:solidFill>
                  <a:srgbClr val="FF0000"/>
                </a:solidFill>
              </a:rPr>
              <a:t>g</a:t>
            </a:r>
            <a:r>
              <a:rPr lang="en-US" altLang="zh-TW" dirty="0" smtClean="0">
                <a:solidFill>
                  <a:srgbClr val="FF0000"/>
                </a:solidFill>
              </a:rPr>
              <a:t>, v</a:t>
            </a:r>
            <a:r>
              <a:rPr lang="en-US" altLang="zh-TW" baseline="-25000" dirty="0" smtClean="0">
                <a:solidFill>
                  <a:srgbClr val="FF0000"/>
                </a:solidFill>
              </a:rPr>
              <a:t>g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83267" y="1700808"/>
            <a:ext cx="2829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XY</a:t>
            </a:r>
            <a:r>
              <a:rPr lang="en-US" altLang="zh-TW" dirty="0"/>
              <a:t>: </a:t>
            </a:r>
            <a:r>
              <a:rPr lang="en-US" altLang="zh-TW" dirty="0" smtClean="0"/>
              <a:t>ship coordinates (</a:t>
            </a:r>
            <a:r>
              <a:rPr lang="en-US" altLang="zh-TW" dirty="0" err="1" smtClean="0"/>
              <a:t>u</a:t>
            </a:r>
            <a:r>
              <a:rPr lang="en-US" altLang="zh-TW" baseline="-25000" dirty="0" err="1" smtClean="0"/>
              <a:t>b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v</a:t>
            </a:r>
            <a:r>
              <a:rPr lang="en-US" altLang="zh-TW" baseline="-25000" dirty="0" err="1" smtClean="0"/>
              <a:t>b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32040" y="2348880"/>
            <a:ext cx="2940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X’Y’: ADCP coordinates (</a:t>
            </a:r>
            <a:r>
              <a:rPr lang="en-US" altLang="zh-TW" dirty="0" err="1" smtClean="0"/>
              <a:t>u</a:t>
            </a:r>
            <a:r>
              <a:rPr lang="en-US" altLang="zh-TW" baseline="-25000" dirty="0" err="1" smtClean="0"/>
              <a:t>r</a:t>
            </a:r>
            <a:r>
              <a:rPr lang="en-US" altLang="zh-TW" dirty="0" err="1" smtClean="0"/>
              <a:t>,v</a:t>
            </a:r>
            <a:r>
              <a:rPr lang="en-US" altLang="zh-TW" baseline="-25000" dirty="0" err="1" smtClean="0"/>
              <a:t>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1610216"/>
            <a:ext cx="2843808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i="1" dirty="0" smtClean="0"/>
              <a:t>γ: </a:t>
            </a:r>
            <a:r>
              <a:rPr lang="en-US" altLang="zh-TW" dirty="0" smtClean="0"/>
              <a:t> </a:t>
            </a:r>
            <a:r>
              <a:rPr lang="en-US" altLang="zh-TW" dirty="0"/>
              <a:t>the angle of </a:t>
            </a:r>
            <a:r>
              <a:rPr lang="en-US" altLang="zh-TW" dirty="0" smtClean="0"/>
              <a:t>(X, Y) relative </a:t>
            </a:r>
            <a:r>
              <a:rPr lang="en-US" altLang="zh-TW" dirty="0"/>
              <a:t>to (N, E</a:t>
            </a:r>
            <a:r>
              <a:rPr lang="en-US" altLang="zh-TW" dirty="0" smtClean="0"/>
              <a:t>) measured </a:t>
            </a:r>
            <a:r>
              <a:rPr lang="en-US" altLang="zh-TW" dirty="0"/>
              <a:t>by the </a:t>
            </a:r>
            <a:r>
              <a:rPr lang="en-US" altLang="zh-TW" dirty="0" smtClean="0"/>
              <a:t>gyrocompass, because the </a:t>
            </a:r>
            <a:r>
              <a:rPr lang="en-US" altLang="zh-TW" dirty="0" err="1" smtClean="0"/>
              <a:t>the</a:t>
            </a:r>
            <a:r>
              <a:rPr lang="en-US" altLang="zh-TW" dirty="0" smtClean="0"/>
              <a:t> ship heading is not always along the ship track.</a:t>
            </a:r>
            <a:endParaRPr lang="zh-TW" altLang="en-US" dirty="0"/>
          </a:p>
        </p:txBody>
      </p:sp>
      <p:sp>
        <p:nvSpPr>
          <p:cNvPr id="9" name="AutoShape 4" descr="ãdriving ship heading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860692" y="6237312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Osiński</a:t>
            </a:r>
            <a:r>
              <a:rPr lang="en-US" altLang="zh-TW" dirty="0" smtClean="0"/>
              <a:t> [</a:t>
            </a:r>
            <a:r>
              <a:rPr lang="en-US" altLang="zh-TW" dirty="0" err="1" smtClean="0"/>
              <a:t>Oceanologia</a:t>
            </a:r>
            <a:r>
              <a:rPr lang="en-US" altLang="zh-TW" dirty="0" smtClean="0"/>
              <a:t>, 2000]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976664" y="5229200"/>
            <a:ext cx="30173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Misalignment Angle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l-GR" altLang="zh-TW" i="1" dirty="0" smtClean="0">
                <a:solidFill>
                  <a:srgbClr val="FF0000"/>
                </a:solidFill>
              </a:rPr>
              <a:t>α </a:t>
            </a:r>
            <a:r>
              <a:rPr lang="el-GR" altLang="zh-TW" dirty="0">
                <a:solidFill>
                  <a:srgbClr val="FF0000"/>
                </a:solidFill>
              </a:rPr>
              <a:t>= </a:t>
            </a:r>
            <a:r>
              <a:rPr lang="el-GR" altLang="zh-TW" i="1" dirty="0" smtClean="0">
                <a:solidFill>
                  <a:srgbClr val="FF0000"/>
                </a:solidFill>
              </a:rPr>
              <a:t>γ </a:t>
            </a:r>
            <a:r>
              <a:rPr lang="el-GR" altLang="zh-TW" dirty="0" smtClean="0">
                <a:solidFill>
                  <a:srgbClr val="FF0000"/>
                </a:solidFill>
              </a:rPr>
              <a:t>+</a:t>
            </a:r>
            <a:r>
              <a:rPr lang="el-GR" altLang="zh-TW" i="1" dirty="0" smtClean="0">
                <a:solidFill>
                  <a:srgbClr val="FF0000"/>
                </a:solidFill>
              </a:rPr>
              <a:t>λ</a:t>
            </a:r>
            <a:endParaRPr lang="en-US" altLang="zh-TW" i="1" dirty="0" smtClean="0">
              <a:solidFill>
                <a:srgbClr val="FF0000"/>
              </a:solidFill>
            </a:endParaRPr>
          </a:p>
          <a:p>
            <a:r>
              <a:rPr lang="en-US" altLang="zh-TW" i="1" dirty="0" smtClean="0">
                <a:solidFill>
                  <a:srgbClr val="FF0000"/>
                </a:solidFill>
              </a:rPr>
              <a:t>(positive for counterclockwise)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83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496" y="274638"/>
            <a:ext cx="9108504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Velocity variables for different references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5069160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zh-TW" dirty="0"/>
                          <m:t>ottom</m:t>
                        </m:r>
                        <m:r>
                          <m:rPr>
                            <m:nor/>
                          </m:rPr>
                          <a:rPr lang="en-US" altLang="zh-TW" b="0" i="0" dirty="0" smtClean="0"/>
                          <m:t>−</m:t>
                        </m:r>
                        <m:r>
                          <m:rPr>
                            <m:nor/>
                          </m:rPr>
                          <a:rPr lang="en-US" altLang="zh-TW" dirty="0"/>
                          <m:t>track</m:t>
                        </m:r>
                        <m:r>
                          <m:rPr>
                            <m:nor/>
                          </m:rPr>
                          <a:rPr lang="en-US" altLang="zh-TW" b="0" i="1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zh-TW" b="0" dirty="0" smtClean="0"/>
                          <m:t>ship</m:t>
                        </m:r>
                        <m:r>
                          <m:rPr>
                            <m:nor/>
                          </m:rPr>
                          <a:rPr lang="en-US" altLang="zh-TW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zh-TW" b="0" i="0" dirty="0" smtClean="0"/>
                          <m:t>velocities</m:t>
                        </m:r>
                        <m:r>
                          <m:rPr>
                            <m:nor/>
                          </m:rPr>
                          <a:rPr lang="en-US" altLang="zh-TW" b="0" i="0" dirty="0" smtClean="0"/>
                          <m:t>:</m:t>
                        </m:r>
                        <m:r>
                          <m:rPr>
                            <m:nor/>
                          </m:rPr>
                          <a:rPr lang="en-US" altLang="zh-TW" b="0" i="1" dirty="0" smtClean="0"/>
                          <m:t> </m:t>
                        </m:r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 </m:t>
                    </m:r>
                    <m:r>
                      <a:rPr lang="en-US" altLang="zh-TW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i="0" dirty="0" smtClean="0">
                            <a:solidFill>
                              <a:schemeClr val="tx1"/>
                            </a:solidFill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solidFill>
                              <a:schemeClr val="tx1"/>
                            </a:solidFill>
                          </a:rPr>
                          <m:t>PS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solidFill>
                              <a:schemeClr val="tx1"/>
                            </a:solidFill>
                          </a:rPr>
                          <m:t>ship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solidFill>
                              <a:schemeClr val="tx1"/>
                            </a:solidFill>
                          </a:rPr>
                          <m:t>velocities</m:t>
                        </m:r>
                        <m:r>
                          <m:rPr>
                            <m:nor/>
                          </m:rP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m:t>:</m:t>
                        </m:r>
                        <m:r>
                          <a:rPr lang="en-US" altLang="zh-TW" i="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 </m:t>
                    </m:r>
                    <m:r>
                      <a:rPr lang="en-US" altLang="zh-TW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Relative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water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velocities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referring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to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the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moving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ADCP</m:t>
                    </m:r>
                    <m:r>
                      <a:rPr lang="en-US" altLang="zh-TW" b="0" i="1" smtClean="0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 </m:t>
                    </m:r>
                    <m:r>
                      <a:rPr lang="en-US" altLang="zh-TW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>
                            <a:latin typeface="Cambria Math"/>
                          </a:rPr>
                          <m:t>Absolute</m:t>
                        </m:r>
                        <m:r>
                          <m:rPr>
                            <m:nor/>
                          </m:rPr>
                          <a:rPr lang="en-US" altLang="zh-TW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dirty="0"/>
                          <m:t>water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  <m:r>
                          <m:rPr>
                            <m:nor/>
                          </m:rPr>
                          <a:rPr lang="en-US" altLang="zh-TW" dirty="0"/>
                          <m:t>velocities</m:t>
                        </m:r>
                        <m:r>
                          <m:rPr>
                            <m:nor/>
                          </m:rPr>
                          <a:rPr lang="en-US" altLang="zh-TW" dirty="0"/>
                          <m:t>:</m:t>
                        </m:r>
                        <m:r>
                          <a:rPr lang="en-US" altLang="zh-TW" dirty="0">
                            <a:latin typeface="Cambria Math"/>
                          </a:rPr>
                          <m:t> </m:t>
                        </m:r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 </m:t>
                    </m:r>
                    <m:r>
                      <a:rPr lang="en-US" altLang="zh-TW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Then, what velocities we need to calibrate?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TW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                  ship bottom-track velocities, ADCP relative velocities</a:t>
                </a:r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5069160"/>
              </a:xfrm>
              <a:blipFill>
                <a:blip r:embed="rId2"/>
                <a:stretch>
                  <a:fillRect l="-933" t="-722" r="-14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402535"/>
            <a:ext cx="368617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923928" y="5373216"/>
            <a:ext cx="936104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220072" y="5373216"/>
            <a:ext cx="936104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169943" y="5733256"/>
            <a:ext cx="1210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Bottom-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track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4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Coordinate Rotating </a:t>
            </a:r>
            <a:br>
              <a:rPr lang="en-US" altLang="zh-TW" dirty="0" smtClean="0"/>
            </a:br>
            <a:r>
              <a:rPr lang="en-US" altLang="zh-TW" dirty="0" smtClean="0"/>
              <a:t>(Fixing </a:t>
            </a:r>
            <a:r>
              <a:rPr lang="en-US" altLang="zh-TW" dirty="0"/>
              <a:t>Misalignment </a:t>
            </a:r>
            <a:r>
              <a:rPr lang="en-US" altLang="zh-TW" dirty="0" smtClean="0"/>
              <a:t>Angle, </a:t>
            </a:r>
            <a:r>
              <a:rPr lang="el-GR" altLang="zh-TW" i="1" dirty="0">
                <a:solidFill>
                  <a:srgbClr val="FF0000"/>
                </a:solidFill>
              </a:rPr>
              <a:t>α</a:t>
            </a:r>
            <a:r>
              <a:rPr lang="en-US" altLang="zh-TW" dirty="0" smtClean="0"/>
              <a:t> 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6" name="Picture 4" descr="ãcoordinate rotation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475197"/>
            <a:ext cx="31813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38350"/>
            <a:ext cx="4248472" cy="1188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手繪多邊形 4"/>
          <p:cNvSpPr/>
          <p:nvPr/>
        </p:nvSpPr>
        <p:spPr>
          <a:xfrm>
            <a:off x="4314825" y="2181224"/>
            <a:ext cx="1152525" cy="1171576"/>
          </a:xfrm>
          <a:custGeom>
            <a:avLst/>
            <a:gdLst>
              <a:gd name="connsiteX0" fmla="*/ 0 w 1152525"/>
              <a:gd name="connsiteY0" fmla="*/ 904876 h 1171576"/>
              <a:gd name="connsiteX1" fmla="*/ 28575 w 1152525"/>
              <a:gd name="connsiteY1" fmla="*/ 990601 h 1171576"/>
              <a:gd name="connsiteX2" fmla="*/ 38100 w 1152525"/>
              <a:gd name="connsiteY2" fmla="*/ 1019176 h 1171576"/>
              <a:gd name="connsiteX3" fmla="*/ 66675 w 1152525"/>
              <a:gd name="connsiteY3" fmla="*/ 1066801 h 1171576"/>
              <a:gd name="connsiteX4" fmla="*/ 114300 w 1152525"/>
              <a:gd name="connsiteY4" fmla="*/ 1123951 h 1171576"/>
              <a:gd name="connsiteX5" fmla="*/ 142875 w 1152525"/>
              <a:gd name="connsiteY5" fmla="*/ 1143001 h 1171576"/>
              <a:gd name="connsiteX6" fmla="*/ 190500 w 1152525"/>
              <a:gd name="connsiteY6" fmla="*/ 1152526 h 1171576"/>
              <a:gd name="connsiteX7" fmla="*/ 342900 w 1152525"/>
              <a:gd name="connsiteY7" fmla="*/ 1171576 h 1171576"/>
              <a:gd name="connsiteX8" fmla="*/ 600075 w 1152525"/>
              <a:gd name="connsiteY8" fmla="*/ 1152526 h 1171576"/>
              <a:gd name="connsiteX9" fmla="*/ 666750 w 1152525"/>
              <a:gd name="connsiteY9" fmla="*/ 1114426 h 1171576"/>
              <a:gd name="connsiteX10" fmla="*/ 742950 w 1152525"/>
              <a:gd name="connsiteY10" fmla="*/ 1076326 h 1171576"/>
              <a:gd name="connsiteX11" fmla="*/ 771525 w 1152525"/>
              <a:gd name="connsiteY11" fmla="*/ 1038226 h 1171576"/>
              <a:gd name="connsiteX12" fmla="*/ 800100 w 1152525"/>
              <a:gd name="connsiteY12" fmla="*/ 1019176 h 1171576"/>
              <a:gd name="connsiteX13" fmla="*/ 819150 w 1152525"/>
              <a:gd name="connsiteY13" fmla="*/ 990601 h 1171576"/>
              <a:gd name="connsiteX14" fmla="*/ 876300 w 1152525"/>
              <a:gd name="connsiteY14" fmla="*/ 942976 h 1171576"/>
              <a:gd name="connsiteX15" fmla="*/ 914400 w 1152525"/>
              <a:gd name="connsiteY15" fmla="*/ 876301 h 1171576"/>
              <a:gd name="connsiteX16" fmla="*/ 962025 w 1152525"/>
              <a:gd name="connsiteY16" fmla="*/ 790576 h 1171576"/>
              <a:gd name="connsiteX17" fmla="*/ 971550 w 1152525"/>
              <a:gd name="connsiteY17" fmla="*/ 752476 h 1171576"/>
              <a:gd name="connsiteX18" fmla="*/ 990600 w 1152525"/>
              <a:gd name="connsiteY18" fmla="*/ 714376 h 1171576"/>
              <a:gd name="connsiteX19" fmla="*/ 1009650 w 1152525"/>
              <a:gd name="connsiteY19" fmla="*/ 657226 h 1171576"/>
              <a:gd name="connsiteX20" fmla="*/ 1028700 w 1152525"/>
              <a:gd name="connsiteY20" fmla="*/ 600076 h 1171576"/>
              <a:gd name="connsiteX21" fmla="*/ 1047750 w 1152525"/>
              <a:gd name="connsiteY21" fmla="*/ 533401 h 1171576"/>
              <a:gd name="connsiteX22" fmla="*/ 1066800 w 1152525"/>
              <a:gd name="connsiteY22" fmla="*/ 495301 h 1171576"/>
              <a:gd name="connsiteX23" fmla="*/ 1085850 w 1152525"/>
              <a:gd name="connsiteY23" fmla="*/ 419101 h 1171576"/>
              <a:gd name="connsiteX24" fmla="*/ 1114425 w 1152525"/>
              <a:gd name="connsiteY24" fmla="*/ 361951 h 1171576"/>
              <a:gd name="connsiteX25" fmla="*/ 1133475 w 1152525"/>
              <a:gd name="connsiteY25" fmla="*/ 247651 h 1171576"/>
              <a:gd name="connsiteX26" fmla="*/ 1152525 w 1152525"/>
              <a:gd name="connsiteY26" fmla="*/ 1 h 117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52525" h="1171576">
                <a:moveTo>
                  <a:pt x="0" y="904876"/>
                </a:moveTo>
                <a:lnTo>
                  <a:pt x="28575" y="990601"/>
                </a:lnTo>
                <a:cubicBezTo>
                  <a:pt x="31750" y="1000126"/>
                  <a:pt x="32934" y="1010567"/>
                  <a:pt x="38100" y="1019176"/>
                </a:cubicBezTo>
                <a:cubicBezTo>
                  <a:pt x="47625" y="1035051"/>
                  <a:pt x="56863" y="1051102"/>
                  <a:pt x="66675" y="1066801"/>
                </a:cubicBezTo>
                <a:cubicBezTo>
                  <a:pt x="82963" y="1092862"/>
                  <a:pt x="89673" y="1103428"/>
                  <a:pt x="114300" y="1123951"/>
                </a:cubicBezTo>
                <a:cubicBezTo>
                  <a:pt x="123094" y="1131280"/>
                  <a:pt x="132156" y="1138981"/>
                  <a:pt x="142875" y="1143001"/>
                </a:cubicBezTo>
                <a:cubicBezTo>
                  <a:pt x="158034" y="1148685"/>
                  <a:pt x="174531" y="1149864"/>
                  <a:pt x="190500" y="1152526"/>
                </a:cubicBezTo>
                <a:cubicBezTo>
                  <a:pt x="244864" y="1161587"/>
                  <a:pt x="287077" y="1165373"/>
                  <a:pt x="342900" y="1171576"/>
                </a:cubicBezTo>
                <a:cubicBezTo>
                  <a:pt x="345957" y="1171415"/>
                  <a:pt x="550156" y="1165006"/>
                  <a:pt x="600075" y="1152526"/>
                </a:cubicBezTo>
                <a:cubicBezTo>
                  <a:pt x="628064" y="1145529"/>
                  <a:pt x="642767" y="1127508"/>
                  <a:pt x="666750" y="1114426"/>
                </a:cubicBezTo>
                <a:cubicBezTo>
                  <a:pt x="691681" y="1100828"/>
                  <a:pt x="742950" y="1076326"/>
                  <a:pt x="742950" y="1076326"/>
                </a:cubicBezTo>
                <a:cubicBezTo>
                  <a:pt x="752475" y="1063626"/>
                  <a:pt x="760300" y="1049451"/>
                  <a:pt x="771525" y="1038226"/>
                </a:cubicBezTo>
                <a:cubicBezTo>
                  <a:pt x="779620" y="1030131"/>
                  <a:pt x="792005" y="1027271"/>
                  <a:pt x="800100" y="1019176"/>
                </a:cubicBezTo>
                <a:cubicBezTo>
                  <a:pt x="808195" y="1011081"/>
                  <a:pt x="811821" y="999395"/>
                  <a:pt x="819150" y="990601"/>
                </a:cubicBezTo>
                <a:cubicBezTo>
                  <a:pt x="842069" y="963099"/>
                  <a:pt x="848203" y="961707"/>
                  <a:pt x="876300" y="942976"/>
                </a:cubicBezTo>
                <a:cubicBezTo>
                  <a:pt x="891757" y="896605"/>
                  <a:pt x="878359" y="926758"/>
                  <a:pt x="914400" y="876301"/>
                </a:cubicBezTo>
                <a:cubicBezTo>
                  <a:pt x="934227" y="848544"/>
                  <a:pt x="948866" y="823472"/>
                  <a:pt x="962025" y="790576"/>
                </a:cubicBezTo>
                <a:cubicBezTo>
                  <a:pt x="966887" y="778421"/>
                  <a:pt x="966953" y="764733"/>
                  <a:pt x="971550" y="752476"/>
                </a:cubicBezTo>
                <a:cubicBezTo>
                  <a:pt x="976536" y="739181"/>
                  <a:pt x="985327" y="727559"/>
                  <a:pt x="990600" y="714376"/>
                </a:cubicBezTo>
                <a:cubicBezTo>
                  <a:pt x="998058" y="695732"/>
                  <a:pt x="1003300" y="676276"/>
                  <a:pt x="1009650" y="657226"/>
                </a:cubicBezTo>
                <a:cubicBezTo>
                  <a:pt x="1016000" y="638176"/>
                  <a:pt x="1023830" y="619557"/>
                  <a:pt x="1028700" y="600076"/>
                </a:cubicBezTo>
                <a:cubicBezTo>
                  <a:pt x="1033533" y="580742"/>
                  <a:pt x="1039551" y="552532"/>
                  <a:pt x="1047750" y="533401"/>
                </a:cubicBezTo>
                <a:cubicBezTo>
                  <a:pt x="1053343" y="520350"/>
                  <a:pt x="1060450" y="508001"/>
                  <a:pt x="1066800" y="495301"/>
                </a:cubicBezTo>
                <a:cubicBezTo>
                  <a:pt x="1070423" y="477187"/>
                  <a:pt x="1076087" y="438627"/>
                  <a:pt x="1085850" y="419101"/>
                </a:cubicBezTo>
                <a:cubicBezTo>
                  <a:pt x="1113680" y="363441"/>
                  <a:pt x="1098464" y="417814"/>
                  <a:pt x="1114425" y="361951"/>
                </a:cubicBezTo>
                <a:cubicBezTo>
                  <a:pt x="1128410" y="313003"/>
                  <a:pt x="1125745" y="309494"/>
                  <a:pt x="1133475" y="247651"/>
                </a:cubicBezTo>
                <a:cubicBezTo>
                  <a:pt x="1143122" y="-3172"/>
                  <a:pt x="1060389" y="1"/>
                  <a:pt x="1152525" y="1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>
            <a:off x="971550" y="3105150"/>
            <a:ext cx="7391998" cy="1000125"/>
          </a:xfrm>
          <a:custGeom>
            <a:avLst/>
            <a:gdLst>
              <a:gd name="connsiteX0" fmla="*/ 0 w 7391998"/>
              <a:gd name="connsiteY0" fmla="*/ 0 h 1000125"/>
              <a:gd name="connsiteX1" fmla="*/ 47625 w 7391998"/>
              <a:gd name="connsiteY1" fmla="*/ 38100 h 1000125"/>
              <a:gd name="connsiteX2" fmla="*/ 66675 w 7391998"/>
              <a:gd name="connsiteY2" fmla="*/ 76200 h 1000125"/>
              <a:gd name="connsiteX3" fmla="*/ 104775 w 7391998"/>
              <a:gd name="connsiteY3" fmla="*/ 95250 h 1000125"/>
              <a:gd name="connsiteX4" fmla="*/ 142875 w 7391998"/>
              <a:gd name="connsiteY4" fmla="*/ 123825 h 1000125"/>
              <a:gd name="connsiteX5" fmla="*/ 161925 w 7391998"/>
              <a:gd name="connsiteY5" fmla="*/ 152400 h 1000125"/>
              <a:gd name="connsiteX6" fmla="*/ 257175 w 7391998"/>
              <a:gd name="connsiteY6" fmla="*/ 200025 h 1000125"/>
              <a:gd name="connsiteX7" fmla="*/ 295275 w 7391998"/>
              <a:gd name="connsiteY7" fmla="*/ 228600 h 1000125"/>
              <a:gd name="connsiteX8" fmla="*/ 438150 w 7391998"/>
              <a:gd name="connsiteY8" fmla="*/ 285750 h 1000125"/>
              <a:gd name="connsiteX9" fmla="*/ 561975 w 7391998"/>
              <a:gd name="connsiteY9" fmla="*/ 333375 h 1000125"/>
              <a:gd name="connsiteX10" fmla="*/ 619125 w 7391998"/>
              <a:gd name="connsiteY10" fmla="*/ 352425 h 1000125"/>
              <a:gd name="connsiteX11" fmla="*/ 704850 w 7391998"/>
              <a:gd name="connsiteY11" fmla="*/ 390525 h 1000125"/>
              <a:gd name="connsiteX12" fmla="*/ 838200 w 7391998"/>
              <a:gd name="connsiteY12" fmla="*/ 428625 h 1000125"/>
              <a:gd name="connsiteX13" fmla="*/ 904875 w 7391998"/>
              <a:gd name="connsiteY13" fmla="*/ 457200 h 1000125"/>
              <a:gd name="connsiteX14" fmla="*/ 981075 w 7391998"/>
              <a:gd name="connsiteY14" fmla="*/ 476250 h 1000125"/>
              <a:gd name="connsiteX15" fmla="*/ 1095375 w 7391998"/>
              <a:gd name="connsiteY15" fmla="*/ 523875 h 1000125"/>
              <a:gd name="connsiteX16" fmla="*/ 1219200 w 7391998"/>
              <a:gd name="connsiteY16" fmla="*/ 561975 h 1000125"/>
              <a:gd name="connsiteX17" fmla="*/ 1285875 w 7391998"/>
              <a:gd name="connsiteY17" fmla="*/ 581025 h 1000125"/>
              <a:gd name="connsiteX18" fmla="*/ 1352550 w 7391998"/>
              <a:gd name="connsiteY18" fmla="*/ 609600 h 1000125"/>
              <a:gd name="connsiteX19" fmla="*/ 1438275 w 7391998"/>
              <a:gd name="connsiteY19" fmla="*/ 628650 h 1000125"/>
              <a:gd name="connsiteX20" fmla="*/ 1466850 w 7391998"/>
              <a:gd name="connsiteY20" fmla="*/ 638175 h 1000125"/>
              <a:gd name="connsiteX21" fmla="*/ 1524000 w 7391998"/>
              <a:gd name="connsiteY21" fmla="*/ 647700 h 1000125"/>
              <a:gd name="connsiteX22" fmla="*/ 1619250 w 7391998"/>
              <a:gd name="connsiteY22" fmla="*/ 666750 h 1000125"/>
              <a:gd name="connsiteX23" fmla="*/ 1743075 w 7391998"/>
              <a:gd name="connsiteY23" fmla="*/ 704850 h 1000125"/>
              <a:gd name="connsiteX24" fmla="*/ 1790700 w 7391998"/>
              <a:gd name="connsiteY24" fmla="*/ 733425 h 1000125"/>
              <a:gd name="connsiteX25" fmla="*/ 1866900 w 7391998"/>
              <a:gd name="connsiteY25" fmla="*/ 752475 h 1000125"/>
              <a:gd name="connsiteX26" fmla="*/ 1924050 w 7391998"/>
              <a:gd name="connsiteY26" fmla="*/ 771525 h 1000125"/>
              <a:gd name="connsiteX27" fmla="*/ 1962150 w 7391998"/>
              <a:gd name="connsiteY27" fmla="*/ 790575 h 1000125"/>
              <a:gd name="connsiteX28" fmla="*/ 2066925 w 7391998"/>
              <a:gd name="connsiteY28" fmla="*/ 819150 h 1000125"/>
              <a:gd name="connsiteX29" fmla="*/ 2143125 w 7391998"/>
              <a:gd name="connsiteY29" fmla="*/ 847725 h 1000125"/>
              <a:gd name="connsiteX30" fmla="*/ 2190750 w 7391998"/>
              <a:gd name="connsiteY30" fmla="*/ 857250 h 1000125"/>
              <a:gd name="connsiteX31" fmla="*/ 2266950 w 7391998"/>
              <a:gd name="connsiteY31" fmla="*/ 866775 h 1000125"/>
              <a:gd name="connsiteX32" fmla="*/ 2333625 w 7391998"/>
              <a:gd name="connsiteY32" fmla="*/ 876300 h 1000125"/>
              <a:gd name="connsiteX33" fmla="*/ 2447925 w 7391998"/>
              <a:gd name="connsiteY33" fmla="*/ 895350 h 1000125"/>
              <a:gd name="connsiteX34" fmla="*/ 2600325 w 7391998"/>
              <a:gd name="connsiteY34" fmla="*/ 914400 h 1000125"/>
              <a:gd name="connsiteX35" fmla="*/ 2743200 w 7391998"/>
              <a:gd name="connsiteY35" fmla="*/ 933450 h 1000125"/>
              <a:gd name="connsiteX36" fmla="*/ 3086100 w 7391998"/>
              <a:gd name="connsiteY36" fmla="*/ 971550 h 1000125"/>
              <a:gd name="connsiteX37" fmla="*/ 3305175 w 7391998"/>
              <a:gd name="connsiteY37" fmla="*/ 981075 h 1000125"/>
              <a:gd name="connsiteX38" fmla="*/ 3486150 w 7391998"/>
              <a:gd name="connsiteY38" fmla="*/ 990600 h 1000125"/>
              <a:gd name="connsiteX39" fmla="*/ 5133975 w 7391998"/>
              <a:gd name="connsiteY39" fmla="*/ 1000125 h 1000125"/>
              <a:gd name="connsiteX40" fmla="*/ 6858000 w 7391998"/>
              <a:gd name="connsiteY40" fmla="*/ 990600 h 1000125"/>
              <a:gd name="connsiteX41" fmla="*/ 6943725 w 7391998"/>
              <a:gd name="connsiteY41" fmla="*/ 981075 h 1000125"/>
              <a:gd name="connsiteX42" fmla="*/ 7048500 w 7391998"/>
              <a:gd name="connsiteY42" fmla="*/ 971550 h 1000125"/>
              <a:gd name="connsiteX43" fmla="*/ 7105650 w 7391998"/>
              <a:gd name="connsiteY43" fmla="*/ 942975 h 1000125"/>
              <a:gd name="connsiteX44" fmla="*/ 7143750 w 7391998"/>
              <a:gd name="connsiteY44" fmla="*/ 923925 h 1000125"/>
              <a:gd name="connsiteX45" fmla="*/ 7172325 w 7391998"/>
              <a:gd name="connsiteY45" fmla="*/ 914400 h 1000125"/>
              <a:gd name="connsiteX46" fmla="*/ 7229475 w 7391998"/>
              <a:gd name="connsiteY46" fmla="*/ 866775 h 1000125"/>
              <a:gd name="connsiteX47" fmla="*/ 7258050 w 7391998"/>
              <a:gd name="connsiteY47" fmla="*/ 847725 h 1000125"/>
              <a:gd name="connsiteX48" fmla="*/ 7296150 w 7391998"/>
              <a:gd name="connsiteY48" fmla="*/ 800100 h 1000125"/>
              <a:gd name="connsiteX49" fmla="*/ 7362825 w 7391998"/>
              <a:gd name="connsiteY49" fmla="*/ 742950 h 1000125"/>
              <a:gd name="connsiteX50" fmla="*/ 7391400 w 7391998"/>
              <a:gd name="connsiteY50" fmla="*/ 647700 h 1000125"/>
              <a:gd name="connsiteX51" fmla="*/ 7391400 w 7391998"/>
              <a:gd name="connsiteY51" fmla="*/ 619125 h 100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391998" h="1000125">
                <a:moveTo>
                  <a:pt x="0" y="0"/>
                </a:moveTo>
                <a:cubicBezTo>
                  <a:pt x="15875" y="12700"/>
                  <a:pt x="34238" y="22800"/>
                  <a:pt x="47625" y="38100"/>
                </a:cubicBezTo>
                <a:cubicBezTo>
                  <a:pt x="56975" y="48786"/>
                  <a:pt x="56635" y="66160"/>
                  <a:pt x="66675" y="76200"/>
                </a:cubicBezTo>
                <a:cubicBezTo>
                  <a:pt x="76715" y="86240"/>
                  <a:pt x="92734" y="87725"/>
                  <a:pt x="104775" y="95250"/>
                </a:cubicBezTo>
                <a:cubicBezTo>
                  <a:pt x="118237" y="103664"/>
                  <a:pt x="131650" y="112600"/>
                  <a:pt x="142875" y="123825"/>
                </a:cubicBezTo>
                <a:cubicBezTo>
                  <a:pt x="150970" y="131920"/>
                  <a:pt x="153233" y="144950"/>
                  <a:pt x="161925" y="152400"/>
                </a:cubicBezTo>
                <a:cubicBezTo>
                  <a:pt x="207302" y="191294"/>
                  <a:pt x="207978" y="172693"/>
                  <a:pt x="257175" y="200025"/>
                </a:cubicBezTo>
                <a:cubicBezTo>
                  <a:pt x="271052" y="207735"/>
                  <a:pt x="281662" y="220432"/>
                  <a:pt x="295275" y="228600"/>
                </a:cubicBezTo>
                <a:cubicBezTo>
                  <a:pt x="353392" y="263470"/>
                  <a:pt x="368952" y="260587"/>
                  <a:pt x="438150" y="285750"/>
                </a:cubicBezTo>
                <a:cubicBezTo>
                  <a:pt x="479710" y="300863"/>
                  <a:pt x="520022" y="319391"/>
                  <a:pt x="561975" y="333375"/>
                </a:cubicBezTo>
                <a:cubicBezTo>
                  <a:pt x="581025" y="339725"/>
                  <a:pt x="600481" y="344967"/>
                  <a:pt x="619125" y="352425"/>
                </a:cubicBezTo>
                <a:cubicBezTo>
                  <a:pt x="648159" y="364038"/>
                  <a:pt x="675816" y="378912"/>
                  <a:pt x="704850" y="390525"/>
                </a:cubicBezTo>
                <a:cubicBezTo>
                  <a:pt x="796580" y="427217"/>
                  <a:pt x="729817" y="392497"/>
                  <a:pt x="838200" y="428625"/>
                </a:cubicBezTo>
                <a:cubicBezTo>
                  <a:pt x="861139" y="436271"/>
                  <a:pt x="881936" y="449554"/>
                  <a:pt x="904875" y="457200"/>
                </a:cubicBezTo>
                <a:cubicBezTo>
                  <a:pt x="929713" y="465479"/>
                  <a:pt x="956363" y="467601"/>
                  <a:pt x="981075" y="476250"/>
                </a:cubicBezTo>
                <a:cubicBezTo>
                  <a:pt x="1020033" y="489885"/>
                  <a:pt x="1055332" y="513864"/>
                  <a:pt x="1095375" y="523875"/>
                </a:cubicBezTo>
                <a:cubicBezTo>
                  <a:pt x="1276284" y="569102"/>
                  <a:pt x="1089719" y="518815"/>
                  <a:pt x="1219200" y="561975"/>
                </a:cubicBezTo>
                <a:cubicBezTo>
                  <a:pt x="1241128" y="569284"/>
                  <a:pt x="1264107" y="573251"/>
                  <a:pt x="1285875" y="581025"/>
                </a:cubicBezTo>
                <a:cubicBezTo>
                  <a:pt x="1308646" y="589158"/>
                  <a:pt x="1329471" y="602388"/>
                  <a:pt x="1352550" y="609600"/>
                </a:cubicBezTo>
                <a:cubicBezTo>
                  <a:pt x="1380490" y="618331"/>
                  <a:pt x="1409877" y="621550"/>
                  <a:pt x="1438275" y="628650"/>
                </a:cubicBezTo>
                <a:cubicBezTo>
                  <a:pt x="1448015" y="631085"/>
                  <a:pt x="1457049" y="635997"/>
                  <a:pt x="1466850" y="638175"/>
                </a:cubicBezTo>
                <a:cubicBezTo>
                  <a:pt x="1485703" y="642365"/>
                  <a:pt x="1505062" y="643912"/>
                  <a:pt x="1524000" y="647700"/>
                </a:cubicBezTo>
                <a:cubicBezTo>
                  <a:pt x="1666090" y="676118"/>
                  <a:pt x="1423413" y="634110"/>
                  <a:pt x="1619250" y="666750"/>
                </a:cubicBezTo>
                <a:cubicBezTo>
                  <a:pt x="1729154" y="721702"/>
                  <a:pt x="1549436" y="635693"/>
                  <a:pt x="1743075" y="704850"/>
                </a:cubicBezTo>
                <a:cubicBezTo>
                  <a:pt x="1760510" y="711077"/>
                  <a:pt x="1774141" y="725146"/>
                  <a:pt x="1790700" y="733425"/>
                </a:cubicBezTo>
                <a:cubicBezTo>
                  <a:pt x="1813821" y="744985"/>
                  <a:pt x="1842989" y="745954"/>
                  <a:pt x="1866900" y="752475"/>
                </a:cubicBezTo>
                <a:cubicBezTo>
                  <a:pt x="1886273" y="757759"/>
                  <a:pt x="1905406" y="764067"/>
                  <a:pt x="1924050" y="771525"/>
                </a:cubicBezTo>
                <a:cubicBezTo>
                  <a:pt x="1937233" y="776798"/>
                  <a:pt x="1948680" y="786085"/>
                  <a:pt x="1962150" y="790575"/>
                </a:cubicBezTo>
                <a:cubicBezTo>
                  <a:pt x="2145142" y="851572"/>
                  <a:pt x="1976294" y="786193"/>
                  <a:pt x="2066925" y="819150"/>
                </a:cubicBezTo>
                <a:cubicBezTo>
                  <a:pt x="2092419" y="828421"/>
                  <a:pt x="2117197" y="839747"/>
                  <a:pt x="2143125" y="847725"/>
                </a:cubicBezTo>
                <a:cubicBezTo>
                  <a:pt x="2158598" y="852486"/>
                  <a:pt x="2174749" y="854788"/>
                  <a:pt x="2190750" y="857250"/>
                </a:cubicBezTo>
                <a:cubicBezTo>
                  <a:pt x="2216050" y="861142"/>
                  <a:pt x="2241577" y="863392"/>
                  <a:pt x="2266950" y="866775"/>
                </a:cubicBezTo>
                <a:lnTo>
                  <a:pt x="2333625" y="876300"/>
                </a:lnTo>
                <a:cubicBezTo>
                  <a:pt x="2371778" y="882324"/>
                  <a:pt x="2409598" y="890559"/>
                  <a:pt x="2447925" y="895350"/>
                </a:cubicBezTo>
                <a:cubicBezTo>
                  <a:pt x="2498725" y="901700"/>
                  <a:pt x="2549826" y="905984"/>
                  <a:pt x="2600325" y="914400"/>
                </a:cubicBezTo>
                <a:cubicBezTo>
                  <a:pt x="2685835" y="928652"/>
                  <a:pt x="2638280" y="921792"/>
                  <a:pt x="2743200" y="933450"/>
                </a:cubicBezTo>
                <a:cubicBezTo>
                  <a:pt x="2890731" y="975602"/>
                  <a:pt x="2818305" y="959907"/>
                  <a:pt x="3086100" y="971550"/>
                </a:cubicBezTo>
                <a:lnTo>
                  <a:pt x="3305175" y="981075"/>
                </a:lnTo>
                <a:cubicBezTo>
                  <a:pt x="3365515" y="983948"/>
                  <a:pt x="3425745" y="989971"/>
                  <a:pt x="3486150" y="990600"/>
                </a:cubicBezTo>
                <a:lnTo>
                  <a:pt x="5133975" y="1000125"/>
                </a:lnTo>
                <a:lnTo>
                  <a:pt x="6858000" y="990600"/>
                </a:lnTo>
                <a:cubicBezTo>
                  <a:pt x="6886749" y="990297"/>
                  <a:pt x="6915117" y="983936"/>
                  <a:pt x="6943725" y="981075"/>
                </a:cubicBezTo>
                <a:lnTo>
                  <a:pt x="7048500" y="971550"/>
                </a:lnTo>
                <a:cubicBezTo>
                  <a:pt x="7100891" y="954086"/>
                  <a:pt x="7053949" y="972518"/>
                  <a:pt x="7105650" y="942975"/>
                </a:cubicBezTo>
                <a:cubicBezTo>
                  <a:pt x="7117978" y="935930"/>
                  <a:pt x="7130699" y="929518"/>
                  <a:pt x="7143750" y="923925"/>
                </a:cubicBezTo>
                <a:cubicBezTo>
                  <a:pt x="7152978" y="919970"/>
                  <a:pt x="7163345" y="918890"/>
                  <a:pt x="7172325" y="914400"/>
                </a:cubicBezTo>
                <a:cubicBezTo>
                  <a:pt x="7207798" y="896663"/>
                  <a:pt x="7197877" y="893107"/>
                  <a:pt x="7229475" y="866775"/>
                </a:cubicBezTo>
                <a:cubicBezTo>
                  <a:pt x="7238269" y="859446"/>
                  <a:pt x="7249955" y="855820"/>
                  <a:pt x="7258050" y="847725"/>
                </a:cubicBezTo>
                <a:cubicBezTo>
                  <a:pt x="7272425" y="833350"/>
                  <a:pt x="7282763" y="815400"/>
                  <a:pt x="7296150" y="800100"/>
                </a:cubicBezTo>
                <a:cubicBezTo>
                  <a:pt x="7321477" y="771154"/>
                  <a:pt x="7331005" y="766815"/>
                  <a:pt x="7362825" y="742950"/>
                </a:cubicBezTo>
                <a:cubicBezTo>
                  <a:pt x="7369454" y="723064"/>
                  <a:pt x="7387801" y="672892"/>
                  <a:pt x="7391400" y="647700"/>
                </a:cubicBezTo>
                <a:cubicBezTo>
                  <a:pt x="7392747" y="638271"/>
                  <a:pt x="7391400" y="628650"/>
                  <a:pt x="7391400" y="619125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52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1027" name="Picture 3" descr="D:\擷取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6" y="0"/>
            <a:ext cx="9153526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683568" y="3326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zh-TW" dirty="0"/>
              <a:t>兩邊經緯度的範圍不一樣且框框內的箭頭長度及方向不一樣</a:t>
            </a:r>
            <a:endParaRPr lang="zh-TW" altLang="en-US" dirty="0"/>
          </a:p>
        </p:txBody>
      </p:sp>
      <p:pic>
        <p:nvPicPr>
          <p:cNvPr id="10" name="圖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543300"/>
            <a:ext cx="3838575" cy="2878455"/>
          </a:xfrm>
          <a:prstGeom prst="rect">
            <a:avLst/>
          </a:prstGeom>
        </p:spPr>
      </p:pic>
      <p:pic>
        <p:nvPicPr>
          <p:cNvPr id="11" name="圖片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542665"/>
            <a:ext cx="3838575" cy="287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33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Coordinate </a:t>
            </a:r>
            <a:r>
              <a:rPr lang="en-US" altLang="zh-TW" dirty="0" smtClean="0"/>
              <a:t>Scaling (uniform) </a:t>
            </a:r>
            <a:br>
              <a:rPr lang="en-US" altLang="zh-TW" dirty="0" smtClean="0"/>
            </a:br>
            <a:r>
              <a:rPr lang="en-US" altLang="zh-TW" dirty="0" smtClean="0"/>
              <a:t>(Fixing pitch &amp; roll, </a:t>
            </a:r>
            <a:r>
              <a:rPr lang="el-GR" altLang="zh-TW" dirty="0" smtClean="0"/>
              <a:t>β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266" y="1988840"/>
            <a:ext cx="8229600" cy="4525963"/>
          </a:xfrm>
        </p:spPr>
        <p:txBody>
          <a:bodyPr>
            <a:normAutofit fontScale="92500" lnSpcReduction="10000"/>
          </a:bodyPr>
          <a:lstStyle/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A value, </a:t>
            </a:r>
            <a:r>
              <a:rPr lang="en-US" altLang="zh-TW" dirty="0" smtClean="0">
                <a:solidFill>
                  <a:srgbClr val="FF0000"/>
                </a:solidFill>
              </a:rPr>
              <a:t>0.3</a:t>
            </a:r>
            <a:r>
              <a:rPr lang="en-US" altLang="zh-TW" baseline="30000" dirty="0" smtClean="0">
                <a:solidFill>
                  <a:srgbClr val="FF0000"/>
                </a:solidFill>
              </a:rPr>
              <a:t>o</a:t>
            </a:r>
            <a:r>
              <a:rPr lang="en-US" altLang="zh-TW" dirty="0" smtClean="0"/>
              <a:t>, of the beam orientation from the vertical results in a |</a:t>
            </a:r>
            <a:r>
              <a:rPr lang="el-GR" altLang="zh-TW" dirty="0" smtClean="0"/>
              <a:t>β</a:t>
            </a:r>
            <a:r>
              <a:rPr lang="en-US" altLang="zh-TW" dirty="0" smtClean="0"/>
              <a:t>| of </a:t>
            </a:r>
            <a:r>
              <a:rPr lang="en-US" altLang="zh-TW" dirty="0" smtClean="0">
                <a:solidFill>
                  <a:srgbClr val="FF0000"/>
                </a:solidFill>
              </a:rPr>
              <a:t>1.01</a:t>
            </a:r>
            <a:r>
              <a:rPr lang="en-US" altLang="zh-TW" dirty="0" smtClean="0"/>
              <a:t>. </a:t>
            </a:r>
            <a:endParaRPr lang="zh-TW" altLang="en-US" dirty="0"/>
          </a:p>
        </p:txBody>
      </p:sp>
      <p:pic>
        <p:nvPicPr>
          <p:cNvPr id="4098" name="Picture 2" descr="D:\擷取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6611937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283968" y="4365104"/>
            <a:ext cx="30809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l-GR" altLang="zh-TW" dirty="0"/>
              <a:t>β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07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Calculating </a:t>
            </a:r>
            <a:r>
              <a:rPr lang="el-GR" altLang="zh-TW" i="1" dirty="0" smtClean="0">
                <a:solidFill>
                  <a:srgbClr val="FF0000"/>
                </a:solidFill>
              </a:rPr>
              <a:t>α</a:t>
            </a:r>
            <a:r>
              <a:rPr lang="en-US" altLang="zh-TW" i="1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l-GR" altLang="zh-TW" dirty="0">
                <a:solidFill>
                  <a:srgbClr val="FF0000"/>
                </a:solidFill>
              </a:rPr>
              <a:t>β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325562"/>
                <a:ext cx="8229600" cy="4525963"/>
              </a:xfrm>
            </p:spPr>
            <p:txBody>
              <a:bodyPr/>
              <a:lstStyle/>
              <a:p>
                <a:r>
                  <a:rPr lang="en-US" altLang="zh-TW" dirty="0" smtClean="0"/>
                  <a:t>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 </m:t>
                    </m:r>
                    <m:r>
                      <a:rPr lang="en-US" altLang="zh-TW" b="0" i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 are the ship velocities measured </a:t>
                </a:r>
                <a:r>
                  <a:rPr lang="en-US" altLang="zh-TW" dirty="0" smtClean="0"/>
                  <a:t>by the </a:t>
                </a:r>
                <a:r>
                  <a:rPr lang="en-US" altLang="zh-TW" dirty="0"/>
                  <a:t>ADCP bottom </a:t>
                </a:r>
                <a:r>
                  <a:rPr lang="en-US" altLang="zh-TW" dirty="0" smtClean="0"/>
                  <a:t>track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 </m:t>
                    </m:r>
                    <m:r>
                      <a:rPr lang="en-US" altLang="zh-TW" b="0" i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 are the ship velocities measured </a:t>
                </a:r>
                <a:r>
                  <a:rPr lang="en-US" altLang="zh-TW" dirty="0" smtClean="0"/>
                  <a:t>by the </a:t>
                </a:r>
                <a:r>
                  <a:rPr lang="en-US" altLang="zh-TW" dirty="0"/>
                  <a:t>ship </a:t>
                </a:r>
                <a:r>
                  <a:rPr lang="en-US" altLang="zh-TW" dirty="0" smtClean="0"/>
                  <a:t>GPS. Then,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325562"/>
                <a:ext cx="8229600" cy="4525963"/>
              </a:xfrm>
              <a:blipFill rotWithShape="1">
                <a:blip r:embed="rId2"/>
                <a:stretch>
                  <a:fillRect l="-1704" t="-1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128349" y="3501008"/>
                <a:ext cx="4426276" cy="12124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sz="32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3200">
                              <a:latin typeface="Cambria Math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zh-TW" altLang="zh-TW" sz="3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3200" i="1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altLang="zh-TW" sz="32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TW" altLang="zh-TW" sz="3200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〈"/>
                              <m:endChr m:val="〉"/>
                              <m:ctrlPr>
                                <a:rPr lang="zh-TW" altLang="zh-TW" sz="3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zh-TW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altLang="zh-TW" sz="32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zh-TW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〈"/>
                              <m:endChr m:val="〉"/>
                              <m:ctrlPr>
                                <a:rPr lang="zh-TW" altLang="zh-TW" sz="3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zh-TW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altLang="zh-TW" sz="32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zh-TW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zh-TW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349" y="3501008"/>
                <a:ext cx="4426276" cy="12124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785741" y="6396335"/>
                <a:ext cx="4325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TW" altLang="zh-TW" sz="2400" i="1">
                            <a:latin typeface="Cambria Math"/>
                          </a:rPr>
                        </m:ctrlPr>
                      </m:dPr>
                      <m:e/>
                    </m:d>
                  </m:oMath>
                </a14:m>
                <a:r>
                  <a:rPr lang="en-US" altLang="zh-TW" sz="2400" dirty="0"/>
                  <a:t> denotes the ensemble mean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741" y="6396335"/>
                <a:ext cx="4325095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0526" r="-1268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843808" y="4838427"/>
                <a:ext cx="3299814" cy="15473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i="1" smtClean="0">
                          <a:latin typeface="Cambria Math"/>
                        </a:rPr>
                        <m:t>𝛽</m:t>
                      </m:r>
                      <m:r>
                        <a:rPr lang="en-US" altLang="zh-TW" sz="320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TW" altLang="zh-TW" sz="32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TW" altLang="zh-TW" sz="3200" i="1"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zh-TW" altLang="zh-TW" sz="3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zh-TW" sz="3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TW" altLang="zh-TW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zh-TW" altLang="zh-TW" sz="3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TW" altLang="zh-TW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i="1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US" altLang="zh-TW" sz="32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zh-TW" altLang="zh-TW" sz="3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zh-TW" sz="3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TW" altLang="zh-TW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zh-TW" altLang="zh-TW" sz="3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TW" altLang="zh-TW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i="1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US" altLang="zh-TW" sz="32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838427"/>
                <a:ext cx="3299814" cy="154734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17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Joyce, T. M., 1989. On in Situ “Calibration” of Shipboard ADCPs. Journal of Atmospheric and Oceanic Technology, 6, 169-172.</a:t>
            </a:r>
            <a:endParaRPr lang="zh-TW" altLang="zh-TW" dirty="0"/>
          </a:p>
          <a:p>
            <a:r>
              <a:rPr lang="en-US" altLang="zh-TW" dirty="0" smtClean="0"/>
              <a:t>Tang</a:t>
            </a:r>
            <a:r>
              <a:rPr lang="en-US" altLang="zh-TW" dirty="0"/>
              <a:t>, T.-Y. and J.-C. Ma, 1995. A note on the accuracy of shipboard ADCP on Ocean Researcher I. </a:t>
            </a:r>
            <a:r>
              <a:rPr lang="en-US" altLang="zh-TW" dirty="0" err="1"/>
              <a:t>Acta</a:t>
            </a:r>
            <a:r>
              <a:rPr lang="en-US" altLang="zh-TW" dirty="0"/>
              <a:t> </a:t>
            </a:r>
            <a:r>
              <a:rPr lang="en-US" altLang="zh-TW" dirty="0" err="1"/>
              <a:t>Oceanographica</a:t>
            </a:r>
            <a:r>
              <a:rPr lang="en-US" altLang="zh-TW" dirty="0"/>
              <a:t> </a:t>
            </a:r>
            <a:r>
              <a:rPr lang="en-US" altLang="zh-TW" dirty="0" err="1"/>
              <a:t>Taiwanica</a:t>
            </a:r>
            <a:r>
              <a:rPr lang="en-US" altLang="zh-TW" dirty="0"/>
              <a:t>, 34, 71-81</a:t>
            </a:r>
            <a:r>
              <a:rPr lang="en-US" altLang="zh-TW" dirty="0" smtClean="0"/>
              <a:t>.</a:t>
            </a:r>
          </a:p>
          <a:p>
            <a:r>
              <a:rPr lang="en-US" altLang="zh-TW" dirty="0" err="1" smtClean="0"/>
              <a:t>Osiński</a:t>
            </a:r>
            <a:r>
              <a:rPr lang="en-US" altLang="zh-TW" dirty="0" smtClean="0"/>
              <a:t> R.,2000. The misalignment angle in vessel-mounted ADCP. </a:t>
            </a:r>
            <a:r>
              <a:rPr lang="en-US" altLang="zh-TW" dirty="0" err="1" smtClean="0"/>
              <a:t>Oceanologia</a:t>
            </a:r>
            <a:r>
              <a:rPr lang="en-US" altLang="zh-TW" dirty="0"/>
              <a:t>, </a:t>
            </a:r>
            <a:r>
              <a:rPr lang="en-US" altLang="zh-TW" dirty="0" smtClean="0"/>
              <a:t>42 (3), 385-394.</a:t>
            </a:r>
            <a:endParaRPr lang="zh-TW" altLang="en-US" dirty="0"/>
          </a:p>
          <a:p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89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Start doing some practical exercises in class to calculate the </a:t>
            </a:r>
            <a:r>
              <a:rPr lang="el-GR" altLang="zh-TW" i="1" dirty="0">
                <a:solidFill>
                  <a:srgbClr val="FF0000"/>
                </a:solidFill>
              </a:rPr>
              <a:t>α</a:t>
            </a:r>
            <a:r>
              <a:rPr lang="en-US" altLang="zh-TW" i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l-GR" altLang="zh-TW" dirty="0">
                <a:solidFill>
                  <a:srgbClr val="FF0000"/>
                </a:solidFill>
              </a:rPr>
              <a:t>β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971600" y="3886200"/>
            <a:ext cx="7272808" cy="1752600"/>
          </a:xfrm>
        </p:spPr>
        <p:txBody>
          <a:bodyPr>
            <a:normAutofit/>
          </a:bodyPr>
          <a:lstStyle/>
          <a:p>
            <a:r>
              <a:rPr lang="en-US" altLang="zh-TW" dirty="0"/>
              <a:t>Using the OR2_2247_20170628 </a:t>
            </a:r>
            <a:r>
              <a:rPr lang="en-US" altLang="zh-TW" dirty="0" smtClean="0"/>
              <a:t>data from </a:t>
            </a:r>
            <a:r>
              <a:rPr lang="en-US" altLang="zh-TW" dirty="0" smtClean="0">
                <a:solidFill>
                  <a:srgbClr val="FF0000"/>
                </a:solidFill>
              </a:rPr>
              <a:t>the </a:t>
            </a:r>
            <a:r>
              <a:rPr lang="en-US" altLang="zh-TW" dirty="0">
                <a:solidFill>
                  <a:srgbClr val="FF0000"/>
                </a:solidFill>
              </a:rPr>
              <a:t>90</a:t>
            </a:r>
            <a:r>
              <a:rPr lang="en-US" altLang="zh-TW" baseline="30000" dirty="0">
                <a:solidFill>
                  <a:srgbClr val="FF0000"/>
                </a:solidFill>
              </a:rPr>
              <a:t>th</a:t>
            </a:r>
            <a:r>
              <a:rPr lang="en-US" altLang="zh-TW" dirty="0">
                <a:solidFill>
                  <a:srgbClr val="FF0000"/>
                </a:solidFill>
              </a:rPr>
              <a:t> ensemble to the </a:t>
            </a:r>
            <a:r>
              <a:rPr lang="en-US" altLang="zh-TW" dirty="0" smtClean="0">
                <a:solidFill>
                  <a:srgbClr val="FF0000"/>
                </a:solidFill>
              </a:rPr>
              <a:t>109</a:t>
            </a:r>
            <a:r>
              <a:rPr lang="en-US" altLang="zh-TW" baseline="30000" dirty="0" smtClean="0">
                <a:solidFill>
                  <a:srgbClr val="FF0000"/>
                </a:solidFill>
              </a:rPr>
              <a:t>th</a:t>
            </a:r>
            <a:r>
              <a:rPr lang="en-US" altLang="zh-TW" dirty="0" smtClean="0">
                <a:solidFill>
                  <a:srgbClr val="FF0000"/>
                </a:solidFill>
              </a:rPr>
              <a:t> ensemble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2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擷取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22" t="37277" b="16384"/>
          <a:stretch/>
        </p:blipFill>
        <p:spPr bwMode="auto">
          <a:xfrm>
            <a:off x="4716016" y="2959099"/>
            <a:ext cx="4334768" cy="358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Getting ship velocities from </a:t>
            </a:r>
            <a:r>
              <a:rPr lang="en-US" altLang="zh-TW" dirty="0" err="1" smtClean="0"/>
              <a:t>WinADCP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(5~10 mins)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“cr2247001_000000.LTA”</a:t>
            </a:r>
          </a:p>
          <a:p>
            <a:r>
              <a:rPr lang="en-US" altLang="zh-TW" dirty="0" smtClean="0"/>
              <a:t>Output the ship </a:t>
            </a:r>
            <a:r>
              <a:rPr lang="en-US" altLang="zh-TW" dirty="0"/>
              <a:t>velocities measured </a:t>
            </a:r>
            <a:r>
              <a:rPr lang="en-US" altLang="zh-TW" dirty="0" smtClean="0"/>
              <a:t>by the bottom </a:t>
            </a:r>
            <a:r>
              <a:rPr lang="en-US" altLang="zh-TW" dirty="0"/>
              <a:t>track </a:t>
            </a:r>
            <a:r>
              <a:rPr lang="en-US" altLang="zh-TW" dirty="0" smtClean="0"/>
              <a:t>and GPS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100392" y="3448930"/>
            <a:ext cx="720080" cy="844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588224" y="4869160"/>
            <a:ext cx="720080" cy="484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061746" y="5075891"/>
            <a:ext cx="720080" cy="441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98" name="Picture 2" descr="D:\擷取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72" y="3252158"/>
            <a:ext cx="4427984" cy="323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46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擷取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97117"/>
            <a:ext cx="4350643" cy="554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Looking at the ship </a:t>
            </a:r>
            <a:r>
              <a:rPr lang="en-US" altLang="zh-TW" dirty="0"/>
              <a:t>v</a:t>
            </a:r>
            <a:r>
              <a:rPr lang="en-US" altLang="zh-TW" dirty="0" smtClean="0"/>
              <a:t>elocity data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586688" y="2708920"/>
                <a:ext cx="1053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TW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zh-TW" altLang="zh-TW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688" y="2708920"/>
                <a:ext cx="105368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508104" y="2708920"/>
                <a:ext cx="1048557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altLang="zh-TW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2708920"/>
                <a:ext cx="1048557" cy="391902"/>
              </a:xfrm>
              <a:prstGeom prst="rect">
                <a:avLst/>
              </a:prstGeom>
              <a:blipFill rotWithShape="1">
                <a:blip r:embed="rId4"/>
                <a:stretch>
                  <a:fillRect l="-1744" b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78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Deleting the heading</a:t>
            </a:r>
            <a:endParaRPr lang="zh-TW" altLang="en-US" dirty="0"/>
          </a:p>
        </p:txBody>
      </p:sp>
      <p:pic>
        <p:nvPicPr>
          <p:cNvPr id="6146" name="Picture 2" descr="D:\擷取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6840760" cy="502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48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Read in data to PC (15 </a:t>
            </a:r>
            <a:r>
              <a:rPr lang="en-US" altLang="zh-TW" dirty="0"/>
              <a:t>mins)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Use your tool to read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 </m:t>
                    </m:r>
                    <m:r>
                      <a:rPr lang="en-US" altLang="zh-TW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 </m:t>
                    </m:r>
                    <m:r>
                      <a:rPr lang="en-US" altLang="zh-TW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. </a:t>
                </a:r>
              </a:p>
              <a:p>
                <a:r>
                  <a:rPr lang="en-US" altLang="zh-TW" dirty="0" smtClean="0"/>
                  <a:t>Again,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 </m:t>
                    </m:r>
                    <m:r>
                      <a:rPr lang="en-US" altLang="zh-TW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 are the ship velocities measured by the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ADCP bottom track</a:t>
                </a:r>
                <a:r>
                  <a:rPr lang="en-US" altLang="zh-TW" dirty="0"/>
                  <a:t> and </a:t>
                </a:r>
                <a:endParaRPr lang="en-US" altLang="zh-TW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 </m:t>
                    </m:r>
                    <m:r>
                      <a:rPr lang="en-US" altLang="zh-TW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 are the ship velocities measured by the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ship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GPS</a:t>
                </a:r>
                <a:r>
                  <a:rPr lang="en-US" altLang="zh-TW" dirty="0" smtClean="0"/>
                  <a:t>.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617" r="-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29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Calculating </a:t>
            </a:r>
            <a:r>
              <a:rPr lang="el-GR" altLang="zh-TW" i="1" dirty="0">
                <a:solidFill>
                  <a:srgbClr val="FF0000"/>
                </a:solidFill>
              </a:rPr>
              <a:t>α</a:t>
            </a:r>
            <a:r>
              <a:rPr lang="en-US" altLang="zh-TW" i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l-GR" altLang="zh-TW" dirty="0" smtClean="0">
                <a:solidFill>
                  <a:srgbClr val="FF0000"/>
                </a:solidFill>
              </a:rPr>
              <a:t>β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(30 mins)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547664" y="1628800"/>
                <a:ext cx="4426276" cy="12124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sz="32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3200">
                              <a:latin typeface="Cambria Math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zh-TW" altLang="zh-TW" sz="3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3200" i="1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altLang="zh-TW" sz="32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TW" altLang="zh-TW" sz="3200" i="1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〈"/>
                              <m:endChr m:val="〉"/>
                              <m:ctrlPr>
                                <a:rPr lang="zh-TW" altLang="zh-TW" sz="3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zh-TW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altLang="zh-TW" sz="32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zh-TW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〈"/>
                              <m:endChr m:val="〉"/>
                              <m:ctrlPr>
                                <a:rPr lang="zh-TW" altLang="zh-TW" sz="32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zh-TW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altLang="zh-TW" sz="32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zh-TW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zh-TW" sz="3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3200" i="1">
                                      <a:latin typeface="Cambria Math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628800"/>
                <a:ext cx="4426276" cy="12124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619667" y="5805264"/>
                <a:ext cx="552433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TW" altLang="zh-TW" sz="2400" i="1">
                            <a:latin typeface="Cambria Math"/>
                          </a:rPr>
                        </m:ctrlPr>
                      </m:dPr>
                      <m:e/>
                    </m:d>
                  </m:oMath>
                </a14:m>
                <a:r>
                  <a:rPr lang="en-US" altLang="zh-TW" sz="2400" dirty="0"/>
                  <a:t> denotes the ensemble </a:t>
                </a:r>
                <a:r>
                  <a:rPr lang="en-US" altLang="zh-TW" sz="2400" dirty="0" smtClean="0"/>
                  <a:t>mean </a:t>
                </a:r>
              </a:p>
              <a:p>
                <a:r>
                  <a:rPr lang="en-US" altLang="zh-TW" sz="2400" dirty="0" smtClean="0"/>
                  <a:t>from</a:t>
                </a:r>
                <a:r>
                  <a:rPr lang="zh-TW" altLang="en-US" sz="2400" dirty="0" smtClean="0"/>
                  <a:t>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90</a:t>
                </a:r>
                <a:r>
                  <a:rPr lang="en-US" altLang="zh-TW" sz="2400" baseline="30000" dirty="0">
                    <a:solidFill>
                      <a:srgbClr val="FF0000"/>
                    </a:solidFill>
                  </a:rPr>
                  <a:t>th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 ensemble to the </a:t>
                </a:r>
                <a:r>
                  <a:rPr lang="en-US" altLang="zh-TW" sz="2400" dirty="0" smtClean="0">
                    <a:solidFill>
                      <a:srgbClr val="FF0000"/>
                    </a:solidFill>
                  </a:rPr>
                  <a:t>109</a:t>
                </a:r>
                <a:r>
                  <a:rPr lang="en-US" altLang="zh-TW" sz="2400" baseline="30000" dirty="0" smtClean="0">
                    <a:solidFill>
                      <a:srgbClr val="FF0000"/>
                    </a:solidFill>
                  </a:rPr>
                  <a:t>th</a:t>
                </a:r>
                <a:r>
                  <a:rPr lang="en-US" altLang="zh-TW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ensemble</a:t>
                </a:r>
                <a:r>
                  <a:rPr lang="en-US" altLang="zh-TW" sz="2400" dirty="0" smtClean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667" y="5805264"/>
                <a:ext cx="5524333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766" t="-5839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110895" y="3356992"/>
                <a:ext cx="3299814" cy="15473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i="1" smtClean="0">
                          <a:latin typeface="Cambria Math"/>
                        </a:rPr>
                        <m:t>𝛽</m:t>
                      </m:r>
                      <m:r>
                        <a:rPr lang="en-US" altLang="zh-TW" sz="320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TW" altLang="zh-TW" sz="32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TW" altLang="zh-TW" sz="3200" i="1"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zh-TW" altLang="zh-TW" sz="3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zh-TW" sz="3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TW" altLang="zh-TW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zh-TW" altLang="zh-TW" sz="3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TW" altLang="zh-TW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i="1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US" altLang="zh-TW" sz="32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zh-TW" altLang="zh-TW" sz="3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zh-TW" sz="3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TW" altLang="zh-TW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zh-TW" altLang="zh-TW" sz="32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zh-TW" altLang="zh-TW" sz="3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i="1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US" altLang="zh-TW" sz="32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TW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895" y="3356992"/>
                <a:ext cx="3299814" cy="154734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11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Calculating </a:t>
            </a:r>
            <a:r>
              <a:rPr lang="el-GR" altLang="zh-TW" i="1" dirty="0">
                <a:solidFill>
                  <a:srgbClr val="FF0000"/>
                </a:solidFill>
              </a:rPr>
              <a:t>α</a:t>
            </a:r>
            <a:r>
              <a:rPr lang="en-US" altLang="zh-TW" i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l-GR" altLang="zh-TW" dirty="0">
                <a:solidFill>
                  <a:srgbClr val="FF0000"/>
                </a:solidFill>
              </a:rPr>
              <a:t>β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(MATLAB</a:t>
            </a:r>
            <a:r>
              <a:rPr lang="zh-TW" altLang="en-US" dirty="0" smtClean="0"/>
              <a:t> </a:t>
            </a:r>
            <a:r>
              <a:rPr lang="en-US" altLang="zh-TW" dirty="0" smtClean="0"/>
              <a:t>codes)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d=load</a:t>
            </a:r>
            <a:r>
              <a:rPr lang="en-US" altLang="zh-TW" dirty="0"/>
              <a:t>('</a:t>
            </a:r>
            <a:r>
              <a:rPr lang="en-US" altLang="zh-TW" dirty="0" err="1"/>
              <a:t>ship_vel_gps_bt_ok</a:t>
            </a:r>
            <a:r>
              <a:rPr lang="en-US" altLang="zh-TW" dirty="0"/>
              <a:t>');</a:t>
            </a:r>
          </a:p>
          <a:p>
            <a:r>
              <a:rPr lang="en-US" altLang="zh-TW" dirty="0" err="1"/>
              <a:t>ub</a:t>
            </a:r>
            <a:r>
              <a:rPr lang="en-US" altLang="zh-TW" dirty="0"/>
              <a:t>=d(:,9);</a:t>
            </a:r>
          </a:p>
          <a:p>
            <a:r>
              <a:rPr lang="en-US" altLang="zh-TW" dirty="0" err="1"/>
              <a:t>vb</a:t>
            </a:r>
            <a:r>
              <a:rPr lang="en-US" altLang="zh-TW" dirty="0"/>
              <a:t>=d(:,10);</a:t>
            </a:r>
          </a:p>
          <a:p>
            <a:r>
              <a:rPr lang="en-US" altLang="zh-TW" dirty="0" err="1"/>
              <a:t>ug</a:t>
            </a:r>
            <a:r>
              <a:rPr lang="en-US" altLang="zh-TW" dirty="0"/>
              <a:t>=d(:,11);</a:t>
            </a:r>
          </a:p>
          <a:p>
            <a:r>
              <a:rPr lang="en-US" altLang="zh-TW" dirty="0"/>
              <a:t>vg=d(:,12);</a:t>
            </a:r>
          </a:p>
          <a:p>
            <a:r>
              <a:rPr lang="zh-TW" altLang="en-US" dirty="0"/>
              <a:t> </a:t>
            </a:r>
          </a:p>
          <a:p>
            <a:r>
              <a:rPr lang="en-US" altLang="zh-TW" dirty="0" err="1"/>
              <a:t>tan_alpha</a:t>
            </a:r>
            <a:r>
              <a:rPr lang="en-US" altLang="zh-TW" dirty="0"/>
              <a:t>=mean(</a:t>
            </a:r>
            <a:r>
              <a:rPr lang="en-US" altLang="zh-TW" dirty="0" err="1"/>
              <a:t>ub</a:t>
            </a:r>
            <a:r>
              <a:rPr lang="en-US" altLang="zh-TW" dirty="0"/>
              <a:t>.*vg-vb.*</a:t>
            </a:r>
            <a:r>
              <a:rPr lang="en-US" altLang="zh-TW" dirty="0" err="1"/>
              <a:t>ug</a:t>
            </a:r>
            <a:r>
              <a:rPr lang="en-US" altLang="zh-TW" dirty="0"/>
              <a:t>)/mean(</a:t>
            </a:r>
            <a:r>
              <a:rPr lang="en-US" altLang="zh-TW" dirty="0" err="1"/>
              <a:t>ub</a:t>
            </a:r>
            <a:r>
              <a:rPr lang="en-US" altLang="zh-TW" dirty="0" smtClean="0"/>
              <a:t>.*</a:t>
            </a:r>
            <a:r>
              <a:rPr lang="en-US" altLang="zh-TW" dirty="0" err="1" smtClean="0"/>
              <a:t>ug+vb</a:t>
            </a:r>
            <a:r>
              <a:rPr lang="en-US" altLang="zh-TW" dirty="0" smtClean="0"/>
              <a:t>.*vg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alpha=</a:t>
            </a:r>
            <a:r>
              <a:rPr lang="en-US" altLang="zh-TW" dirty="0" err="1"/>
              <a:t>atand</a:t>
            </a:r>
            <a:r>
              <a:rPr lang="en-US" altLang="zh-TW" dirty="0"/>
              <a:t>(</a:t>
            </a:r>
            <a:r>
              <a:rPr lang="en-US" altLang="zh-TW" dirty="0" err="1"/>
              <a:t>tan_alpha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beta=</a:t>
            </a:r>
            <a:r>
              <a:rPr lang="en-US" altLang="zh-TW" dirty="0" err="1"/>
              <a:t>sqrt</a:t>
            </a:r>
            <a:r>
              <a:rPr lang="en-US" altLang="zh-TW" dirty="0"/>
              <a:t>(mean(ug.^2+vg.^2)/mean(ub.^2+vb.^2))</a:t>
            </a:r>
          </a:p>
          <a:p>
            <a:r>
              <a:rPr lang="zh-TW" altLang="en-US" dirty="0" smtClean="0"/>
              <a:t> </a:t>
            </a:r>
            <a:endParaRPr lang="zh-TW" altLang="en-US" dirty="0"/>
          </a:p>
          <a:p>
            <a:r>
              <a:rPr lang="zh-TW" altLang="en-US" dirty="0"/>
              <a:t> </a:t>
            </a:r>
            <a:r>
              <a:rPr lang="en-US" altLang="zh-TW" dirty="0" smtClean="0"/>
              <a:t>## alpha=-0.77</a:t>
            </a:r>
            <a:r>
              <a:rPr lang="en-US" altLang="zh-TW" baseline="30000" dirty="0" smtClean="0"/>
              <a:t>o</a:t>
            </a:r>
            <a:r>
              <a:rPr lang="en-US" altLang="zh-TW" dirty="0" smtClean="0"/>
              <a:t>, beta=1.0353.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00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1026" name="Picture 2" descr="0427b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46005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0427g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-1"/>
            <a:ext cx="458152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907704" y="44371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Only difference I could see is at the bottom of the ship track (24.843°N 122.02°"E) the current velocities seems different.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4896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How to calibrate the current velocities using the </a:t>
            </a:r>
            <a:r>
              <a:rPr lang="el-GR" altLang="zh-TW" i="1" dirty="0">
                <a:solidFill>
                  <a:srgbClr val="FF0000"/>
                </a:solidFill>
              </a:rPr>
              <a:t>α</a:t>
            </a:r>
            <a:r>
              <a:rPr lang="en-US" altLang="zh-TW" i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l-GR" altLang="zh-TW" dirty="0">
                <a:solidFill>
                  <a:srgbClr val="FF0000"/>
                </a:solidFill>
              </a:rPr>
              <a:t>β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304856" cy="1752600"/>
          </a:xfrm>
        </p:spPr>
        <p:txBody>
          <a:bodyPr/>
          <a:lstStyle/>
          <a:p>
            <a:r>
              <a:rPr lang="en-US" altLang="zh-TW" dirty="0" smtClean="0"/>
              <a:t>Calculate the current velocities from the velocities relative to ADCP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60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496" y="274638"/>
            <a:ext cx="9108504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Velocity variables for different references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5069160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zh-TW" dirty="0"/>
                          <m:t>ottom</m:t>
                        </m:r>
                        <m:r>
                          <m:rPr>
                            <m:nor/>
                          </m:rPr>
                          <a:rPr lang="en-US" altLang="zh-TW" b="0" i="0" dirty="0" smtClean="0"/>
                          <m:t>−</m:t>
                        </m:r>
                        <m:r>
                          <m:rPr>
                            <m:nor/>
                          </m:rPr>
                          <a:rPr lang="en-US" altLang="zh-TW" dirty="0"/>
                          <m:t>track</m:t>
                        </m:r>
                        <m:r>
                          <m:rPr>
                            <m:nor/>
                          </m:rPr>
                          <a:rPr lang="en-US" altLang="zh-TW" b="0" i="1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zh-TW" b="0" dirty="0" smtClean="0"/>
                          <m:t>ship</m:t>
                        </m:r>
                        <m:r>
                          <m:rPr>
                            <m:nor/>
                          </m:rPr>
                          <a:rPr lang="en-US" altLang="zh-TW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zh-TW" b="0" i="0" dirty="0" smtClean="0"/>
                          <m:t>velocities</m:t>
                        </m:r>
                        <m:r>
                          <m:rPr>
                            <m:nor/>
                          </m:rPr>
                          <a:rPr lang="en-US" altLang="zh-TW" b="0" i="0" dirty="0" smtClean="0"/>
                          <m:t>:</m:t>
                        </m:r>
                        <m:r>
                          <m:rPr>
                            <m:nor/>
                          </m:rPr>
                          <a:rPr lang="en-US" altLang="zh-TW" b="0" i="1" dirty="0" smtClean="0"/>
                          <m:t> </m:t>
                        </m:r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 </m:t>
                    </m:r>
                    <m:r>
                      <a:rPr lang="en-US" altLang="zh-TW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i="0" dirty="0" smtClean="0">
                            <a:solidFill>
                              <a:schemeClr val="tx1"/>
                            </a:solidFill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solidFill>
                              <a:schemeClr val="tx1"/>
                            </a:solidFill>
                          </a:rPr>
                          <m:t>PS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solidFill>
                              <a:schemeClr val="tx1"/>
                            </a:solidFill>
                          </a:rPr>
                          <m:t>ship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solidFill>
                              <a:schemeClr val="tx1"/>
                            </a:solidFill>
                          </a:rPr>
                          <m:t>velocities</m:t>
                        </m:r>
                        <m:r>
                          <m:rPr>
                            <m:nor/>
                          </m:rP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m:t>:</m:t>
                        </m:r>
                        <m:r>
                          <a:rPr lang="en-US" altLang="zh-TW" i="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 </m:t>
                    </m:r>
                    <m:r>
                      <a:rPr lang="en-US" altLang="zh-TW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Relative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water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velocities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referring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to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the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moving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ADCP</m:t>
                    </m:r>
                    <m:r>
                      <a:rPr lang="en-US" altLang="zh-TW" b="0" i="1" smtClean="0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 </m:t>
                    </m:r>
                    <m:r>
                      <a:rPr lang="en-US" altLang="zh-TW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>
                            <a:latin typeface="Cambria Math"/>
                          </a:rPr>
                          <m:t>Absolute</m:t>
                        </m:r>
                        <m:r>
                          <m:rPr>
                            <m:nor/>
                          </m:rPr>
                          <a:rPr lang="en-US" altLang="zh-TW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dirty="0"/>
                          <m:t>water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  <m:r>
                          <m:rPr>
                            <m:nor/>
                          </m:rPr>
                          <a:rPr lang="en-US" altLang="zh-TW" dirty="0"/>
                          <m:t>velocities</m:t>
                        </m:r>
                        <m:r>
                          <m:rPr>
                            <m:nor/>
                          </m:rPr>
                          <a:rPr lang="en-US" altLang="zh-TW" dirty="0"/>
                          <m:t>:</m:t>
                        </m:r>
                        <m:r>
                          <a:rPr lang="en-US" altLang="zh-TW" dirty="0">
                            <a:latin typeface="Cambria Math"/>
                          </a:rPr>
                          <m:t> </m:t>
                        </m:r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 </m:t>
                    </m:r>
                    <m:r>
                      <a:rPr lang="en-US" altLang="zh-TW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5069160"/>
              </a:xfrm>
              <a:blipFill rotWithShape="1">
                <a:blip r:embed="rId2"/>
                <a:stretch>
                  <a:fillRect l="-933" r="-14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93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496" y="274638"/>
            <a:ext cx="9108504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Velocity variables for different references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5069160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zh-TW" dirty="0"/>
                          <m:t>ottom</m:t>
                        </m:r>
                        <m:r>
                          <m:rPr>
                            <m:nor/>
                          </m:rPr>
                          <a:rPr lang="en-US" altLang="zh-TW" b="0" i="0" dirty="0" smtClean="0"/>
                          <m:t>−</m:t>
                        </m:r>
                        <m:r>
                          <m:rPr>
                            <m:nor/>
                          </m:rPr>
                          <a:rPr lang="en-US" altLang="zh-TW" dirty="0"/>
                          <m:t>track</m:t>
                        </m:r>
                        <m:r>
                          <m:rPr>
                            <m:nor/>
                          </m:rPr>
                          <a:rPr lang="en-US" altLang="zh-TW" b="0" i="1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zh-TW" b="0" dirty="0" smtClean="0"/>
                          <m:t>ship</m:t>
                        </m:r>
                        <m:r>
                          <m:rPr>
                            <m:nor/>
                          </m:rPr>
                          <a:rPr lang="en-US" altLang="zh-TW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zh-TW" b="0" i="0" dirty="0" smtClean="0"/>
                          <m:t>velocities</m:t>
                        </m:r>
                        <m:r>
                          <m:rPr>
                            <m:nor/>
                          </m:rPr>
                          <a:rPr lang="en-US" altLang="zh-TW" b="0" i="0" dirty="0" smtClean="0"/>
                          <m:t>:</m:t>
                        </m:r>
                        <m:r>
                          <m:rPr>
                            <m:nor/>
                          </m:rPr>
                          <a:rPr lang="en-US" altLang="zh-TW" b="0" i="1" dirty="0" smtClean="0"/>
                          <m:t> </m:t>
                        </m:r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 </m:t>
                    </m:r>
                    <m:r>
                      <a:rPr lang="en-US" altLang="zh-TW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i="0" dirty="0" smtClean="0">
                            <a:solidFill>
                              <a:schemeClr val="tx1"/>
                            </a:solidFill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solidFill>
                              <a:schemeClr val="tx1"/>
                            </a:solidFill>
                          </a:rPr>
                          <m:t>PS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solidFill>
                              <a:schemeClr val="tx1"/>
                            </a:solidFill>
                          </a:rPr>
                          <m:t>ship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solidFill>
                              <a:schemeClr val="tx1"/>
                            </a:solidFill>
                          </a:rPr>
                          <m:t>velocities</m:t>
                        </m:r>
                        <m:r>
                          <m:rPr>
                            <m:nor/>
                          </m:rP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m:t>:</m:t>
                        </m:r>
                        <m:r>
                          <a:rPr lang="en-US" altLang="zh-TW" i="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 </m:t>
                    </m:r>
                    <m:r>
                      <a:rPr lang="en-US" altLang="zh-TW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Relative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water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velocities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referring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to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the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moving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ADCP</m:t>
                    </m:r>
                    <m:r>
                      <a:rPr lang="en-US" altLang="zh-TW" b="0" i="1" smtClean="0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 </m:t>
                    </m:r>
                    <m:r>
                      <a:rPr lang="en-US" altLang="zh-TW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>
                            <a:latin typeface="Cambria Math"/>
                          </a:rPr>
                          <m:t>Absolute</m:t>
                        </m:r>
                        <m:r>
                          <m:rPr>
                            <m:nor/>
                          </m:rPr>
                          <a:rPr lang="en-US" altLang="zh-TW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dirty="0"/>
                          <m:t>water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  <m:r>
                          <m:rPr>
                            <m:nor/>
                          </m:rPr>
                          <a:rPr lang="en-US" altLang="zh-TW" dirty="0"/>
                          <m:t>velocities</m:t>
                        </m:r>
                        <m:r>
                          <m:rPr>
                            <m:nor/>
                          </m:rPr>
                          <a:rPr lang="en-US" altLang="zh-TW" dirty="0"/>
                          <m:t>:</m:t>
                        </m:r>
                        <m:r>
                          <a:rPr lang="en-US" altLang="zh-TW" dirty="0">
                            <a:latin typeface="Cambria Math"/>
                          </a:rPr>
                          <m:t> </m:t>
                        </m:r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 </m:t>
                    </m:r>
                    <m:r>
                      <a:rPr lang="en-US" altLang="zh-TW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Then, what velocities we need to calibrate?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TW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zh-TW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zh-TW" altLang="zh-TW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                  ship bottom-track velocities, ADCP relative velocities</a:t>
                </a:r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5069160"/>
              </a:xfrm>
              <a:blipFill>
                <a:blip r:embed="rId2"/>
                <a:stretch>
                  <a:fillRect l="-933" t="-722" r="-14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402535"/>
            <a:ext cx="368617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923928" y="5373216"/>
            <a:ext cx="936104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220072" y="5373216"/>
            <a:ext cx="936104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169943" y="5733256"/>
            <a:ext cx="1210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Bottom-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track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98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Calculating the absolute water velocities after calibration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-25400" y="2204864"/>
                <a:ext cx="9169400" cy="12170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TW" altLang="zh-TW" sz="36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TW" altLang="zh-TW" sz="36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zh-TW" altLang="zh-TW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3600" b="0" i="1" smtClean="0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zh-TW" sz="3600" b="0" i="1" smtClean="0">
                                  <a:latin typeface="Cambria Math"/>
                                </a:rPr>
                                <m:t>[(</m:t>
                              </m:r>
                              <m:sSub>
                                <m:sSubPr>
                                  <m:ctrlPr>
                                    <a:rPr lang="zh-TW" altLang="zh-TW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6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3600" b="0" i="1" smtClean="0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TW" sz="36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zh-TW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6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36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zh-TW" sz="3600" b="0" i="1" smtClean="0">
                                  <a:latin typeface="Cambria Math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zh-TW" altLang="zh-TW" sz="36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36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TW" altLang="zh-TW" sz="3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3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36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TW" altLang="zh-TW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6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3600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TW" sz="36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zh-TW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6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36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zh-TW" sz="3600" i="1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3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d>
                                <m:dPr>
                                  <m:ctrlPr>
                                    <a:rPr lang="en-US" altLang="zh-TW" sz="3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en-US" altLang="zh-TW" sz="3600" b="0" i="1" smtClean="0">
                                  <a:latin typeface="Cambria Math"/>
                                </a:rPr>
                                <m:t>]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TW" altLang="zh-TW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3600" b="0" i="1" smtClean="0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3600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en-US" altLang="zh-TW" sz="3600" i="1">
                                  <a:latin typeface="Cambria Math"/>
                                </a:rPr>
                                <m:t>[</m:t>
                              </m:r>
                              <m:d>
                                <m:dPr>
                                  <m:ctrlPr>
                                    <a:rPr lang="en-US" altLang="zh-TW" sz="3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sz="3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TW" sz="36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TW" altLang="zh-TW" sz="3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zh-TW" altLang="zh-TW" sz="36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TW" altLang="zh-TW" sz="3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TW" sz="3600" b="0" i="1" smtClean="0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3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sz="3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TW" sz="36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TW" altLang="zh-TW" sz="3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TW" sz="3600" b="0" i="0" smtClean="0">
                                  <a:latin typeface="Cambria Math"/>
                                </a:rPr>
                                <m:t>cos</m:t>
                              </m:r>
                              <m:d>
                                <m:dPr>
                                  <m:ctrlPr>
                                    <a:rPr lang="en-US" altLang="zh-TW" sz="3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600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en-US" altLang="zh-TW" sz="3600" i="1">
                                  <a:latin typeface="Cambria Math"/>
                                </a:rPr>
                                <m:t>]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400" y="2204864"/>
                <a:ext cx="9169400" cy="12170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79512" y="1627481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u="sng" dirty="0" smtClean="0"/>
              <a:t>Removing bottom-track ship velocities:</a:t>
            </a:r>
            <a:endParaRPr lang="zh-TW" altLang="en-US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0" y="5013176"/>
                <a:ext cx="9169400" cy="13281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TW" altLang="zh-TW" sz="36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TW" altLang="zh-TW" sz="36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zh-TW" altLang="zh-TW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3600" b="0" i="1" smtClean="0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3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sz="3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TW" sz="36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zh-TW" altLang="zh-TW" sz="36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6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TW" altLang="zh-TW" sz="3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36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zh-TW" sz="3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TW" altLang="zh-TW" sz="3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6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zh-TW" sz="36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d>
                                    <m:dPr>
                                      <m:ctrlPr>
                                        <a:rPr lang="en-US" altLang="zh-TW" sz="3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3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sz="36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zh-TW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6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3600" b="0" i="1" smtClean="0">
                                      <a:latin typeface="Cambria Math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TW" altLang="zh-TW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3600" b="0" i="1" smtClean="0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3600" i="1">
                                  <a:latin typeface="Cambria Math"/>
                                </a:rPr>
                                <m:t>𝛽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3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sz="3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zh-TW" altLang="zh-TW" sz="36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600" b="0" i="0" smtClean="0">
                                          <a:latin typeface="Cambria Math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TW" altLang="zh-TW" sz="3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3600" i="1">
                                              <a:latin typeface="Cambria Math"/>
                                            </a:rPr>
                                            <m:t>𝛼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zh-TW" sz="3600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TW" altLang="zh-TW" sz="3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zh-TW" sz="3600">
                                      <a:latin typeface="Cambria Math"/>
                                    </a:rPr>
                                    <m:t>sin</m:t>
                                  </m:r>
                                  <m:d>
                                    <m:dPr>
                                      <m:ctrlPr>
                                        <a:rPr lang="en-US" altLang="zh-TW" sz="3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sz="36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zh-TW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6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3600" i="1">
                                      <a:latin typeface="Cambria Math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13176"/>
                <a:ext cx="9169400" cy="13281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204912" y="4435793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u="sng" dirty="0" smtClean="0"/>
              <a:t>Removing GPS ship velocities:</a:t>
            </a:r>
            <a:endParaRPr lang="zh-TW" altLang="en-US" sz="3200" u="sng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35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496" y="274638"/>
            <a:ext cx="9108504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Velocity variables for different references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5069160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b="0" i="0" smtClean="0">
                            <a:latin typeface="Cambria Math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zh-TW" dirty="0"/>
                          <m:t>ottom</m:t>
                        </m:r>
                        <m:r>
                          <m:rPr>
                            <m:nor/>
                          </m:rPr>
                          <a:rPr lang="en-US" altLang="zh-TW" b="0" i="0" dirty="0" smtClean="0"/>
                          <m:t>−</m:t>
                        </m:r>
                        <m:r>
                          <m:rPr>
                            <m:nor/>
                          </m:rPr>
                          <a:rPr lang="en-US" altLang="zh-TW" dirty="0"/>
                          <m:t>track</m:t>
                        </m:r>
                        <m:r>
                          <m:rPr>
                            <m:nor/>
                          </m:rPr>
                          <a:rPr lang="en-US" altLang="zh-TW" b="0" i="1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zh-TW" b="0" dirty="0" smtClean="0"/>
                          <m:t>ship</m:t>
                        </m:r>
                        <m:r>
                          <m:rPr>
                            <m:nor/>
                          </m:rPr>
                          <a:rPr lang="en-US" altLang="zh-TW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zh-TW" b="0" i="0" dirty="0" smtClean="0"/>
                          <m:t>velocities</m:t>
                        </m:r>
                        <m:r>
                          <m:rPr>
                            <m:nor/>
                          </m:rPr>
                          <a:rPr lang="en-US" altLang="zh-TW" b="0" i="0" dirty="0" smtClean="0"/>
                          <m:t>:</m:t>
                        </m:r>
                        <m:r>
                          <m:rPr>
                            <m:nor/>
                          </m:rPr>
                          <a:rPr lang="en-US" altLang="zh-TW" b="0" i="1" dirty="0" smtClean="0"/>
                          <m:t> </m:t>
                        </m:r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 </m:t>
                    </m:r>
                    <m:r>
                      <a:rPr lang="en-US" altLang="zh-TW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{outputted}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i="0" dirty="0" smtClean="0">
                            <a:solidFill>
                              <a:schemeClr val="tx1"/>
                            </a:solidFill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solidFill>
                              <a:schemeClr val="tx1"/>
                            </a:solidFill>
                          </a:rPr>
                          <m:t>PS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solidFill>
                              <a:schemeClr val="tx1"/>
                            </a:solidFill>
                          </a:rPr>
                          <m:t>ship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b="0" i="0" dirty="0" smtClean="0">
                            <a:solidFill>
                              <a:schemeClr val="tx1"/>
                            </a:solidFill>
                          </a:rPr>
                          <m:t>velocities</m:t>
                        </m:r>
                        <m:r>
                          <m:rPr>
                            <m:nor/>
                          </m:rPr>
                          <a:rPr lang="en-US" altLang="zh-TW" dirty="0" smtClean="0">
                            <a:solidFill>
                              <a:schemeClr val="tx1"/>
                            </a:solidFill>
                          </a:rPr>
                          <m:t>:</m:t>
                        </m:r>
                        <m:r>
                          <a:rPr lang="en-US" altLang="zh-TW" i="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 </m:t>
                    </m:r>
                    <m:r>
                      <a:rPr lang="en-US" altLang="zh-TW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{outputted}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Relative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water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velocities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referring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to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the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moving</m:t>
                    </m:r>
                    <m:r>
                      <a:rPr lang="en-US" altLang="zh-TW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ADCP</m:t>
                    </m:r>
                    <m:r>
                      <a:rPr lang="en-US" altLang="zh-TW" b="0" i="1" smtClean="0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 </m:t>
                    </m:r>
                    <m:r>
                      <a:rPr lang="en-US" altLang="zh-TW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>
                            <a:latin typeface="Cambria Math"/>
                          </a:rPr>
                          <m:t>Absolute</m:t>
                        </m:r>
                        <m:r>
                          <m:rPr>
                            <m:nor/>
                          </m:rPr>
                          <a:rPr lang="en-US" altLang="zh-TW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dirty="0"/>
                          <m:t>water</m:t>
                        </m:r>
                        <m:r>
                          <m:rPr>
                            <m:nor/>
                          </m:rPr>
                          <a:rPr lang="en-US" altLang="zh-TW" dirty="0"/>
                          <m:t> </m:t>
                        </m:r>
                        <m:r>
                          <m:rPr>
                            <m:nor/>
                          </m:rPr>
                          <a:rPr lang="en-US" altLang="zh-TW" dirty="0"/>
                          <m:t>velocities</m:t>
                        </m:r>
                        <m:r>
                          <m:rPr>
                            <m:nor/>
                          </m:rPr>
                          <a:rPr lang="en-US" altLang="zh-TW" dirty="0"/>
                          <m:t>:</m:t>
                        </m:r>
                        <m:r>
                          <a:rPr lang="en-US" altLang="zh-TW" dirty="0">
                            <a:latin typeface="Cambria Math"/>
                          </a:rPr>
                          <m:t> </m:t>
                        </m:r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 </m:t>
                    </m:r>
                    <m:r>
                      <a:rPr lang="en-US" altLang="zh-TW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𝑤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5069160"/>
              </a:xfrm>
              <a:blipFill rotWithShape="1">
                <a:blip r:embed="rId2"/>
                <a:stretch>
                  <a:fillRect l="-933" t="-1685" r="-14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-25400" y="5013176"/>
                <a:ext cx="9169400" cy="12170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TW" altLang="zh-TW" sz="36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TW" altLang="zh-TW" sz="36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zh-TW" altLang="zh-TW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3600" b="0" i="1" smtClean="0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zh-TW" sz="3600" b="0" i="1" smtClean="0">
                                  <a:latin typeface="Cambria Math"/>
                                </a:rPr>
                                <m:t>[(</m:t>
                              </m:r>
                              <m:sSub>
                                <m:sSubPr>
                                  <m:ctrlPr>
                                    <a:rPr lang="zh-TW" altLang="zh-TW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6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3600" b="0" i="1" smtClean="0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TW" sz="36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zh-TW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6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36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zh-TW" sz="3600" b="0" i="1" smtClean="0">
                                  <a:latin typeface="Cambria Math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zh-TW" altLang="zh-TW" sz="36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36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TW" altLang="zh-TW" sz="3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3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36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TW" altLang="zh-TW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6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3600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TW" sz="36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zh-TW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6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36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zh-TW" sz="3600" i="1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3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d>
                                <m:dPr>
                                  <m:ctrlPr>
                                    <a:rPr lang="en-US" altLang="zh-TW" sz="3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en-US" altLang="zh-TW" sz="3600" b="0" i="1" smtClean="0">
                                  <a:latin typeface="Cambria Math"/>
                                </a:rPr>
                                <m:t>]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TW" altLang="zh-TW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3600" b="0" i="1" smtClean="0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3600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en-US" altLang="zh-TW" sz="3600" i="1">
                                  <a:latin typeface="Cambria Math"/>
                                </a:rPr>
                                <m:t>[</m:t>
                              </m:r>
                              <m:d>
                                <m:dPr>
                                  <m:ctrlPr>
                                    <a:rPr lang="en-US" altLang="zh-TW" sz="3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sz="3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TW" sz="36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TW" altLang="zh-TW" sz="3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zh-TW" altLang="zh-TW" sz="36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TW" altLang="zh-TW" sz="3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TW" sz="3600" b="0" i="1" smtClean="0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3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sz="3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TW" sz="36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TW" altLang="zh-TW" sz="3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TW" sz="3600" b="0" i="0" smtClean="0">
                                  <a:latin typeface="Cambria Math"/>
                                </a:rPr>
                                <m:t>cos</m:t>
                              </m:r>
                              <m:d>
                                <m:dPr>
                                  <m:ctrlPr>
                                    <a:rPr lang="en-US" altLang="zh-TW" sz="3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600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en-US" altLang="zh-TW" sz="3600" i="1">
                                  <a:latin typeface="Cambria Math"/>
                                </a:rPr>
                                <m:t>]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400" y="5013176"/>
                <a:ext cx="9169400" cy="12170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79512" y="4149080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u="sng" dirty="0" smtClean="0"/>
              <a:t>Removing bottom-track ship velocities:</a:t>
            </a:r>
            <a:endParaRPr lang="zh-TW" altLang="en-US" sz="3200" u="sng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05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Getting </a:t>
            </a:r>
            <a:r>
              <a:rPr lang="en-US" altLang="zh-TW" dirty="0" smtClean="0"/>
              <a:t>the relative water velocities </a:t>
            </a:r>
            <a:r>
              <a:rPr lang="en-US" altLang="zh-TW" dirty="0"/>
              <a:t>from </a:t>
            </a:r>
            <a:r>
              <a:rPr lang="en-US" altLang="zh-TW" dirty="0" err="1" smtClean="0"/>
              <a:t>WinADCP</a:t>
            </a:r>
            <a:r>
              <a:rPr lang="en-US" altLang="zh-TW" dirty="0" smtClean="0"/>
              <a:t> (</a:t>
            </a:r>
            <a:r>
              <a:rPr lang="en-US" altLang="zh-TW" dirty="0"/>
              <a:t>5~10 mins)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D:\擷取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9" y="1772815"/>
            <a:ext cx="5586323" cy="417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擷取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49" t="29824" b="11792"/>
          <a:stretch/>
        </p:blipFill>
        <p:spPr bwMode="auto">
          <a:xfrm>
            <a:off x="5940153" y="1556792"/>
            <a:ext cx="3203848" cy="418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7542077" y="1849470"/>
            <a:ext cx="630323" cy="2206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56176" y="2112205"/>
            <a:ext cx="864096" cy="308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21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D:\擷取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94" t="34500" b="16186"/>
          <a:stretch/>
        </p:blipFill>
        <p:spPr bwMode="auto">
          <a:xfrm>
            <a:off x="4077722" y="1628800"/>
            <a:ext cx="4958774" cy="437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Outputting the </a:t>
            </a:r>
            <a:r>
              <a:rPr lang="en-US" altLang="zh-TW" dirty="0"/>
              <a:t>relative water velocities from </a:t>
            </a:r>
            <a:r>
              <a:rPr lang="en-US" altLang="zh-TW" dirty="0" err="1"/>
              <a:t>WinADCP</a:t>
            </a:r>
            <a:r>
              <a:rPr lang="en-US" altLang="zh-TW" dirty="0"/>
              <a:t> (5~10 mins)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956376" y="2450293"/>
            <a:ext cx="864096" cy="906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364088" y="2708920"/>
            <a:ext cx="720080" cy="648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427984" y="3629171"/>
            <a:ext cx="720080" cy="231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1" name="Picture 3" descr="D:\擷取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" y="2564904"/>
            <a:ext cx="3913300" cy="288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58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擷取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188" y="1362096"/>
            <a:ext cx="3495628" cy="549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Looking at the data of </a:t>
            </a:r>
            <a:br>
              <a:rPr lang="en-US" altLang="zh-TW" dirty="0" smtClean="0"/>
            </a:br>
            <a:r>
              <a:rPr lang="en-US" altLang="zh-TW" dirty="0" smtClean="0"/>
              <a:t>relative water velocities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414470" y="2843644"/>
                <a:ext cx="1021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altLang="zh-TW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altLang="zh-TW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470" y="2843644"/>
                <a:ext cx="102162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190"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14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Deleting the heading</a:t>
            </a:r>
            <a:endParaRPr lang="zh-TW" altLang="en-US" dirty="0"/>
          </a:p>
        </p:txBody>
      </p:sp>
      <p:pic>
        <p:nvPicPr>
          <p:cNvPr id="3" name="Picture 2" descr="D:\擷取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8"/>
            <a:ext cx="5328592" cy="536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40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Calculating the absolute water velocities (bottom track)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-25400" y="3487571"/>
                <a:ext cx="9169400" cy="12170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TW" altLang="zh-TW" sz="36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TW" altLang="zh-TW" sz="36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zh-TW" altLang="zh-TW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3600" b="0" i="1" smtClean="0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zh-TW" sz="3600" b="0" i="1" smtClean="0">
                                  <a:latin typeface="Cambria Math"/>
                                </a:rPr>
                                <m:t>[(</m:t>
                              </m:r>
                              <m:sSub>
                                <m:sSubPr>
                                  <m:ctrlPr>
                                    <a:rPr lang="zh-TW" altLang="zh-TW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6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3600" b="0" i="1" smtClean="0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TW" sz="36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zh-TW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6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36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zh-TW" sz="3600" b="0" i="1" smtClean="0">
                                  <a:latin typeface="Cambria Math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zh-TW" altLang="zh-TW" sz="36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36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TW" altLang="zh-TW" sz="3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3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36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TW" altLang="zh-TW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6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3600" i="1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TW" sz="36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zh-TW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6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36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zh-TW" sz="3600" i="1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3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d>
                                <m:dPr>
                                  <m:ctrlPr>
                                    <a:rPr lang="en-US" altLang="zh-TW" sz="3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en-US" altLang="zh-TW" sz="3600" b="0" i="1" smtClean="0">
                                  <a:latin typeface="Cambria Math"/>
                                </a:rPr>
                                <m:t>]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TW" altLang="zh-TW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3600" b="0" i="1" smtClean="0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3600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en-US" altLang="zh-TW" sz="3600" i="1">
                                  <a:latin typeface="Cambria Math"/>
                                </a:rPr>
                                <m:t>[</m:t>
                              </m:r>
                              <m:d>
                                <m:dPr>
                                  <m:ctrlPr>
                                    <a:rPr lang="en-US" altLang="zh-TW" sz="3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sz="3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TW" sz="36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TW" altLang="zh-TW" sz="3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zh-TW" altLang="zh-TW" sz="36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3600" b="0" i="0" smtClean="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TW" altLang="zh-TW" sz="3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TW" sz="3600" b="0" i="1" smtClean="0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3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sz="3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altLang="zh-TW" sz="36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TW" altLang="zh-TW" sz="3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TW" sz="3600" b="0" i="0" smtClean="0">
                                  <a:latin typeface="Cambria Math"/>
                                </a:rPr>
                                <m:t>cos</m:t>
                              </m:r>
                              <m:d>
                                <m:dPr>
                                  <m:ctrlPr>
                                    <a:rPr lang="en-US" altLang="zh-TW" sz="3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600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en-US" altLang="zh-TW" sz="3600" i="1">
                                  <a:latin typeface="Cambria Math"/>
                                </a:rPr>
                                <m:t>]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400" y="3487571"/>
                <a:ext cx="9169400" cy="12170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79512" y="2623475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u="sng" dirty="0" smtClean="0"/>
              <a:t>Removing bottom-track ship velocities:</a:t>
            </a:r>
            <a:endParaRPr lang="zh-TW" altLang="en-US" sz="3200" u="sng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46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5658374" cy="4525963"/>
          </a:xfrm>
        </p:spPr>
        <p:txBody>
          <a:bodyPr/>
          <a:lstStyle/>
          <a:p>
            <a:r>
              <a:rPr lang="zh-TW" altLang="zh-TW" dirty="0"/>
              <a:t>上圖流矢的分布相較下圖集中，而下圖流矢的分布相較上圖分散。比較兩圖最下方最突出的流矢</a:t>
            </a:r>
            <a:r>
              <a:rPr lang="en-US" altLang="zh-TW" dirty="0"/>
              <a:t>(2017/06/29 02:05:08 , the 90th ensemble)</a:t>
            </a:r>
            <a:r>
              <a:rPr lang="zh-TW" altLang="zh-TW" dirty="0"/>
              <a:t>，下圖的流速較快。以及兩圖的</a:t>
            </a:r>
            <a:r>
              <a:rPr lang="en-US" altLang="zh-TW" dirty="0"/>
              <a:t>94th ensemble(2017/06/29 02:25:08)</a:t>
            </a:r>
            <a:r>
              <a:rPr lang="zh-TW" altLang="zh-TW" dirty="0"/>
              <a:t>流矢也有不同的表現。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2050" name="Picture 2" descr="W8_hw_uv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1"/>
          <a:stretch/>
        </p:blipFill>
        <p:spPr bwMode="auto">
          <a:xfrm>
            <a:off x="6115574" y="692696"/>
            <a:ext cx="2927620" cy="60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4296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Calculating the absolute water velocities </a:t>
            </a:r>
            <a:r>
              <a:rPr lang="en-US" altLang="zh-TW" dirty="0" smtClean="0"/>
              <a:t>(GPS)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-1612" y="3721341"/>
                <a:ext cx="9169400" cy="13281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TW" altLang="zh-TW" sz="36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TW" altLang="zh-TW" sz="36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zh-TW" altLang="zh-TW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3600" b="0" i="1" smtClean="0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36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sz="3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TW" sz="36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zh-TW" altLang="zh-TW" sz="36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6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TW" altLang="zh-TW" sz="3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36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zh-TW" sz="3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TW" altLang="zh-TW" sz="3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600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zh-TW" sz="36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d>
                                    <m:dPr>
                                      <m:ctrlPr>
                                        <a:rPr lang="en-US" altLang="zh-TW" sz="3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3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sz="36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zh-TW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6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3600" b="0" i="1" smtClean="0">
                                      <a:latin typeface="Cambria Math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TW" altLang="zh-TW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3600" b="0" i="1" smtClean="0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altLang="zh-TW" sz="3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3600" i="1">
                                  <a:latin typeface="Cambria Math"/>
                                </a:rPr>
                                <m:t>𝛽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3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sz="3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zh-TW" altLang="zh-TW" sz="36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3600" b="0" i="0" smtClean="0">
                                          <a:latin typeface="Cambria Math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TW" altLang="zh-TW" sz="3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3600" i="1">
                                              <a:latin typeface="Cambria Math"/>
                                            </a:rPr>
                                            <m:t>𝛼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zh-TW" sz="3600" b="0" i="1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TW" altLang="zh-TW" sz="3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altLang="zh-TW" sz="3600">
                                      <a:latin typeface="Cambria Math"/>
                                    </a:rPr>
                                    <m:t>sin</m:t>
                                  </m:r>
                                  <m:d>
                                    <m:dPr>
                                      <m:ctrlPr>
                                        <a:rPr lang="en-US" altLang="zh-TW" sz="3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3600" i="1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TW" sz="36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zh-TW" sz="3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6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3600" i="1">
                                      <a:latin typeface="Cambria Math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12" y="3721341"/>
                <a:ext cx="9169400" cy="13281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203300" y="3143958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u="sng" dirty="0" smtClean="0"/>
              <a:t>Removing GPS ship velocities:</a:t>
            </a:r>
            <a:endParaRPr lang="zh-TW" altLang="en-US" sz="3200" u="sng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0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Calculating the absolute water </a:t>
            </a:r>
            <a:r>
              <a:rPr lang="en-US" altLang="zh-TW" dirty="0" smtClean="0"/>
              <a:t>velocities</a:t>
            </a:r>
            <a:br>
              <a:rPr lang="en-US" altLang="zh-TW" dirty="0" smtClean="0"/>
            </a:br>
            <a:r>
              <a:rPr lang="en-US" altLang="zh-TW" dirty="0" smtClean="0"/>
              <a:t>(MATLAB codes)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/>
              <a:t>d=load('uv_2247_no_ok.txt');</a:t>
            </a:r>
          </a:p>
          <a:p>
            <a:r>
              <a:rPr lang="en-US" altLang="zh-TW" dirty="0" err="1"/>
              <a:t>ur</a:t>
            </a:r>
            <a:r>
              <a:rPr lang="en-US" altLang="zh-TW" dirty="0"/>
              <a:t>=d(:,9);</a:t>
            </a:r>
          </a:p>
          <a:p>
            <a:r>
              <a:rPr lang="en-US" altLang="zh-TW" dirty="0" err="1"/>
              <a:t>vr</a:t>
            </a:r>
            <a:r>
              <a:rPr lang="en-US" altLang="zh-TW" dirty="0"/>
              <a:t>=d(:,10);</a:t>
            </a:r>
          </a:p>
          <a:p>
            <a:r>
              <a:rPr lang="zh-TW" altLang="en-US" dirty="0"/>
              <a:t> </a:t>
            </a:r>
          </a:p>
          <a:p>
            <a:r>
              <a:rPr lang="en-US" altLang="zh-TW" dirty="0" err="1"/>
              <a:t>uw_bt</a:t>
            </a:r>
            <a:r>
              <a:rPr lang="en-US" altLang="zh-TW" dirty="0"/>
              <a:t>=beta*((</a:t>
            </a:r>
            <a:r>
              <a:rPr lang="en-US" altLang="zh-TW" dirty="0" err="1"/>
              <a:t>ur+ub</a:t>
            </a:r>
            <a:r>
              <a:rPr lang="en-US" altLang="zh-TW" dirty="0"/>
              <a:t>)*</a:t>
            </a:r>
            <a:r>
              <a:rPr lang="en-US" altLang="zh-TW" dirty="0" err="1"/>
              <a:t>cosd</a:t>
            </a:r>
            <a:r>
              <a:rPr lang="en-US" altLang="zh-TW" dirty="0"/>
              <a:t>(alpha)-(</a:t>
            </a:r>
            <a:r>
              <a:rPr lang="en-US" altLang="zh-TW" dirty="0" err="1"/>
              <a:t>vr+vb</a:t>
            </a:r>
            <a:r>
              <a:rPr lang="en-US" altLang="zh-TW" dirty="0"/>
              <a:t>)*</a:t>
            </a:r>
            <a:r>
              <a:rPr lang="en-US" altLang="zh-TW" dirty="0" err="1"/>
              <a:t>sind</a:t>
            </a:r>
            <a:r>
              <a:rPr lang="en-US" altLang="zh-TW" dirty="0"/>
              <a:t>(alpha));</a:t>
            </a:r>
          </a:p>
          <a:p>
            <a:r>
              <a:rPr lang="en-US" altLang="zh-TW" dirty="0" err="1"/>
              <a:t>vw_bt</a:t>
            </a:r>
            <a:r>
              <a:rPr lang="en-US" altLang="zh-TW" dirty="0"/>
              <a:t>=beta*((</a:t>
            </a:r>
            <a:r>
              <a:rPr lang="en-US" altLang="zh-TW" dirty="0" err="1"/>
              <a:t>ur+ub</a:t>
            </a:r>
            <a:r>
              <a:rPr lang="en-US" altLang="zh-TW" dirty="0"/>
              <a:t>)*</a:t>
            </a:r>
            <a:r>
              <a:rPr lang="en-US" altLang="zh-TW" dirty="0" err="1"/>
              <a:t>sind</a:t>
            </a:r>
            <a:r>
              <a:rPr lang="en-US" altLang="zh-TW" dirty="0"/>
              <a:t>(alpha)+(</a:t>
            </a:r>
            <a:r>
              <a:rPr lang="en-US" altLang="zh-TW" dirty="0" err="1"/>
              <a:t>vr+vb</a:t>
            </a:r>
            <a:r>
              <a:rPr lang="en-US" altLang="zh-TW" dirty="0"/>
              <a:t>)*</a:t>
            </a:r>
            <a:r>
              <a:rPr lang="en-US" altLang="zh-TW" dirty="0" err="1"/>
              <a:t>cosd</a:t>
            </a:r>
            <a:r>
              <a:rPr lang="en-US" altLang="zh-TW" dirty="0"/>
              <a:t>(alpha));</a:t>
            </a:r>
          </a:p>
          <a:p>
            <a:r>
              <a:rPr lang="zh-TW" altLang="en-US" dirty="0"/>
              <a:t> </a:t>
            </a:r>
          </a:p>
          <a:p>
            <a:r>
              <a:rPr lang="en-US" altLang="zh-TW" dirty="0" err="1"/>
              <a:t>uw_gps</a:t>
            </a:r>
            <a:r>
              <a:rPr lang="en-US" altLang="zh-TW" dirty="0"/>
              <a:t>=beta*(</a:t>
            </a:r>
            <a:r>
              <a:rPr lang="en-US" altLang="zh-TW" dirty="0" err="1"/>
              <a:t>ur</a:t>
            </a:r>
            <a:r>
              <a:rPr lang="en-US" altLang="zh-TW" dirty="0"/>
              <a:t>*</a:t>
            </a:r>
            <a:r>
              <a:rPr lang="en-US" altLang="zh-TW" dirty="0" err="1"/>
              <a:t>cosd</a:t>
            </a:r>
            <a:r>
              <a:rPr lang="en-US" altLang="zh-TW" dirty="0"/>
              <a:t>(alpha)-</a:t>
            </a:r>
            <a:r>
              <a:rPr lang="en-US" altLang="zh-TW" dirty="0" err="1"/>
              <a:t>vr</a:t>
            </a:r>
            <a:r>
              <a:rPr lang="en-US" altLang="zh-TW" dirty="0"/>
              <a:t>*</a:t>
            </a:r>
            <a:r>
              <a:rPr lang="en-US" altLang="zh-TW" dirty="0" err="1"/>
              <a:t>sind</a:t>
            </a:r>
            <a:r>
              <a:rPr lang="en-US" altLang="zh-TW" dirty="0"/>
              <a:t>(alpha))+</a:t>
            </a:r>
            <a:r>
              <a:rPr lang="en-US" altLang="zh-TW" dirty="0" err="1"/>
              <a:t>ug</a:t>
            </a:r>
            <a:r>
              <a:rPr lang="en-US" altLang="zh-TW" dirty="0"/>
              <a:t>;</a:t>
            </a:r>
          </a:p>
          <a:p>
            <a:r>
              <a:rPr lang="en-US" altLang="zh-TW" dirty="0" err="1"/>
              <a:t>vw_gps</a:t>
            </a:r>
            <a:r>
              <a:rPr lang="en-US" altLang="zh-TW" dirty="0"/>
              <a:t>=beta*(</a:t>
            </a:r>
            <a:r>
              <a:rPr lang="en-US" altLang="zh-TW" dirty="0" err="1"/>
              <a:t>ur</a:t>
            </a:r>
            <a:r>
              <a:rPr lang="en-US" altLang="zh-TW" dirty="0"/>
              <a:t>*</a:t>
            </a:r>
            <a:r>
              <a:rPr lang="en-US" altLang="zh-TW" dirty="0" err="1"/>
              <a:t>sind</a:t>
            </a:r>
            <a:r>
              <a:rPr lang="en-US" altLang="zh-TW" dirty="0"/>
              <a:t>(alpha)+</a:t>
            </a:r>
            <a:r>
              <a:rPr lang="en-US" altLang="zh-TW" dirty="0" err="1"/>
              <a:t>vr</a:t>
            </a:r>
            <a:r>
              <a:rPr lang="en-US" altLang="zh-TW" dirty="0"/>
              <a:t>*</a:t>
            </a:r>
            <a:r>
              <a:rPr lang="en-US" altLang="zh-TW" dirty="0" err="1"/>
              <a:t>cosd</a:t>
            </a:r>
            <a:r>
              <a:rPr lang="en-US" altLang="zh-TW" dirty="0"/>
              <a:t>(alpha))+vg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09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Plot results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Comparing the current velocities after removing bottom-tracked </a:t>
            </a:r>
            <a:r>
              <a:rPr lang="en-US" altLang="zh-TW" dirty="0"/>
              <a:t>ship velocities </a:t>
            </a:r>
            <a:r>
              <a:rPr lang="en-US" altLang="zh-TW" dirty="0" smtClean="0"/>
              <a:t>and GPS ship velocities. </a:t>
            </a:r>
            <a:endParaRPr lang="zh-TW" altLang="en-US" dirty="0"/>
          </a:p>
        </p:txBody>
      </p:sp>
      <p:pic>
        <p:nvPicPr>
          <p:cNvPr id="8194" name="Picture 2" descr="D:\CLASS\NTOU\2018下學期\洋流觀測分析\homeworks\Taiwan_2017\compare_calibr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5019"/>
            <a:ext cx="5334000" cy="399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43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洋流流速及流向皆略有不同。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6" t="3512" r="22917" b="1864"/>
          <a:stretch/>
        </p:blipFill>
        <p:spPr bwMode="auto">
          <a:xfrm>
            <a:off x="179513" y="2276873"/>
            <a:ext cx="4032448" cy="37444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圖片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5" r="5257"/>
          <a:stretch/>
        </p:blipFill>
        <p:spPr bwMode="auto">
          <a:xfrm>
            <a:off x="4932040" y="2276873"/>
            <a:ext cx="4211960" cy="35283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5935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525963"/>
          </a:xfrm>
        </p:spPr>
        <p:txBody>
          <a:bodyPr>
            <a:normAutofit fontScale="92500" lnSpcReduction="20000"/>
          </a:bodyPr>
          <a:lstStyle/>
          <a:p>
            <a:r>
              <a:rPr lang="zh-TW" altLang="zh-TW" dirty="0"/>
              <a:t>紅線為移除</a:t>
            </a:r>
            <a:r>
              <a:rPr lang="en-US" altLang="zh-TW" dirty="0" err="1"/>
              <a:t>gps</a:t>
            </a:r>
            <a:r>
              <a:rPr lang="zh-TW" altLang="zh-TW" dirty="0"/>
              <a:t>的速度；藍線則為移除</a:t>
            </a:r>
            <a:r>
              <a:rPr lang="en-US" altLang="zh-TW" dirty="0"/>
              <a:t>bottom track</a:t>
            </a:r>
            <a:r>
              <a:rPr lang="zh-TW" altLang="zh-TW" dirty="0"/>
              <a:t>的速度</a:t>
            </a:r>
          </a:p>
          <a:p>
            <a:r>
              <a:rPr lang="zh-TW" altLang="zh-TW" dirty="0"/>
              <a:t>可看出上半部的紅線幾乎和藍線重疊，但下半部兩顏色的線除方向不同，速度也不盡相同，藍線看起來也許是船體受到慣性影響，因此方向改變的較緩慢。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700808"/>
            <a:ext cx="3851920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 dirty="0"/>
              <a:t>平均流速</a:t>
            </a:r>
          </a:p>
          <a:p>
            <a:pPr marL="0" indent="0">
              <a:buNone/>
            </a:pPr>
            <a:r>
              <a:rPr lang="en-US" altLang="zh-TW" dirty="0"/>
              <a:t>Remove Bottom-track : 239.4708 (mm/s)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Remove GPS : 235.9008 (mm/s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zh-TW" altLang="zh-TW" dirty="0"/>
          </a:p>
          <a:p>
            <a:pPr lvl="0"/>
            <a:r>
              <a:rPr lang="zh-TW" altLang="zh-TW" dirty="0"/>
              <a:t>流速減平均流速的誤差（平均）</a:t>
            </a:r>
          </a:p>
          <a:p>
            <a:pPr marL="0" indent="0">
              <a:buNone/>
            </a:pPr>
            <a:r>
              <a:rPr lang="en-US" altLang="zh-TW" dirty="0"/>
              <a:t>Remove Bottom-track : 35.0188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Remove GPS : 49.4029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14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 descr="D:\miyyyyyya\hwwww\洋流觀測分析\hw7_3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1" r="6699"/>
          <a:stretch/>
        </p:blipFill>
        <p:spPr bwMode="auto">
          <a:xfrm>
            <a:off x="0" y="404664"/>
            <a:ext cx="8388424" cy="6120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867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ADCP</a:t>
            </a:r>
            <a:r>
              <a:rPr lang="zh-TW" altLang="en-US" dirty="0" smtClean="0"/>
              <a:t> </a:t>
            </a:r>
            <a:r>
              <a:rPr lang="en-US" altLang="zh-TW" dirty="0" smtClean="0"/>
              <a:t>Calibration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Bottom track and Navigation (GPS)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94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4F5B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4F5B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2290</Words>
  <Application>Microsoft Office PowerPoint</Application>
  <PresentationFormat>如螢幕大小 (4:3)</PresentationFormat>
  <Paragraphs>235</Paragraphs>
  <Slides>42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3" baseType="lpstr">
      <vt:lpstr>Office 佈景主題</vt:lpstr>
      <vt:lpstr>Homework 7  (Discussion)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ADCP Calibration</vt:lpstr>
      <vt:lpstr>Error sources of ADCP measurement</vt:lpstr>
      <vt:lpstr>Error sources of ADCP measurement</vt:lpstr>
      <vt:lpstr>Affecting the accuracy of ADCP</vt:lpstr>
      <vt:lpstr>Ocean-Current Homogeneity  in a Horizontal Layer (REVIEW)</vt:lpstr>
      <vt:lpstr>Velocity data (REVIEW)</vt:lpstr>
      <vt:lpstr>Misalignment Angle </vt:lpstr>
      <vt:lpstr>Velocity variables for different references</vt:lpstr>
      <vt:lpstr>Misalignment Angle </vt:lpstr>
      <vt:lpstr>Velocity variables for different references</vt:lpstr>
      <vt:lpstr>Coordinate Rotating  (Fixing Misalignment Angle, α )</vt:lpstr>
      <vt:lpstr>Coordinate Scaling (uniform)  (Fixing pitch &amp; roll, β)</vt:lpstr>
      <vt:lpstr>Calculating α and β </vt:lpstr>
      <vt:lpstr>References</vt:lpstr>
      <vt:lpstr>Start doing some practical exercises in class to calculate the α and β </vt:lpstr>
      <vt:lpstr>Getting ship velocities from WinADCP (5~10 mins)</vt:lpstr>
      <vt:lpstr>Looking at the ship velocity data</vt:lpstr>
      <vt:lpstr>Deleting the heading</vt:lpstr>
      <vt:lpstr>Read in data to PC (15 mins)</vt:lpstr>
      <vt:lpstr>Calculating α and β (30 mins) </vt:lpstr>
      <vt:lpstr>Calculating α and β (MATLAB codes) </vt:lpstr>
      <vt:lpstr>How to calibrate the current velocities using the α and β </vt:lpstr>
      <vt:lpstr>Velocity variables for different references</vt:lpstr>
      <vt:lpstr>Velocity variables for different references</vt:lpstr>
      <vt:lpstr>Calculating the absolute water velocities after calibration</vt:lpstr>
      <vt:lpstr>Velocity variables for different references</vt:lpstr>
      <vt:lpstr>Getting the relative water velocities from WinADCP (5~10 mins)</vt:lpstr>
      <vt:lpstr>Outputting the relative water velocities from WinADCP (5~10 mins)</vt:lpstr>
      <vt:lpstr>Looking at the data of  relative water velocities</vt:lpstr>
      <vt:lpstr>Deleting the heading</vt:lpstr>
      <vt:lpstr>Calculating the absolute water velocities (bottom track)</vt:lpstr>
      <vt:lpstr>Calculating the absolute water velocities (GPS)</vt:lpstr>
      <vt:lpstr>Calculating the absolute water velocities (MATLAB codes)</vt:lpstr>
      <vt:lpstr>Plot results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教學進度 (期中考前) Schedule (Before mid-term)</dc:title>
  <dc:creator>adm</dc:creator>
  <cp:lastModifiedBy>Chow</cp:lastModifiedBy>
  <cp:revision>77</cp:revision>
  <dcterms:created xsi:type="dcterms:W3CDTF">2018-05-09T00:29:42Z</dcterms:created>
  <dcterms:modified xsi:type="dcterms:W3CDTF">2020-04-29T06:38:40Z</dcterms:modified>
</cp:coreProperties>
</file>