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9" r:id="rId2"/>
    <p:sldId id="290" r:id="rId3"/>
    <p:sldId id="284" r:id="rId4"/>
    <p:sldId id="286" r:id="rId5"/>
    <p:sldId id="285" r:id="rId6"/>
    <p:sldId id="287" r:id="rId7"/>
    <p:sldId id="291" r:id="rId8"/>
    <p:sldId id="292" r:id="rId9"/>
    <p:sldId id="288" r:id="rId10"/>
    <p:sldId id="259" r:id="rId11"/>
    <p:sldId id="260" r:id="rId12"/>
    <p:sldId id="257" r:id="rId13"/>
    <p:sldId id="261" r:id="rId14"/>
    <p:sldId id="258" r:id="rId15"/>
    <p:sldId id="262" r:id="rId16"/>
    <p:sldId id="263" r:id="rId17"/>
    <p:sldId id="264" r:id="rId18"/>
    <p:sldId id="265" r:id="rId19"/>
    <p:sldId id="266" r:id="rId20"/>
    <p:sldId id="270" r:id="rId21"/>
    <p:sldId id="271" r:id="rId22"/>
    <p:sldId id="275" r:id="rId23"/>
    <p:sldId id="277" r:id="rId24"/>
    <p:sldId id="272" r:id="rId25"/>
    <p:sldId id="273" r:id="rId26"/>
    <p:sldId id="274" r:id="rId27"/>
    <p:sldId id="278" r:id="rId28"/>
    <p:sldId id="279" r:id="rId29"/>
    <p:sldId id="280" r:id="rId30"/>
    <p:sldId id="267" r:id="rId31"/>
    <p:sldId id="281" r:id="rId32"/>
    <p:sldId id="268" r:id="rId33"/>
    <p:sldId id="282" r:id="rId34"/>
    <p:sldId id="283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36" autoAdjust="0"/>
  </p:normalViewPr>
  <p:slideViewPr>
    <p:cSldViewPr>
      <p:cViewPr varScale="1">
        <p:scale>
          <a:sx n="90" d="100"/>
          <a:sy n="90" d="100"/>
        </p:scale>
        <p:origin x="-16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90AFC-C4C5-4868-A8CF-0102668B6211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B3A32-6D64-4DFB-9836-85590700AF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1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http://julia-programming-language.2336112.n4.nabble.com/PyPlot-plot-date-How-do-I-alter-the-time-format-td8035.html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B3A32-6D64-4DFB-9836-85590700AF0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27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29E4-B153-4985-BF98-03F5828A1603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FF4-9F2E-4F3A-8792-662F3F002C27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338B-053A-480F-8325-2B9E1D4F4356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9A2C-B0AB-47CD-AE4B-8451BF260831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1A6E-0103-4FBC-83F3-D3CE6D6CF54F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43CD-B8F7-44E5-BDFC-59A1734C41E8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9E1B-316A-46E5-A2C1-1D9729341444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0BB2-5E10-4E5A-8721-1111DEF16ECF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872B-AFAC-483B-8802-7563F52722F4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C7B6-A769-4637-80D8-EF938408E527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9B1-288F-44A0-8532-3D71FBBAB593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393E-F6A7-4597-816B-306D9B9EE10F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ocean.icm.csic.es/IntroOc/lecture13-en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教學</a:t>
            </a:r>
            <a:r>
              <a:rPr lang="zh-TW" altLang="zh-TW" dirty="0" smtClean="0"/>
              <a:t>進度</a:t>
            </a:r>
            <a:r>
              <a:rPr lang="en-US" altLang="zh-TW" dirty="0" smtClean="0"/>
              <a:t> (</a:t>
            </a:r>
            <a:r>
              <a:rPr lang="zh-TW" altLang="en-US" dirty="0" smtClean="0"/>
              <a:t>期中考前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Schedule (Before mid-term)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/>
          </a:bodyPr>
          <a:lstStyle/>
          <a:p>
            <a:pPr lvl="0"/>
            <a:r>
              <a:rPr lang="en-US" altLang="zh-TW" dirty="0"/>
              <a:t>Introduction: Why do we need to observe ocean currents? </a:t>
            </a:r>
            <a:endParaRPr lang="zh-TW" altLang="zh-TW" dirty="0"/>
          </a:p>
          <a:p>
            <a:pPr lvl="0"/>
            <a:r>
              <a:rPr lang="en-US" altLang="zh-TW" dirty="0"/>
              <a:t>Some basic tools for programming and scientific plotting: </a:t>
            </a:r>
            <a:r>
              <a:rPr lang="en-US" altLang="zh-TW" dirty="0" err="1"/>
              <a:t>Matlab</a:t>
            </a:r>
            <a:r>
              <a:rPr lang="en-US" altLang="zh-TW" dirty="0"/>
              <a:t>, Python, Julia Language, GMT, Ocean Data View </a:t>
            </a:r>
            <a:r>
              <a:rPr lang="en-US" altLang="zh-TW" dirty="0" smtClean="0"/>
              <a:t>(additional topics </a:t>
            </a:r>
            <a:r>
              <a:rPr lang="en-US" altLang="zh-TW" dirty="0"/>
              <a:t>for students)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some required mathematics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Methods </a:t>
            </a:r>
            <a:r>
              <a:rPr lang="en-US" altLang="zh-TW" dirty="0"/>
              <a:t>of observing currents: In-situ and satellite </a:t>
            </a:r>
            <a:r>
              <a:rPr lang="en-US" altLang="zh-TW" dirty="0" smtClean="0"/>
              <a:t>observations 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Data </a:t>
            </a:r>
            <a:r>
              <a:rPr lang="en-US" altLang="zh-TW" dirty="0"/>
              <a:t>and links of observations for ocean currents 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Drifter </a:t>
            </a:r>
            <a:r>
              <a:rPr lang="en-US" altLang="zh-TW" dirty="0"/>
              <a:t>data </a:t>
            </a:r>
            <a:r>
              <a:rPr lang="en-US" altLang="zh-TW" dirty="0" smtClean="0"/>
              <a:t>analysis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8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Current Meters</a:t>
            </a:r>
            <a:endParaRPr lang="zh-TW" altLang="en-US" dirty="0"/>
          </a:p>
        </p:txBody>
      </p:sp>
      <p:pic>
        <p:nvPicPr>
          <p:cNvPr id="15366" name="Picture 6" descr="「current meters ocean」的圖片搜尋結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1546"/>
            <a:ext cx="5500726" cy="499381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000100" y="6072206"/>
            <a:ext cx="282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3"/>
              </a:rPr>
              <a:t>www.physocean.icm.csic.es</a:t>
            </a:r>
            <a:r>
              <a:rPr lang="en-US" altLang="zh-TW" dirty="0" smtClean="0"/>
              <a:t> 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64088" y="2285992"/>
            <a:ext cx="3779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Rotor Current Meters (RCM):</a:t>
            </a:r>
          </a:p>
          <a:p>
            <a:endParaRPr lang="en-US" altLang="zh-TW" sz="3200" dirty="0" smtClean="0"/>
          </a:p>
          <a:p>
            <a:r>
              <a:rPr lang="en-US" altLang="zh-TW" sz="3200" dirty="0" err="1" smtClean="0"/>
              <a:t>time,u,v,temperature,salinity</a:t>
            </a:r>
            <a:r>
              <a:rPr lang="en-US" altLang="zh-TW" sz="3200" dirty="0" smtClean="0"/>
              <a:t>, pressure, tilting</a:t>
            </a:r>
            <a:endParaRPr lang="zh-TW" altLang="en-US" sz="32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4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「current meters ocean」的圖片搜尋結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5153299" cy="685800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357818" y="2428868"/>
            <a:ext cx="37861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Acoustic Current Meters</a:t>
            </a:r>
          </a:p>
          <a:p>
            <a:r>
              <a:rPr lang="en-US" altLang="zh-TW" sz="2800" dirty="0" smtClean="0"/>
              <a:t>(ACM)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time,u,v</a:t>
            </a:r>
            <a:r>
              <a:rPr lang="en-US" altLang="zh-TW" sz="2800" dirty="0" smtClean="0"/>
              <a:t>,(w), temperature, salinity, pressure, tilting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Lagrangian</a:t>
            </a:r>
            <a:r>
              <a:rPr lang="en-US" altLang="zh-TW" dirty="0" smtClean="0"/>
              <a:t> or </a:t>
            </a:r>
            <a:r>
              <a:rPr lang="en-US" altLang="zh-TW" dirty="0"/>
              <a:t>Eulerian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Current meters belong to </a:t>
            </a:r>
          </a:p>
          <a:p>
            <a:r>
              <a:rPr lang="en-US" altLang="zh-TW" dirty="0" err="1" smtClean="0"/>
              <a:t>Lagrangian</a:t>
            </a:r>
            <a:r>
              <a:rPr lang="en-US" altLang="zh-TW" dirty="0" smtClean="0"/>
              <a:t> measurements 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Or</a:t>
            </a:r>
          </a:p>
          <a:p>
            <a:r>
              <a:rPr lang="en-US" altLang="zh-TW" dirty="0" smtClean="0"/>
              <a:t>Eulerian </a:t>
            </a:r>
            <a:r>
              <a:rPr lang="en-US" altLang="zh-TW" dirty="0"/>
              <a:t>measurements </a:t>
            </a:r>
            <a:r>
              <a:rPr lang="en-US" altLang="zh-TW" dirty="0" smtClean="0"/>
              <a:t>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8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WOCE moored current meter </a:t>
            </a:r>
            <a:r>
              <a:rPr lang="en-US" altLang="zh-TW" dirty="0" smtClean="0"/>
              <a:t>arrays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36638" cy="435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195736" y="592577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WOCE: World </a:t>
            </a:r>
            <a:r>
              <a:rPr lang="en-US" altLang="zh-TW" dirty="0"/>
              <a:t>Ocean </a:t>
            </a:r>
            <a:r>
              <a:rPr lang="en-US" altLang="zh-TW" dirty="0" smtClean="0"/>
              <a:t>Circulation Experiment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70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the PCM1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www.nodc.noaa.gov/woce/woce_v3/wocedata_1/cmdac/stranger/pcm1/pcm1map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480720" cy="47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9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6406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Link to the PCM1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6406" y="132556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Google</a:t>
            </a:r>
          </a:p>
          <a:p>
            <a:endParaRPr lang="zh-TW" altLang="en-US" dirty="0"/>
          </a:p>
        </p:txBody>
      </p:sp>
      <p:pic>
        <p:nvPicPr>
          <p:cNvPr id="2050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6715199" cy="2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擷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40968"/>
            <a:ext cx="4758411" cy="34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擷取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" t="76609" r="32110"/>
          <a:stretch/>
        </p:blipFill>
        <p:spPr bwMode="auto">
          <a:xfrm>
            <a:off x="3877733" y="5445224"/>
            <a:ext cx="5266267" cy="14127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 flipH="1">
            <a:off x="7164288" y="5373216"/>
            <a:ext cx="504056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1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to the PCM1 data</a:t>
            </a:r>
            <a:endParaRPr lang="zh-TW" altLang="en-US" dirty="0"/>
          </a:p>
        </p:txBody>
      </p:sp>
      <p:pic>
        <p:nvPicPr>
          <p:cNvPr id="307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4941189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擷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6338689" cy="36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 flipH="1">
            <a:off x="1259632" y="3284984"/>
            <a:ext cx="504056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flipH="1">
            <a:off x="4796665" y="5373216"/>
            <a:ext cx="504056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2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to the PCM1 data</a:t>
            </a:r>
            <a:endParaRPr lang="zh-TW" altLang="en-US" dirty="0"/>
          </a:p>
        </p:txBody>
      </p:sp>
      <p:pic>
        <p:nvPicPr>
          <p:cNvPr id="4098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" y="1412776"/>
            <a:ext cx="36385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 flipH="1">
            <a:off x="2195736" y="2636912"/>
            <a:ext cx="504056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 descr="D:\擷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3926210" cy="53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639637" y="5445224"/>
            <a:ext cx="561229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3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to the PCM1 data</a:t>
            </a:r>
            <a:endParaRPr lang="zh-TW" altLang="en-US" dirty="0"/>
          </a:p>
        </p:txBody>
      </p:sp>
      <p:pic>
        <p:nvPicPr>
          <p:cNvPr id="5122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84784"/>
            <a:ext cx="910727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nodc.noaa.gov/woce/woce_v3/wocedata_1/cmdac/stranger/pcm1/pcm1map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6892" r="9571" b="4761"/>
          <a:stretch/>
        </p:blipFill>
        <p:spPr bwMode="auto">
          <a:xfrm>
            <a:off x="-2" y="3492500"/>
            <a:ext cx="4130813" cy="31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68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Downloading data</a:t>
            </a:r>
            <a:endParaRPr lang="zh-TW" altLang="en-US" dirty="0"/>
          </a:p>
        </p:txBody>
      </p:sp>
      <p:pic>
        <p:nvPicPr>
          <p:cNvPr id="4" name="Picture 2" descr="D:\擷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6" t="40073"/>
          <a:stretch/>
        </p:blipFill>
        <p:spPr bwMode="auto">
          <a:xfrm>
            <a:off x="1259632" y="1700808"/>
            <a:ext cx="751405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98403" y="2204864"/>
            <a:ext cx="561229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54480" y="4005064"/>
            <a:ext cx="561229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98402" y="3501008"/>
            <a:ext cx="561229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3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教學</a:t>
            </a:r>
            <a:r>
              <a:rPr lang="zh-TW" altLang="zh-TW" dirty="0" smtClean="0"/>
              <a:t>進度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期中考後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 smtClean="0"/>
              <a:t>Schedule (After mid-term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</a:rPr>
              <a:t>6/21</a:t>
            </a:r>
            <a:r>
              <a:rPr lang="zh-TW" altLang="en-US" dirty="0" smtClean="0">
                <a:solidFill>
                  <a:srgbClr val="FF0000"/>
                </a:solidFill>
              </a:rPr>
              <a:t>日週</a:t>
            </a:r>
            <a:r>
              <a:rPr lang="zh-TW" altLang="en-US" dirty="0">
                <a:solidFill>
                  <a:srgbClr val="FF0000"/>
                </a:solidFill>
              </a:rPr>
              <a:t>周日</a:t>
            </a:r>
            <a:r>
              <a:rPr lang="zh-TW" altLang="en-US" dirty="0" smtClean="0">
                <a:solidFill>
                  <a:srgbClr val="FF0000"/>
                </a:solidFill>
              </a:rPr>
              <a:t>出海實習</a:t>
            </a:r>
            <a:endParaRPr lang="en-US" altLang="zh-TW" dirty="0" smtClean="0"/>
          </a:p>
          <a:p>
            <a:r>
              <a:rPr lang="en-US" altLang="zh-TW" dirty="0" smtClean="0"/>
              <a:t>ADCP </a:t>
            </a:r>
            <a:r>
              <a:rPr lang="en-US" altLang="zh-TW" dirty="0"/>
              <a:t>data analysis</a:t>
            </a:r>
            <a:endParaRPr lang="zh-TW" altLang="zh-TW" dirty="0"/>
          </a:p>
          <a:p>
            <a:pPr lvl="0"/>
            <a:r>
              <a:rPr lang="en-US" altLang="zh-TW" dirty="0" smtClean="0"/>
              <a:t>Shipboard </a:t>
            </a:r>
            <a:r>
              <a:rPr lang="en-US" altLang="zh-TW" dirty="0"/>
              <a:t>ADCP </a:t>
            </a:r>
            <a:r>
              <a:rPr lang="en-US" altLang="zh-TW" dirty="0" smtClean="0"/>
              <a:t>calibration (data processing for bottom-track ship velocities) </a:t>
            </a:r>
          </a:p>
          <a:p>
            <a:pPr lvl="0"/>
            <a:r>
              <a:rPr lang="en-US" altLang="zh-TW" dirty="0" smtClean="0"/>
              <a:t>Shipboard ADCP calibration (data processing for GPS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ship velocities)</a:t>
            </a:r>
          </a:p>
          <a:p>
            <a:pPr lvl="0"/>
            <a:r>
              <a:rPr lang="en-US" altLang="zh-TW" dirty="0" smtClean="0"/>
              <a:t>Current Meters</a:t>
            </a:r>
          </a:p>
          <a:p>
            <a:pPr lvl="0"/>
            <a:r>
              <a:rPr lang="en-US" altLang="zh-TW" dirty="0" smtClean="0"/>
              <a:t>Hydrographic </a:t>
            </a:r>
            <a:r>
              <a:rPr lang="en-US" altLang="zh-TW" dirty="0"/>
              <a:t>(CTD, </a:t>
            </a:r>
            <a:r>
              <a:rPr lang="en-US" altLang="zh-TW" dirty="0" smtClean="0"/>
              <a:t>XBT, ARGO) </a:t>
            </a:r>
            <a:r>
              <a:rPr lang="en-US" altLang="zh-TW" dirty="0"/>
              <a:t>data analysis</a:t>
            </a:r>
            <a:endParaRPr lang="zh-TW" altLang="zh-TW" dirty="0"/>
          </a:p>
          <a:p>
            <a:pPr lvl="0"/>
            <a:r>
              <a:rPr lang="en-US" altLang="zh-TW" dirty="0" smtClean="0"/>
              <a:t>Wind-driven Circulation</a:t>
            </a:r>
          </a:p>
          <a:p>
            <a:pPr lvl="0"/>
            <a:endParaRPr lang="zh-TW" altLang="zh-TW" dirty="0"/>
          </a:p>
          <a:p>
            <a:endParaRPr lang="en-US" altLang="zh-TW" dirty="0" smtClean="0"/>
          </a:p>
          <a:p>
            <a:pPr lvl="0"/>
            <a:endParaRPr lang="zh-TW" altLang="zh-TW" dirty="0"/>
          </a:p>
          <a:p>
            <a:endParaRPr lang="en-US" altLang="zh-TW" dirty="0"/>
          </a:p>
          <a:p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2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Unzip and rename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69160"/>
            <a:ext cx="390236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擷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44" y="1772816"/>
            <a:ext cx="351939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2915816" y="3573016"/>
            <a:ext cx="64807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Viewing the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M1 at 90 m                            M1 at 190 m</a:t>
            </a:r>
            <a:endParaRPr lang="zh-TW" altLang="en-US" dirty="0"/>
          </a:p>
        </p:txBody>
      </p:sp>
      <p:pic>
        <p:nvPicPr>
          <p:cNvPr id="307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" y="2132856"/>
            <a:ext cx="453600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擷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2856"/>
            <a:ext cx="4127748" cy="35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24382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Exercise in class</a:t>
            </a:r>
            <a:br>
              <a:rPr lang="en-US" altLang="zh-TW" dirty="0" smtClean="0"/>
            </a:br>
            <a:r>
              <a:rPr lang="en-US" altLang="zh-TW" dirty="0" smtClean="0"/>
              <a:t>(using </a:t>
            </a:r>
            <a:r>
              <a:rPr lang="en-US" altLang="zh-TW" dirty="0"/>
              <a:t>M1 at 90 </a:t>
            </a:r>
            <a:r>
              <a:rPr lang="en-US" altLang="zh-TW" dirty="0" smtClean="0"/>
              <a:t>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1513384" y="1999598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Analyze the PCM1 data at the M1 </a:t>
            </a:r>
            <a:r>
              <a:rPr lang="en-US" altLang="zh-TW" dirty="0" smtClean="0"/>
              <a:t>station </a:t>
            </a:r>
            <a:r>
              <a:rPr lang="en-US" altLang="zh-TW" dirty="0"/>
              <a:t>from 1994 </a:t>
            </a:r>
            <a:r>
              <a:rPr lang="en-US" altLang="zh-TW" dirty="0" smtClean="0"/>
              <a:t>to 1996, </a:t>
            </a:r>
            <a:r>
              <a:rPr lang="en-US" altLang="zh-TW" dirty="0"/>
              <a:t>to study the </a:t>
            </a:r>
            <a:r>
              <a:rPr lang="en-US" altLang="zh-TW" dirty="0" smtClean="0"/>
              <a:t>temporal variation </a:t>
            </a:r>
            <a:r>
              <a:rPr lang="en-US" altLang="zh-TW" dirty="0"/>
              <a:t>of </a:t>
            </a:r>
            <a:r>
              <a:rPr lang="en-US" altLang="zh-TW" dirty="0" smtClean="0"/>
              <a:t>Kuroshio speeds at different depth.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https://www.nodc.noaa.gov/woce/woce_v3/wocedata_1/cmdac/stranger/pcm1/pcm1map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6892" r="9571" b="4761"/>
          <a:stretch/>
        </p:blipFill>
        <p:spPr bwMode="auto">
          <a:xfrm>
            <a:off x="2648377" y="3757527"/>
            <a:ext cx="4130813" cy="31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4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Viewing the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M1 at 90 m</a:t>
            </a:r>
            <a:endParaRPr lang="zh-TW" altLang="en-US" dirty="0"/>
          </a:p>
        </p:txBody>
      </p:sp>
      <p:pic>
        <p:nvPicPr>
          <p:cNvPr id="3074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" y="2132856"/>
            <a:ext cx="453600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Skip the heading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60" y="1124744"/>
            <a:ext cx="910850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/>
              <a:t>MATLAB: </a:t>
            </a:r>
          </a:p>
          <a:p>
            <a:r>
              <a:rPr lang="en-US" altLang="zh-TW" sz="2800" dirty="0" smtClean="0"/>
              <a:t>filename</a:t>
            </a:r>
            <a:r>
              <a:rPr lang="en-US" altLang="zh-TW" sz="2800" dirty="0"/>
              <a:t>='rcm02876_m1_90.str';</a:t>
            </a:r>
          </a:p>
          <a:p>
            <a:r>
              <a:rPr lang="en-US" altLang="zh-TW" sz="2800" dirty="0"/>
              <a:t>fid = </a:t>
            </a:r>
            <a:r>
              <a:rPr lang="en-US" altLang="zh-TW" sz="2800" dirty="0" err="1"/>
              <a:t>fopen</a:t>
            </a:r>
            <a:r>
              <a:rPr lang="en-US" altLang="zh-TW" sz="2800" dirty="0"/>
              <a:t>(filename, 'r');</a:t>
            </a:r>
          </a:p>
          <a:p>
            <a:r>
              <a:rPr lang="en-US" altLang="zh-TW" sz="2800" dirty="0"/>
              <a:t>Data = </a:t>
            </a:r>
            <a:r>
              <a:rPr lang="en-US" altLang="zh-TW" sz="2800" dirty="0" err="1"/>
              <a:t>textscan</a:t>
            </a:r>
            <a:r>
              <a:rPr lang="en-US" altLang="zh-TW" sz="2800" dirty="0"/>
              <a:t>(fid, [</a:t>
            </a:r>
            <a:r>
              <a:rPr lang="en-US" altLang="zh-TW" sz="2800" dirty="0" err="1"/>
              <a:t>repmat</a:t>
            </a:r>
            <a:r>
              <a:rPr lang="en-US" altLang="zh-TW" sz="2800" dirty="0"/>
              <a:t>('%f',1,11)], '</a:t>
            </a:r>
            <a:r>
              <a:rPr lang="en-US" altLang="zh-TW" sz="2800" dirty="0" err="1"/>
              <a:t>headerLines</a:t>
            </a:r>
            <a:r>
              <a:rPr lang="en-US" altLang="zh-TW" sz="2800" dirty="0"/>
              <a:t>', 22);</a:t>
            </a:r>
          </a:p>
          <a:p>
            <a:r>
              <a:rPr lang="en-US" altLang="zh-TW" sz="2800" dirty="0" err="1"/>
              <a:t>fclose</a:t>
            </a:r>
            <a:r>
              <a:rPr lang="en-US" altLang="zh-TW" sz="2800" dirty="0"/>
              <a:t>(fid);</a:t>
            </a:r>
          </a:p>
          <a:p>
            <a:r>
              <a:rPr lang="en-US" altLang="zh-TW" sz="2800" dirty="0"/>
              <a:t>Data= cell2mat( Data</a:t>
            </a:r>
            <a:r>
              <a:rPr lang="en-US" altLang="zh-TW" sz="2800" dirty="0" smtClean="0"/>
              <a:t>);</a:t>
            </a:r>
          </a:p>
          <a:p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Read and plot the data from each RCM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we need: year, month, date, hour, speeds.</a:t>
            </a:r>
          </a:p>
          <a:p>
            <a:endParaRPr lang="zh-TW" altLang="en-US" dirty="0"/>
          </a:p>
        </p:txBody>
      </p:sp>
      <p:pic>
        <p:nvPicPr>
          <p:cNvPr id="4100" name="Picture 4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4" y="2696344"/>
            <a:ext cx="8007170" cy="41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AutoShape 2" descr="data:image/png;base64,iVBORw0KGgoAAAANSUhEUgAAAisAAAGiCAYAAAAm+YalAAAABHNCSVQICAgIfAhkiAAAAAlwSFlzAAAPYQAAD2EBqD+naQAAADl0RVh0U29mdHdhcmUAbWF0cGxvdGxpYiB2ZXJzaW9uIDIuMi4yLCBodHRwOi8vbWF0cGxvdGxpYi5vcmcvhp/UCwAAIABJREFUeJzsvXm4JGV59/+t6u1sswOzyDYiCCgqiuIIMVHG4BpREl8Mvq9RXzFRo0gMkUR4I6JEflG5Ro1E34j4Cxr1FzXGRKKigss4bAGRHWQZGM4Ms5399Fb1+6P7qXqep56nuqpOdZ8+p7+f65prTndXV1dv9dz9vb/3fTu+7/sghBBCCOlT3MU+AEIIIYSQOBisEEIIIaSvYbBCCCGEkL6GwQohhBBC+hoGK4QQQgjpaxisEEIIIaSvYbBCCCGEkL6GwQohhBBC+hoGK4QQQgjpaxisEEIIIaSvSR2s3HjjjXjd616HTZs2wXEcfOc731Fu930fl1xyCTZu3Ijh4WFs3boVDzzwgLLN/v37ce6552LlypVYvXo13vGOd2B6enphz4QQQgghy5LUwcrMzAye+9zn4nOf+5zx9iuuuALbtm3DVVddhR07dmB0dBRnnnkm5ufng23OPfdc3HXXXfjhD3+I733ve7jxxhtx3nnnZX8WhBBCCFm2OAsZZOg4Dr797W/jrLPOAtBSVTZt2oS/+Iu/wAc/+EEAwMTEBNavX48vf/nLOOecc3DPPffgxBNPxM0334xTTjkFAHDdddfh1a9+NR5//HFs2rQph6dFCCGEkOVCMc+dPfzwwxgfH8fWrVuD61atWoVTTz0V27dvxznnnIPt27dj9erVQaACAFu3boXrutixYwfe8IY3RPZbrVZRrVaDy57nYf/+/Vi3bh0cx8nzKRBCCCGkS/i+j6mpKWzatAmumzy5k2uwMj4+DgBYv369cv369euD28bHx3HYYYepB1EsYu3atcE2Opdffjk+8pGP5HmohBBCCFkkdu7cicMPPzzx9rkGK93ioosuwgUXXBBcnpiYwJFHHomdO3di5cqVi3hkhBBCCEnK5OQkjjjiCKxYsSLV/XINVjZs2AAA2L17NzZu3Bhcv3v3bjzvec8LttmzZ49yv0ajgf379wf316lUKqhUKpHrV65cyWCFEEIIWWKktXDk2mdl8+bN2LBhA66//vrgusnJSezYsQNbtmwBAGzZsgUHDx7ErbfeGmzz4x//GJ7n4dRTT83zcAghhBCyDEitrExPT+PBBx8MLj/88MO4/fbbsXbtWhx55JE4//zzcdlll+HYY4/F5s2bcfHFF2PTpk1BxdAJJ5yAV77ylXjnO9+Jq666CvV6He9973txzjnnsBKIEEIIIRFSByu33HILXvaylwWXhZfkrW99K7785S/jwgsvxMzMDM477zwcPHgQp59+Oq677joMDQ0F97n22mvx3ve+F2eccQZc18XZZ5+Nbdu25fB0CCGEELLcWFCflcVicnISq1atwsTEBD0rhBBCyBIh6/rN2UCEEEII6WsYrBBCCCGkr2GwQgghhJC+hsEKIYQQQvoaBiuEEEII6WsYrBBCCCGkr2GwQgghhJC+hsEKIYQQQvoaBiuE9DkP7pnGF258CI2mt9iHQgghi0KuU5cJIfmz9VM3AAAOGavgjc8/fJGPhhBCeg+VFUL6mPvGp4K/n5qqLuKREELI4sFghZA+5t7xyeDvcpFfV0LIYMKzHyF9zORcPfh7ttZcxCMhhJDFg8EKIX3M5Hwj+Hu+zmCFEDKYMFghpI+ZkJSVOSorhJABhcEKIX2MkgaiskIIGVAYrBDSx0zOh8HKPJUVQsiAwmCFkD5mggZbQghhsEJIPzM5Fxps55gGIoQMKAxWCOljFIMtgxVCyIDCYIWQPmW+3sT4xHxwmdVAhJBBhcEKIX3K7TsPoiYNL6SyQggZVBisENKn3PzwfgDAEWuHAVBZIYQMLgxWCOlTbnqkFaz87nGHAqCyQggZXBisENKHNJoebn30AABg6wnrAbTMtr7vL+ZhEULIosBghZA+5JF9M5itNTFSLuDUzesAAE3PV2YFEULIoMBghZA+5L7xaQDAsetXYLhcwGi5AAA4MFNbzMMihJBFgcEKIX3I/bunAADPXD8GAFgzWgYA/Odvnly0YyKEkMWCwQohfcgj+2YAAMcc2gpWxipFAMAV191HdYUQMnAwWCGkDxFlyqPtIGX3ZNgcblz6mxBCBgEGK4T0IfV2M7hysfUVPTAbtt3fT2WFEDJgMFghpA8RnWsr7WDlXS99enDb3unqohwTIYQsFgxWCOlDao1WsFIqtL6iF/z+cThkrGWy3TdNZYUQMlgwWCGkD6k1W83fyu1gpVIs4DUnbQTANBAhZPBgsEJIHyKUFeFZAYB1YxUAwL4ZpoEIIYMFgxVC+pBao1UNJNJAALBmpAQAODBTN96HEEKWKwxWCOlD6iINJCkr4m9RKUQIIYMCgxVC+hCRBqpIwUrBbf3d8DjMkBAyWDBYIaQPEeqJnAYqug6A1kBDQggZJBisENKHmAy2xUIrWGEaiBAyaDBYIbnxy4f24tZH9y/2YSwL5aHaNAQrVFYIIQMKgxWSCxNzdfzxF3fg7M9vX9Rf/vtnajj149fjom/duWjHsFB835fSQE5wPT0rhJBBhcEKyYWp+bCcdrbaXLTj+PrNO7F3uoqv3fTYoh3DQml4Pvx2PFIpFILrRRqo4TENRAgZLBiskNyZqTUW7bEdp/M2/Y7wqwDmNFCjSWWFEDJYMFghuSAvsLOLGKwUlkG0IqfR1DQQPSuEkMGEwQrJhZq0wE4vYhrIdcPF3Vuii7oI/FwHKEqly6KMmZ4VQsigwWCF5IKsrMxUF1NZCf+eqy9e0LQQqoayZSBUVuhZIYQMGgxWSC7EBSt3Pj6Bi771azw11f0BfI6UBlpM78xCMDWEA6TSZXpWCCEDRnGxD4AsD5RgRQsSXvfZnwMA9k3X8IX/dYpym+/7+JOrb8ZopYB/OPcFuR7HXG1pKisipVYp6sFKezYQ00CEkAGDwQrJhWoCz8oDe6Yj1+2amMcN9z8FoKXIjFYW9pGsNsLHnl2iwUq90R5iqCsrBRpsCSGDCdNAJBfqcjWQxbNiKtQpSYbY+Rw8JvN1uSppaQYrtWbruEs2zwrb7RNCBgwGKyQX5Gogm8HWVFYsawR5BBeqsrJUPSutV6Xoqq9XiR1sCSEDCoMVkguqZ8UcdLiGYEVOaeQTrCx9ZcVrt6/VX69C0MGWwQohZLBgsEJyIUnpsikNJAcreVTvVOtL32ArKpMLmrLCQYaEkEGFwQrJBTkNZPOe6IsvoC68b/yHX+L/u/XxBR3H/DIw2DYtyoocrPg+AxZCyODAYIXkgqysyCZXGVOwoqc0PvjNOxZ0HIqyskSbwonOu1FlJfy6MhVECBkkGKyQXJC9IrK6IWPyrHg5KwSywXapVs0Itcl1zZ4VgMMMCSGDBYMVkgv1BGkgg7CS2H/xwO6pRKXNsqqzVNUHEcAVtNdLrg5iy31CyCDBYGXAqDU8vPert+HrNz+W+34FadJASYKVnz3wFF7x6RvxR1dt77itrKzIx7SUsFUDycEKTbaEkEGCwcqA8Y1bduJ7v34Sf/Wvd+a6XzVYyVa6bOPrN+8EANz5xETHbeV01FJVH4RIFUkDSZfrTAMRQgYIBisDRreGCcrVQFWLomEKVpKkatIoJPK2S9XX0QzSQOrr5TgOy5cJIQMJg5UBo94l06ltgKAnLaqmNFASg20txTHLwc9SVR9s1UDydUtVNSKEkCwwWBkwehGsyNVAcqDRqSmcQO8hkuaY5W2X6oJuqwYCQt/KUlWNCCEkC7kHK81mExdffDE2b96M4eFhHHPMMfjoRz+qLEC+7+OSSy7Bxo0bMTw8jK1bt+KBBx7I+1CIgW6pDXUp6JA9K3JKKKlnRT9GMYU4CfIivmSVlcBgG72tWOB8IELI4JF7sPKJT3wCn//85/HZz34W99xzDz7xiU/giiuuwGc+85lgmyuuuALbtm3DVVddhR07dmB0dBRnnnkm5ufn8z4copEmpZKGpqdWA4ngVFY6kpYuV7U+LdVUaSDZs5Ltufq+j5/ctwd7Jhfn8+hZPCsAW+4TQgaTYt47/OUvf4nXv/71eM1rXgMAOProo/G1r30NN910E4DWQnDllVfiwx/+MF7/+tcDAL7yla9g/fr1+M53voNzzjkn70MiEnK6xvd9OKbcTAb0xbPa8DBUKiiPZxI6mgbPSrXhYYV0uZ7CYFtXlJVswcp/3TWOP/3n2zBaLuCuS1+ZaR8LwVYNBISelW6l8wghpB/JXVl5yUteguuvvx73338/AOCOO+7Az3/+c7zqVa8CADz88MMYHx/H1q1bg/usWrUKp556KrZvN/fRqFarmJycVP6RbKiejvx+netrp2h7r1bnRBfYpiGC0auJ0izM8mPUMz6/7Q/tA2CfHt1tbNVAAFBqp4GorBBCBonclZUPfehDmJycxPHHH49CoYBms4mPfexjOPfccwEA4+PjAID169cr91u/fn1wm87ll1+Oj3zkI3kf6kCiBCtNH6VCPvvVq3rmG02sQklJO5mCI6OyovVpSZO6kgOUrGmgtaOV4O881aekJKsGYrBCCBkccldWvvGNb+Daa6/FV7/6Vdx222245ppr8Pd///e45pprMu/zoosuwsTERPBv586dOR7xYFGTzKp5+lf0xVOULytpIFOwYvSsqMeVps9KQwvGsrB2rBz8PVVtZNrHQhCBnylGCquBmAYihAwOuSsrf/mXf4kPfehDgffkpJNOwqOPPorLL78cb33rW7FhwwYAwO7du7Fx48bgfrt378bznvc84z4rlQoqlYrxNpIOOUDJ0/fgeVFlBVADj73TVbz5C7/C2S84HH/4gsMBJAtW5ONser5RcRDHIO8uaxqoJO1/z+Q8Vg6VMu0nK80YZaVYoLJCCBk8cldWZmdn4brqbguFArx2lcbmzZuxYcMGXH/99cHtk5OT2LFjB7Zs2ZL34RCNWUkpyDNY0YMOoWrIj/Hovlls/+0+fPCbdwTXCRWhJE3ti6SBGskCrLrWVyWr+iAHArsnu9PxN464aiBR/k3PCiFkkMhdWXnd616Hj33sYzjyyCPxrGc9C//93/+NT33qU3j7298OoNUy/Pzzz8dll12GY489Fps3b8bFF1+MTZs24ayzzsr7cIiGbBpN07+kE7r3RCz4nVIx4vYtxxyCvVNV3P3kZERZkfdQb7aqjOL2ZbucFDnI2TdTS3XfetMLTLBZSVINZPL6EELIciX3YOUzn/kMLr74Yrz73e/Gnj17sGnTJrzrXe/CJZdcEmxz4YUXYmZmBueddx4OHjyI008/Hddddx2GhobyPhyiISsTJs9KVkOpngYSfVc6qTdh5QtQKbUWeT1YkY8mrtGbnhrJ6smR99NM0QX34b0zOPPKG/GWU4/CJa87MdNjA/HKighW9NebEEKWM7mngVasWIErr7wSjz76KObm5vDQQw/hsssuQ7kcmhYdx8Gll16K8fFxzM/P40c/+hGOO+64vA+FGJDTB3ogMTFbx+9c8RP87XfvSr9fXVkxpIHijqfgOii3FQl9arPiQ4nZn572ydpuXw1Wkt/vsz9+ELWGhy/94uFMjysQgYhJWWEaiBAyiHA20IBRjzHY/tsdT+DxA3P48i8fSb1fffEUlzsZQZVgpShayduDjrjKIP2x8kgDpVEwxPEvlGZMu/1AWbGkgb7z30/gB3eNR+YrEULIUobByoDRiOnwKntB0i52erAiKnE6KStBysN1wh4iMd6TWIOtdltWA7GcakoyFVpQySlYie2zEigr0fvd+ugBnP/123He/3sr/uPOJ3M5FkII6QcYrAwYqkrRWhR938eTE3NYNRyW6M7V03VvjSorwrOSzGDrOg6KbrQ7q+/7imISp9REgpyMqRL58dMYWfNXVgxpINd+XHc+fjD4+9F9s7kcCyGE9AO5G2xJf9MweFY+/cP7se3HD+L3Twy7Ch+YrWOknPzjoSsQInCwlQ+LfinifkXXCRqeyf1R9HgjPg2kly5nC1bkEuhUaaAFVgEJxEsW18HWdFz37Z4K/p5ZhGZ2hBDSLaisDBjyAi4W920/fhAA8IO7dwe3HUhZsmvzrNgas4nJyk3JTFpo91ppKi36k6d2dBUnaxpInleUxsial7Iip8Z04gy29++eDv6eZrBCCFlGMFgZEGZrDfzo7t3KIlaL6bOyP2OwItQFoeDYJibPtwcdiu0KjhN0jlXSPpEAJHkaKGuw0ohRduKQg5WFVOsI1SSu3b4pDbRvOmxgNz3PYIUQsnxgGmhAuODrd+C6u9RBkXGL+YHZlMFKe/EsF13Ump5UDWR+DKGsiIW5WHDg+a3F/mcP7MVR60bxihPXR3wn6TrYZkwDydVAaTwrUhpovt7EaCXb1ytu6nJcGkgORBdjphEhhHQLKisDgh6oAPEL/8HZeqr9izhBqAti3zYlRFdWWgbb1kJ8w/1P4Z1fuQWP7ZuNKBRxjd5EcCJa9+vBS1IUg20KhaRUVIOVrMRVA4k0kMk8LAcrVFYIIcsJBisDTL3pYbYWLmpDJVe5LQ1iURflu4FnxbKfQFmRDbYFdXH+za6JiEHXllYCQjPvcLsEO7uykq0aCNK2aaupZOKqgeQ+K57n41u3PY7H9s2i3vSCABAAZmoMVgghywcGKwNMrenjqanQ5yCnMdKW/cppIPn+toBBLKyywbaoKQmPH5iNNnqLOS5h5h0uF4JtszRHk1NXae4uH5ocOKQlrhpIdLVtej6+etNjuOAbd+AVn74hUv0zOVfHf975JJ44OJf5OAghpF9gsDLAVOtNZVGtZ6yCAcLUhQh4wmogm8FWrQYqOA4K2rTunfvnos3mErTbH5VKrvU5Q0loZEwDydsuJA3kx1QDFaRqIFG9VW14mNLSPo/sm8W7r70NL/t/fpr5OAghpF9gsDLAfGX7o9grVZDIgUDaYEUs8GIYYVgNZCtdVpWVQsEJvCaCJyfmDQbbGGWlfdvK4VJQSTM138Ctj+7Hm67ajt88MZHsuWR8HWQz7kKCFfGYpmogOQ0kl5fb0j5ZhzkSQkg/wWBlgHls/yz+9J9vDS5nVRQAk7IiDLTxykpDUVacyDa6ZyVuCrJ4rHLRxVi7Emdyvo6zP78dNz2yH2/90k2JnksjY7t9L2fPiqkayJXa7cvl5cJQu2IoWoFUa3j4l5sew5MTTAkRQpYmDFYGgDjfhp4+EKQNVnTPSj2YuhyvrMgN0HTPyly9mUpZkauBVg61RgfIz29fwt4xWYO2vDwrsbOBXPFYPvbNhKqYKFU+dEUlcp9t1z+AD33rTvzJl27OfEyEELKYMFgZAGZq6X/lpzbYBtVAheDyTLWBr930mHH7iGfFdVDU2tXP1ZqRYMHWvh8I01hF1w0Uhsm5dCXYgKoGpXkZ5GNdmLLS+j+uGqjp+Wr1TztYOWQ0GqyI90Bux08IIUsJBivLlNlaA7/67T40PR9T8+kX7DTpD3l7uRroo9+727p9xLNiSQPphtrYQYaepKy0hzJmSX1kTQPJClaamUI6Wdrty2kgve1/UkWJEEL6FQYry5R3fuUWnPOFX+H//uy3mKlmUFZS9igJDLbF0LPyb7fvsm5frUdnA+lpoPm6QVmJnbocKisr28rKX/3rnWmeRuQx0lUDhX+nDfZkRKBjiFUUg62MaAg3NlTEUE4zigghpF/gWW2Z8osH9wEArt3xWKYZOXFGVh3f94N+JLKyEpcKCZQVpSmclgYyeFbi0kC1ZqjumFIoScmjGmgBwooSwOlYlRURrFSKGGo3xTORpe8MIYQsNgxWljmuE+1NMlK2L2aCNJ1b5YVTKCudlBmjZ8VgsE2jrIjnWSq4C2qGJj9GmsXdyzsNZAi4bIMMRRporFIMmuKZWIiXhhBCFgsGK8sc13Eiwcq6sTLO33ps7P2ano+Ds7VEi668cIrSZdFO34YerLhGz4oX6RMSFwSJVvzlorOgqceNjO32VWUl++PHKSu2QYZTUrAyVLQHKwdSznwihJB+gMHKMsdxgJrWmK3kunjNSRtj7/frxyfwvEt/iHdfe5tyvef5uGvXhDqZWIonKu0UxGwHn4xIA4k1veBGm8IBiLSRT6qsXPr6Z8c+fhxy1900GTTVs5L54YNqIGOflXawopdwT7SrnsaGisqMJ52DKadpE0JIP8BgZZnjOk6kMVvBdWJTBQBw165JANFpzV/6xcN4zbaf4/L/vDe4zqSszHYolxbKilAgXAeRdvtAdHpwEs9KqeDiRZvX4rRnrIs9BhuyKpMmnSOnjFINQLTsx/ByBAGMrlwdaAchY5ViEDCa2CPNgiKEkKUCg5VljmPwrDR9P5hMnJbL/uMeAK2gJdif9CtfeFY6Tf3Vm8I5TtSzAkSb1iVVVgBkfo5ZS5ebGb0utv2YTMJCWdGbzsnBSpzB9u52EEoIIUsJBivLHNdxImmgpudjpBxty54VRVlpBytziZWV8DiLhjTQVCQN1LkpXLm9nziFIQ75MdJ5VqS/F5AHkk3HOjZlZf9MmAYajkkD3fl4svlIhBDSTzBYGQB0ZaVa9wIFJA9kRUGoGp265oaelTANZFJWommg5MpKnNE0DsV7krF0OWWbGuN+TJ4VUd2tKysHEyor7GJLCFmKMFhZ5pg8K3unq3BdJ3GaRAQUempDBAfKfJ+2qjHbTgOtHinhFx96eaTBmUlZMXpWqmr1StxsIKEgldqB2HA528fbzxh0yMFKLmkgU58V16ysiPRYp2qgvfSsEEKWIAxWljmuC9S1NJBY2DqZbAVCBTmolb0+1V745Jb5RVc12K4YKuJpq4fhaCpB1LMCYxpI774b16wuibKSJIjI2i9FMeYupINtTDWQuM42KHFsqIhJw3iF1SPtwY7VRhAoEkLIUoHByjJErphxHSfSq0SQVFkR5cPTmn9kf3vmjKmx22x723LB/BETi63iWTEoCXoTs3oCg63wrJjSISJIikN+hDRBh3xoGZoGRx7TWA1kUVYEY5UiHt03G7l+7Wg5eC84K4gQstRgsLIMmZcWZAdRz4ogSSdbIFRJ9GBF7FcOVsRiOtsOMsQUZj0MEbOB5DJdk6FUN+o2U3hWTMrRT+7dg7d+6Sbs3B9d0AWympKq3X5OykpsNZAw2FqUldFyMUiDyZQLLtaNlQEs/VTQwdkarrrhoUxDKgkhSxMGK8uQqqxGOE7ElLpp1RCA5GkgUYasN2gT/pGmbJJtqxr6rKCXH3+YeoxaGsh1nCDIkNGVlbhqILnPCgCjifjPrr0NN9z/FP7qX39t3Y8cZ6RTVvL1rBirgUTpskFZGS0X4LoOPnbWs/Hsp63ECRtXBrdVimGwsm9maQcrH/rXO/F3378Xf/Klmxf7UAghPSK/+lXSN8jKSqMZtqx//fM24flHrgkCh+RpoHhlxTMoKwIRrFzxh8/B82/eieM3rMCfXH1zaLBtH6rebn+4VMBcvRls5zitICLOYBu227crKwJTqkQgP0Kqqcs5DTKUDcs6gcHWoKyMtSdNP/tpq/C9P/8dfPIH9+GeJ1t9VUoFF2vat++dWtppoP+6u9WokJVNhAwOVFaWIbKyUmt4QVAxVinirS85GkesHQGQXFmZDZQV9dd8TZucbBpGKNSN1SNl/OnvHoOj1422jlG7r+5ZOWxlBUBYNSTMsnHBQ5rS5TjFJOv0ZHmXC5pN1L5v0WBaKQaeFUOwUlF/e8hKVbnoYu1IS1nZv8Rb7nNwNCGDB4OVZYhcKVJvepFFXJDUsyKCFD0NVNM8K65UDSTQUzHC9Dqve1YcdRFav6KVqhJpoEq70ZnNf/PQU9N4cmIeQGuQofxYJpIHK4vXwTZNUzggPlgpFVysHG5VBIk5QoQQslRgGmgZIi9ktYYXeFbKlsChE3N1czWQCBxEcFR0HRQKurJS0C63jqHh+Wg0vUC5cBxHaa2/drSlAgiDbUslqRvb7Y9PzOOMT94QXA4NtvZYPE74yKqQZFVkdMT7FZcGMpUuizSQQB4MWSq4WMVghRCyRKGysgypSSmCmuRZ0VM0SZUV0aclarD18N+PHcDZn/8lgNZCqj9GXIBUbXjKIMNnHDYW3CaUFLEoi0nCpmDl7ifVFvJJ0kBxykcewcpCBhk2gzSQvYOtCV1ZkV/7StENeq0wWCGELDUYrCxD5IWy2rCngZIabEWwM60NJ6w1PJz/9duDyyaDrZ4Gki+3gpXW367jYMOqIfzgAy/Fjr8+I0gniccWQY5p6rKeegqqgWLTQNab4CNbGkguVFpQ6XKcwdZQziwYjU0DOYGyMtmHwcrUfB3/8esnO86UIoQMJgxWliHyollreIEyoqscwwmHGQqlJupZ8ZWeHS2DrfoY+mO6rhM0J5uvN5U+KwBw3PoVWL9yKPCdCETgcdeuSfz8gb247jfjeM22n+HBPVPQ1+9ygqnLcYqJMpAwRczRVEqXk98vsp9YZcUerKzo4Fnp5zTQu6+9De/56m248kf3p7rfQrxBhJClA4OVZYi8aNYUg6260NmXPRVx/1mtGqje8JSBhcOlQrR02ZC3EOrKfL0ptdtX76cHPUNS0POWf9qBP/3nW3HXrkn8xTfuiPwaLwUGW/vHW+/fIqOkc1JEK37G++kI9SjOYGsizrNSLvZ3sPKzB/YCAL57x67Y7XSDtW3sACFkecFgZRnieeovfLEw6wFA0hkxQlmpaguFvnCMlAuRgKhiCBiESlJteEqfFRk9ZWUzA++ZqkYCj7gOtgK5pFsna1O4vGYDNWNKl03DDQXxaaAwWNFnPC02cmrvmRtWxG6rq3tT1f56LoSQ7sBgZRmim1BFu3y9DftsQn9A0FZfa8hW03p9DJeLBmUlGjAMlaLKir4G60GPTSWpN72IslJOYLAFEOnsC0TTCukMtvJ+Et8tgnj/9MoqIF5ZiUsDVSRlZXK+nmpAY7d5/EDYNv9pq4djt9X7y0zPNyxbEkKWEwxWliH6AisW87KeBkqYBxKKilhEhQ9FVzSGS260z4pJWWnfv9rwgkW9k7Kil0AL6k1hI3DpAAAgAElEQVQ/EnQF1UAdDMR1Q+t+fQ1Ps6ZnTR/pZPWsdCpdXt1uCuf7/ZUKkkvWTQGkjB4gH+yj50EI6R4MVpYhegpitt0nRQ8A/uz3jsGRa0fw9tM2x+5PGHSb7cVdGFf1visjRmUl+hGTG8OFnhV1m2JCZaXp+ZGgSczAMc0GUu6bQFlJo0BkbSanP74ICo2DDOPSQJphWn7tD11RQbnoYmU7oOmn+UAzUpWZLTUn0CeI759e2t14CSHJYLCyDNF/1QtjbFELHDauGsaNF74M737ZMbH7qzVb9xeLqOjPokvww+VCtN1+B2VFHmQoowdWK4ZKxmMzpYHEfeMWdiCZspKmX4rqWUl8N+vjG5WVNAZbKVjb0B5eechYa4zB3j5a5OX3Tw9GdHRlpZ+CLkJI92CwsgzRf9WLX656GkgQtwACsrLS+l8oK5NasDJUTFYNJCsr4lD1++melc2HjOL9Zxwb2VdDU1aOOXQ09rko9zUoK/prl0pZkfusZIxW5IDH5FnRPbdyafiKihrQyQHfxnawEkxe7qNgRVZW9GBER1de+inoIoR0DwYry5CIsiIMtpb2p50UiJrmWRkK0kCqX8Bxoo+h91kBbMqKuo2+n1LBwQdecRxetHmtcn3TUz0r17z9RbHPRb9vJ1I1hcshDSQfk0lZ0T1Ba0bCAEVXVuR7b1zVMq6uG20pK/2kSMgl8R3TQLqywmCFkIGAwcoyxGawtQUrpkVRRh9YKEqCdc+Kg6hCYjLGimCnWm8qs4GUY9KOVSzSJtOsmAr9N68+AYevGYl9LjKmhVEPMlKlgXKYDdSQ5BmTmVb38qyU0mOjFfW1kUvT17VnLa3tQ2VlVlZWUnpW+inoIoR0Dw4yXIboC65QRGzBSlyFCRD+mu3kWXGcaOBjMrmGTeHsnhU9ZSUWadP+DrT7hsT1VTFhmjOkxyYGW4sVtfNtHspK9LnqaTX5PdXTQM8/ag1etHktTty4MlDPRNDST4u83FhQpBxtUFkhZDBhsLIMsf041X0ggrh5M4DUZ8VT5/RMRYIV09Rlu2el2mgG3g49XtIXahFQmZSV/e2FN+msI0ESz0qqPis5NIWTAyhTDKkHnLLSoldMlQouvvGuLcp1K9qpoplq/8zgSWOwrWvv2b4ZBiuEDAJMAy1DbKmLBSsrTdVgO2VIA3WaugzIBlt1kKFyrEU9DdQOVgz7Ez1DTJVHglc+a0PkukbO1UBeDmkguceKnhoDommgo9eFhmLT9jpiHtRsrX+aqaUx2IrbxYTpfdP9oxARQroHlZVliK0SxWqw7bDG1XXPSjvYiCwsTlQRMXlWQoOtvc9KSTsosV9TQDI5Z+4jAwBfe+eL8b1f78KHXnU8rrtrXHtehtdJuyrNoDyldDljtBJ0r7W8KXoa6LlHrMbpxx6Cwzt0fhWMtN+7pN2Le4GsrHQy2IrbN6wawoN7prF/pgbP8zuaxAkhSxsqK8uE7Q/tw0Xf+jWm5uvW1IU+yVjgOE6sulJraqXLFm/I656zKZGyUkmirGiLskgvmVroT83X2/eJPoctx6zDx95wElYMlfDG5z8NI+VCkC4xvU4LSQNlnSmkPF4zPlgxVVu96ZQj8JJnHJJo/8JvpPemWUxmUgQrIkAWpdgNz8fkPLvYErLcobKyTHjzF38FABguFbFp9ZBxG5NhU1BwHevCbDPYCk45ag0++abn4qh2SsJxwoU7vnS5GSgXerCipzuKMZ4Vcdg25UjwyT96Lj7+hpPwB5/9Oe7fPa0M0Av3lT1YaeZQuixSU/ZgRfMEdXjOOiLQ7C9lJUUaqP2ejZQLWDlUxOR8A3una8EoAULI8oTKyjLjsf2zxioXIOoDkYkrX9bTQPp039UjpSBQ0fcVZ7BVq4HUbfR0R5AGin0O8R9nx3EwVCoE29VN1UAdLseRh2dF7MP2fugl3aZgMI6RtmdFH1GwmMhm31rC2UDlYiHoxkvfCiHLHwYrywzXsasBtmogIN5kGyor6mwgge5LkY2enZSVxH1WCnZlJXysZL4Fsa+m0WCrvnZpBBIvV8+K+aupB3Hpg5XW6zdT7R+D7awUONUa8UGUUFbKBRdrgzJsVgQRstxhsLLMcB3HulCaWt8L4lIoUWVFD1bU+8qm1KzKih5YhaXL2ZWVcLvWvkwGWz04SWOwzaPPiqi4sikr+usS956a6EfPymxVHmQY/7rVA2XFCczWnXwuhJClD4OVZUbBdazltrpaod/PRtSzoqaB9AodWdnp7FlpXdfJYFtqByLDZbvNqpNnRSBeB1OflUhTuBQxRx6DDJsdqoEiM5QypoFm681UgVg3mU1jsJWUFULI4MBv/DLDceJKl+0BSZxn5cBsDbsOzgWVKlFlRb0sP3z8IMNQWYkOMjQ3hRur2NNAcc9PRjxXc58VLQ2UwrXi52KwbSsrlufiOI7ymqZdtIXBtun5HRuw9Qq550vD82NTaOKYkwamhJDlAb/xywzXsSsrpQ7VQCZO3bwWng98945ddmUl5te9qVGZSOXM1+19ViLVQAURrKgt5WVyUVa0y6mUlRwHGcYpXXJQltWzAvRPKkivTIoLokKDLU9dhAwS/MYvM1oG2+j1RdeJbZxlU1ZecNQaAMD4xHzoWUkRrJgQSkytYe+zoisGYvHWVR0ZmxqhU4pTVvToJI3BVvasZBQtgtLlmG60cuon7WtfKrhBsNMP5ctNz0dVK1eOSwXVqawQMpDwG2/hy794GNfueHSxDyM1ruMYf9V3Wshtv+RXDreUjMn5erCQjmgBg17K3AlZWUnaZ0WoQmK2jYmkKZFCEKwk8axkSwOladMvk0RZkY3EWRSGwLfSB8GKqe1/XK8VKiuEDCZsCmfgnicn8bf/fjcA4E2nHLGkfsU5jrm5W6fnYKukWTnUClYmZuuBcjCmBSdpgxWhrFQVZSX+eEUHW/mxhksFpV9InIHYtG9zGkj3rCRHftmzmlc7eVYAdSJ1FqPpUMnFxFwrWFxsRMBUcB04aD3/uIogcRsNtoQMFvzGG/jxvXuCv/vh12cabH1WOp3cbSmilcOt4ODAbNjLolJ0leBCD146YfasmJUUQTEw2IaPpXfSTWywLYjS5c6DDNOVLufQFK5DnxVATQNlURjEffrBYCv6vYyUCrHvi6Da7sNCZYWQwYLfeAP3jU8Ff/eLCTEOOTgpuOY0UCdlxbbMC2XlwGw4f6VYcJUKIJuyssJyvbjvfMOTSpe149UavIlgRfbLRMqbU6aBkswGShN0yHdN06ZfJlBWEvqLMgUr7depU2v7XiB+DIxUCkGAauvALG9vm09FCFmedCVYeeKJJ/CWt7wF69atw/DwME466STccsstwe2+7+OSSy7Bxo0bMTw8jK1bt+KBBx7oxqFkQjZe9lNbchvyL1FbGiip+VRHeFZkZaXoOkpvFZvp1RbEmAYJRjwrEWWldVlWgPSAJmmwErcomoSUpOqKHOhkTQMl8azIKlSWFGWpH4OVcjFI9ZlmNgnmgu0ZrBAySOQerBw4cACnnXYaSqUSvv/97+Puu+/GJz/5SaxZsybY5oorrsC2bdtw1VVXYceOHRgdHcWZZ56J+fn5vA8nE7KXwWQA7DfkagrXCRfNNP04bMUnK9uG1oOSslJwHaUKxZYGGrOYYfW+LK3j1gMPrYOtIdiSF2rHiV/gZeLSDaYgI2ncoU5dTnYfnSTKihwUpa0Gku/TH8FKOw1UlmY2xXhWhM9GH/lACFne5G6w/cQnPoEjjjgCV199dXDd5s2bg79938eVV16JD3/4w3j9618PAPjKV76C9evX4zvf+Q7OOeecvA8pNfJi0A8mxE6oygrQaLSOf2yoiP3tuSlZTcJCWZEpOE6iNJDtetMC62hXRWYFGRZv+dd1mucntr33ySl88cbf4n+95Kjg+YSzisLgI2ncIX9usqaBmh2mLgNAtR6+31mMpiJ11A9t6qfmW8HKaKWIUqH1WY177ZgGImQwyV1Z+e53v4tTTjkFf/RHf4TDDjsMJ598Mr74xS8Gtz/88MMYHx/H1q1bg+tWrVqFU089Fdu3bzfus1qtYnJyUvnXTeT0wFIw2MqLTtMLy2ZlxUNPmcQhr5N6qbDrtFIx5STKiiU95LpORDnRlRUdOVh59+8dg8PXDOO8lx4TXFdKqKoAYSBw3V3j+Nh/3oMv/fyR4DZRDST3OUlavuzl0BSu02wgAEEACtiN0XH0k8F2z1RrYvKhKyqh4hXTpGaOygohA0nuwcpvf/tbfP7zn8exxx6L//qv/8Kf/dmf4X3vex+uueYaAMD4+DgAYP369cr91q9fH9ymc/nll2PVqlXBvyOOOCLvw1aQf9ktBYNtvSH/oveCihI5iEg65A8Ajj5kNPi7UiwoC6fYj5wu0RWU3z+x9d6+SwomdHTloNOaK5clX/jK4/GzC1+Gp60eDq5LMyNH9+/csfNg8LdYJ+Xjy5IGSnKf+8an8LH/uBsTc2GKLYlnZaE+KqHG6M3YFoM9U63U7/oVQ6GXKEkaiMoKIQNF7mkgz/Nwyimn4OMf/zgA4OSTT8ZvfvMbXHXVVXjrW9+aaZ8XXXQRLrjgguDy5ORkVwMWOViZnO9/z0qtGS5eDc+HONfLqkjctGKdL/6vU3Dpv9+N951xLIDWwtnQFlFZfRrRfuX+w7nPx56pKjZJwYROK+iRvTbpFALHcZRf12mCMb0sWg50AmXFTa+sKNVACe5z/tdvxz1PTmLHw/vx3feeDgCoJwhWFkq5jzwreyZbysphK0NlJc5gGxhyS2wRRcggkbuysnHjRpx44onKdSeccAIee+wxAMCGDRsAALt371a22b17d3CbTqVSwcqVK5V/3UReiD/4zTtw+ffv6erjLZRaQ/VKCGVFDlZECXISjjl0DNe8/UVBq31VWXEi+9NTEcWCGxuotLZJlwYyIf+6LqeodooOTYyqKHHt7m2kTQPdO95KZ/768YlAqaqmSHNkMdcC/VUNFCgrKyuhwdbiWfF9P1CVhsrsukDIIJH7N/60007Dfffdp1x3//3346ijjgLQMttu2LAB119/fXD75OQkduzYgS1btuR9OJnQ58N8bcdji3QkyZA9K42mHyhDK6SAYkWHYCVubZVTMKIq55Nvei5e9sxD8b6XPyPLIUc8GVmEBEVZSWE01XuTyCZVEWS4GZQVtXS58/YvPHpt8Lfwj4QGUrtyIF67lxyzLtFx6fSTZ2V3W1lZv2IoCBptykpV6sujD9MkhCxvcv/Gf+ADH8BLXvISfPzjH8eb3vQm3HTTTfjCF76AL3zhCwBa8v3555+Pyy67DMceeyw2b96Miy++GJs2bcJZZ52V9+FkQu+/sXqkvEhHkgwlWPE8Y1t80Yk2CyZl5bj1K3D1216UeZ9Rz0oGZUUKVtLcXVckiiZlJYNnRRlkmOBOsqLTaPqoFJMZSL/97tPw1Zsew1/8/nHJDkxDPP/6Iisrnudj18E5AMD6VUNBwGkrXZb9Y0PsYEvIQJF7sPLCF74Q3/72t3HRRRfh0ksvxebNm3HllVfi3HPPDba58MILMTMzg/POOw8HDx7E6aefjuuuuw5DQ0N5H04m9NLJtLNvxD72TVdx2MruPydZzm96frC4yn1OOikrccgLd15eCt1jkiFWUVIBcaZMHV1ZKZmUlZTVQHp/liSly/JjiONP0vTspMNX4fLDT+q4fxtBB9tFVlbGJ+cxW2ui6Do4cu2I5IcyH5cI5MoFN5WSRghZ+nRFS33ta1+L1772tdbbHcfBpZdeiksvvbQbD79g9IUmzvBn40//+Vb88O7d+JfzXowXPz2bXJ+UmqKshMeuelbyUlbyWSRkNcNxon1VkiCnb2wLnImIsqKkfFr/y2thkjBIj2fSVi6L93CuB31E+sVg+9BT0wCAo9aNoFRwpTSQ+cVjjxVCBhf+PDEQCVYyNPj64d0tA/FXtj+SwxHFI8vmTc/sWek0QyYuVpC7x+alrMj76ZQCsj2kY1AmkqC/FmraIdpnxU+wpkdnCnU+HnkbEWwFBtIu9hERz3+xS5cf2tMKVo45dAwApA625uNi91pCBhcGKwb0stOFdPoc7kGJpW6wFYug3JRtIUGGrKbENStLt085WOmwbQLJX1QuJUFv9y8m+QKSsiL7WBJoK3o8myQNJG8jgq3ZHsy+KfVJGmh/e4TD+naqVCgrtteOygohgwuDFQPiZPl/XtcqwU7zq12nFwPXdIOtOP68goxue1Y6pYDiutN+4uyT8MenHokrz3le4sfWW9TLCoOoBFM72HbeZ5ZpzXLmSgQOvVAP+iUNJIJE0QOoU+my6Ny7ZiS7/4oQsjRh/Z8BIcmLX+BZ0kCCEUvL+TyRgyn5WOXAYpVhxk9Sit0IVgrJlZW47rT/44VH4n+8MN1jV7QGefKiLV49V6kGSmKw1S8nUFZ8k7LSakLYVc9KIT7d0m3m600MlQrBjCPxPevUFG7fTKvMed1YpQdHSQjpJxisGBC/eMUvvjTmTUBd/HrRaVOdDeRDLLOu4+CvX3087tg5ga0nrDffOQFyYKE3c8tKGs9KXqZega6syO+XUEgUz0qCfeqpoiQdbOXAUryHc+0FvJvKymJOXb7lkf34w6u244O/f1ygaInjEekpm5K5b7qlrBwy1t+tBAgh+cNgxUBEWUmZBpqaD2e9DPeg02Zd8z6ItErBdZRhf1kpSMFCIafAQW55n2aIYR5UtEBA8W5IU5fF5OVkZlntcgI1zjMEK72YfbOYaaAPf+c3AIC//8H9eOPJTwMQKl3ifbYNMtw33VZWRqmsEDJo0LNiQHg+hLKSVi6X5wktIIOUmIamrAS+i5zeXVNTuIUiKyu2WEX4fbZk7NRqQy9dVpWV1v+u4wQKVRJpRQ9okpQuKwZbT0sD9cKzsghpIPl1CpUVkQaKV1b2tj0r66isEDJwUFkxEAYr2TwrsrKSpCpkoaieFQ8Fr7XMZukKa6IrBttC5zTQ9/78dPzb7bvw9tM35/KYAr10uWpIAzmOA9dx4Pl+ooBTL29OkgaSF27RTbYXfVZKizh1Wf4+6AbbTu3297fTQGtHGawQMmgwWDEgghPxC7zVFdZP3Lhsci5UVhZSSZQUWTZveD5KwnfRhTLjbpQu247z6YeO4QOvyNZSPo44ZUW8Ww5CxSdZ6XL6Pivywi1SefM98KyUF3GQoRz46cpKIUgDmV+7A7MMVggZVJgGMuAFwUq4YKRRV6arsrLS/QVBUVakQYZpJgfHNoXrgrJSUDwruewyMbqyYjLYum5YUp1IWdEuJ7mPEqw0PPi+H6RmOjXxWwiL6VlR0kB1m8HWfFwz7RRZlvEXhJClDb/1BhqaZwVoBQFJf+w2DF6EbqJ7VppLTFnJ0mp/IehN4WTvhig5lj0rScqQI8pKzPt+YKaGv/v+vfjt3pngOnkAJZC/qVhGBCuLUbpsSgNFDLbWQYaq6iS5igghyxwGKwaaBmWl7nkYRrJoxWSc7CZ17fFCg23+Kkhe1UBp+qzkTWwaSFQDIfTSJDHLpkkD/fW378T3fzOuXFdv+kqJfF7vnYnKYhpslWDFYrC1DTJsKyu9aLRICOkvmAYyIJSJiqasJMUzNPvqJqqy4gXH76ZY8MZipPVuKyt5GYGTEu1g2wxeQ7GWOo4TelaSpIH00uWY+9z8yP7IdfWmpwS53QxWyoXWYr8YaSDZeCzKtIM0kGtvt+/7PmY5G4iQgYXBiobn+cHCUyq4wa/+NJOXG8pgwe4vCPWmrqy0/k7jWbn8jc/B8RtWYNubT47cJqsghdyawiXvs5I3ehC3d7qGl3/yBtTavhGg3Welfbvn+5icr8d+BkxKii0VJNrGyzSavrX7cN6Uiq19xwUrP71vD+7eNZn7Y8svoU1ZMaWBqg0v+F5yNhAhgweDFQ19wQhOoCnSOeo03R4oK1JA5ElTl9MseJsPGcV1578Uf/DcTZHbuqGslKSgp8exipHH9s/inicnlT4rIoh6eN8MnvO3P8B7v/rf1vub1BdbKsj0kag1PTSlRTrvrr0ynaqBHtwzhT+5+ma8etvP0PR8TMzVjdtlwTcpKwlKl0VJN0BlhZBBhMGKhrzAFFwnWJybKdI58rm2131WPD+U2vPrsyJ7Vnrfbr9XNDxPMtgikFa+cMNvAQDX3TVuuadFWUnx1jeanpIi6aaPRxhsqxal6ME908Hf53/9dpxy2Q/x3Tt25fLY8nMUzROHhLISU7o81w5sygU30RRuQsjygt96DVkJKUrBiq0FuAk59WOrbMgT+TGafjZlJY7ue1Zy2WUqPrD1OJx85GrlunrTl/qshMrKA3umOu4vjbJioiEpYkXX6WqFlFwN1KnS6d/v2IV608f7vmZXldIgB++Bkb2trJTbQcu8pKIIZnvQLI8Q0r8wWNHQTY6dhqt12kdP+qx4aultGKzks3/Zp5JXNdBielYA4P1bj8VX//eLletqDU/qYBump/ZORz0mOvL99OuSUGt6QaDcTb8KAFTaBlvfN6cpUxx2akypJ2GwPXzNMADgkX0zkW1EGoiVQIQMJgxWNJRgxXECc2manhRyXNObPivqr1Vh7MwrCOi2Z6Xbi7MNvfHabK1h9KwkQdxPHtBoeuttSkaj6Qepxm72WAHU520KHmxt+NOYzG2YyqWFwfYZh40BAB7dNxv5vs2xEoiQgYbBioZQKRynVTUijI5pgg5ZTemFZ0VeAGTPSjf8Jd3Y52J5EPTnMlNtGquBkuAZXnOTsmL7PDSaXvDZS1NyngU5UDQFK9PVRuQ6AAs22sqVdjIieNq4agij5QIano9H980q2wQDHqmsEDKQMFjR0Mt+Ow1XMyFv2usOtq3L/a+syPsp5VQOvVBma41gMXWddL4RcT/5eemlyw0p1aNTa6qelW5SlEryTUrHjCVYEbN5smIa7lgqOEGA5zgODl8zAgAYn5hXtgsGPFJZIWQgYQdbDfHrVpxAg+FqmZvC9cKzoh6bMAMXcwoCZOUjv6nL4T67vTgnZbraDObOyJ6VJAhFRvb3eD5w5+MT2LBqCPP1Jn7/0zdaAzO5GigvX1Ac5aKL+bpnVFbswcrClBWTqqSPPhBmW2saiMoKIQMJgxUNoayIBVQYbNOkcxpakzYTc7UmSgUnlxSIfmIXsVKapnBxJJmQnJZ+SAPptJSVCoDWr/w0T9UzvOYP753G2Z/fDscBPvPmkzFXb8KWSak3veBz04vgrVxoByuGYHq6Gq3GAVozjRaCKS2mjz4Q3zf9uOhZIWSw6Y9Voo/QfQOBwTZN6bJ0UjYFOZPzdZxwyXV49bafLeRQA2yVSnl5HwoDkgaarjbCqctOukF5YTVQGOTc1e4A6/vArY8eiL1/TWq33wvDsSgTTqesLDANZFRW1FOQ+Fzon2lxnN2cRk0I6V/4zdfQfQOBwTZNGqjDIMMdv23Nhrl/93TktizYuut2R1nJa5ChnAbqj4/hbLUp9VlJ1/9FDnJEsCF/Dn754L7Y+z81VQ0+K3ml7+IIhhmaDLa1bhlso9cNaUqJbSK0uMxghZDBhN98Dd03kMVgKwcopl+TafpvJHo8y7Hlp6xIgUVePpg+VFZmag2pg202g618vxmpudm+DimUJw7O91hZsU9etikrU/Pm65NiMtjqwYctDRQoK32SMiSE9BZ+8zWEgiLOieJXf+bZQIbFIO+mWzbVpxsdbLviWekTZaXa8IxTl5PgB/cLFRm5BHj/TDX2/rsOzoXm7h40yRMBoklZETN7dCYXqKwY00CasmJNA7UvlxisEDKQ8JuvEaaBWi9NMVPpcieDbb7Ris1Pk9ei1w3PivyLuhdpjyT4vq8EHWlePk9SZMTrPi0pEZ1i3Ym5OibnWtv3VFkxBCt6oDDarsBZqLKSyGDLNBAhxAC/+RrBEMBAWWkHK6mawsWngXqlrOQlWBS70G1WXqT65dey56vek3QdbMNmcuJ+tnSKzoqhVlHe4wdajdB6EbyVLekWIKoiit4nkwtNAyUw2Irj0oMVEVT1y2eFENJb+M3XiCorC5sNdO/4FH7nih/jGzfvDK5LE6s8tm8Wn//pQ5iat0vwNtUnL2Wl1IWeKOU+7LPi+b7qWUl1X4T3M6SBbLgOsHKoBCBULnrVZwWwKSvqdWJmT9xnMAlJ+qwEg0O171ugrPSJCkcI6S0MVjR0k2NgsM1YugwAO/fP4cJ//XVwOY3B9nWf/Tk+cd29+Oj37rZuU+uyZ2WsErbjyWshVdNA/fEx9PwwkHRSKivinnI1UJJgpeA6wWshWsr3pM9KTOmyHpgfsbalrHQlDVRiGogQ0hl+8zWCYMVRS5dTdbDtkDJKkwYS5aK/iCl9NaUbWp6LfBY9kaYAuuNZ6ZdqIN8Ph0A6KYcDmQYgJkkDuY4TqEyz7eqhnnhWYtNAFmWl2g1lJVkaqBqTBurmlGhCSH/AYEWjoSkrWQy2nfwtWc6ttg66Tc8PunvK5PnrfOVwKfg7P89KKP/3SzWQ5/vZpy4HZURhkJhUWRHqgph/04tqoHLRXg2kKyvrVw4BQGAAzopJWdH7rIjPrR5E1VkNRMhAw2++hqcHKxkMtp2VlfThiu3x5QVRVivyGmIIACtlZSUnFaQflRXPg9IULqtnRaynyTwrUWWlpwbbBJ6Vo9aJNFA902dXYIr3bdVAesBUZwdbQgYafvM1ospKBoNthxO6fHPSk7/N5yJSDaWCgyHpRJ5nKkEYQIH8giDFYLuIwcqbTjk8+LupGGzTPVfT/WYsM3Z0As9KvYdpoJimcKIa6EOvOh6fefPJ2HzIKIBWQGbaPilJDLYlWzVQYLDlKYuQQYTffI2mmFgsDLaBsrLwNJBY0HwpEZT0h6otDSR+vY9Visoil2cqYYUUrFQNv8SzoBhsFzENdNlZJ+Gdv7MZgNpnRa7qkZGDy0bTw0/u24OJ2boxfZREWfF9P389o7kAACAASURBVFAXZqu9NNh2VlbOOP4wvO65m5TUi2n7pCTqsxJUA5kNtqVif6hwhJDewmBFQ5wjXU1ZycNgK7wlctyTdK+2fYoFcbRSVJSAvFrtA8CQVLExa5kbk5ZKn6SBykUXLzhqLQC1z4rsPZGR34Z/+vnDeNvVN+NN/7g9CEBTd76FpKz01GDbrgYyKCXB9Of2Z7+cU7Bi7mBrqwayDDIscOoyIYMIgxWNhqasLLSDrYzoaCrfmrSM2abWzEjKihyg5LngyYv2bC1ZaqMTlT4qXRYvlW6wNb2C8vv1ndt3AQDu2z0l3S/9ay9SISKY7YXSFKes1LXvgOs6QUCZJmjXMaVH06aB+sXfRAjpLQxWNMRiFPRZEVOXM3awlZlqBxZyKiFpsGLzwYgAqKWshNfnabCVmU3YlbUTqhk4l11mRrxWrT4rbYUE5nb78vtleh/T92cJXwsRePZGWelcDSSnf+IMuUkxfS9O2LBCuRwGRbY0EE9ZhAwi/OZrhIMMHeV//eQZR6fAQr41qWelUxporFJUfCp5ixWvevYGAMCbXnhELvuTg5UUcWBXEEKG7lkxBR2qOVr+W+p8m3IAongt5nqZBrIoK77vB4G5bHwuBYbc7MqaKVg55ei1yuWSJe1ab7QuV6QPdg8qvAkhfUKx8yaDRdhuX+1ga1NL4vahExguLQteHJ1KlyNpoJzP5P9w7vMxV29ipJzPR0b2QaTp6NsNnEBZCZvCuW5nZUW53gv3pb/2laJrNSb7kAy2i1ANpAfh8ues5EaVlYUYrMVre/S6ETz7aavwkmMOiZQid0wDUVkhZCBhsKLRlH4hA9kMtrZgRZyA5WqghS7UwkMyUi50zWALtBbhvAIVQPWpLHYH0iAN5MlxpNPRYKtUdQX7iqaB1oyUMT45b3zsoVIhWLD1QLmbBMGHJd0CqMpKnMclKeK7NVQq4LN//HzjNrY0EAcZEjLYMFjRaGoSeDFD6XJct1lAX/AWRnASL7pq6fJiG0FS0KmJXrdRDbZhv5ROBlv5sL2YNNDqkZI1WBkpFSIm094oK+bZQHJQbgpWshhsaw0P265/IJJaNWFNA7HPCiEDDYMVjXCQYeukWMrQFM6mlgiJ3TcsclkR9y+66iLZi5btebHYnpWCnAZSPCvRbW1vl/CsOIguxqtHSoZ7tBgqFyK9Rhazz4pc9WZKA2VRVj77kwfx2Z88GFxOFqxYmsKxzwohAwl/pmiEgwxbl4sWWToOm78kVFbSN4WzIfbpal6JpaSsdOr4220cqRoIUlWPKQ3kK+9dVGUxGXPjphUPlwoRtSCvydZxlCzVQA0vVJbkVGJ5AQbbG+9/SrkcVy1l+77VmQYiZKDhN1+joSkrptlAn//pQ/jSzx+27sOW1giUFem6hcxaAcKFvuA6SzYNtNDXYKHY+qyYXkJbCk8tXVbvE6fKjZQLkcZovViPK5Z2+yJI0HvfLERZ2XVwTrkc99kMpi439DRQ6zJnAxEymPCbr6GbHItan5UnDs7hE9fdi0u/d7dVbbEpBYHEbvE9ZEEevCgrAd3qs9INFrsaSCgIvtxnxQFMbeGUYzVUdbmOEzE3X/Tq4/GMw8bwymdtiOxvuFxcFGXFWg0keqxoz0Fsn6UaaM9UVbkcl6IU3zv5uHzfl5rC8ZRFyCDCb75GkFaxdLAdn5iPbKtj+yXdMBlsF6qsiPEA0rRfYGkpK6duXreoj29SVhyY+6UoKTzD9a4bDRRfcNQa/OiC38WrTooGKyOlxVFWgnb7kTSQRVlZgMFWJy4WE983OeCXAyTd30MIGQxosNVoaMqKbrCdmKsF29abHoZK0VklNqVABDdykLNgZSVIA6GrpcvdYPtFL8cDu6fx0uMOXdTjUPqsyNVAHQy2vsF7ZEofic+QKYAcLhci8256qazYqoH0tvalHDrYCuICafm9EKjBCmcDETKIMFjRkNMqgCRLt39xHpytB9vaFBSr4mI02CaPVnzfj5g+Q0OwauxcCiNUNq4axsZVw4t9GEqfFSGX2Nrmd1JW5P0JitpnSWa4XFBKhFv3T3P02bCldYIhhq5ZWak1Fj4bKi5FWZDfizbV9mM6DmcDETKoUFPVaGjBiq6s7J+pRbbVsaeHWmdg24LXiQNSoBQ8VpB+WLoG28VGvFS+oqzY0kDh32oJuthXtBoo7C8S/bqNlAqR7XvhNwqqgXSDbZAG0rrwCmUlRVWcjbjPprhN/g4JNadSdI0VWoSQ5Q+DFQ25bwkQnQ20TwlW0hlswzRQ9PGMx6IFPfeOT1q3KWjph6VksF1s5EGGgWfFMhtIfk9MnYhbJb/h9qVCaHw2KSv/c8tREY9KLwJNkU6p1lWlxDTEEMing60gzmArXnOTZ4UN4QgZXPjt1xAna91gKwKNfdPVyLY6tma3pjRQnGdFD3rufXIquo1kCFbSQFRWEiMvkH4QrJi3tQ0yDD43ejrOona98lkbcNdHzsRR60YjQVEv4swVQ60M8EytqaQihfqnB1aBZyUXg21nZUUOCqv1trJi8IcRQgYDBisaTU89WQdpoPbJU/GsWL0pFsXFYLCN86zo6aQH9kxHt5H6rDBYyYY8dVlRSDp5VqS3pxb4KtT3Qe4CqwQuBQejlWL7sXqfBhLBStPzg/lSAFAPxk0sjrIiHlYO1EXqiZVAhAwu/PZryIs/EAYt09UGrt3xKO7fHaobDVuflQ4lzWqwYj8WvQfG3ulqZBs5DSQvhkwDJUdOA/kdPSvmN0xMv3a1pnCy90MJVmICy16MShguFYLHlTvsNoJ+JuY+K2mDFVODxLhAOlC5FGWlqRwDIWTw4LdfQ66uAUJl5ampKv7m27/BI/tmg21tPSds5Z9CcVHTQOo+DszUghO8HvTI5t7geIWx01WbkfVivsxyQe6zIl5xBzZlJfxbVsX+/gf3t+7nqIuxrFAULSkh/WF6EWc6joOVbXVlcj5UC+tBNZAWrARpoHTVQCb1MS4NJF5z+WtRDQy2TAMRMqgwWNEQ6kehoBpsjdta0j3i1+mQdnJtGNNA4e137DyIkz/6Q7znq7cp2wtMwUqorKi/6JdCn5V+Iejt4YVpIMcx9a9VAxTjQuyonYRLlgBFLTPvfRoIAFYMtQYsTs3LqU1zU7hS0BwxnWfFpDLGVR+bqoGqDaaBCBl0+O3XCNJAgbISF6xYlJX29bohMPCsWJSV/9ueN/T934y39t9MoKxIpdbyokdlJTnyr3m5uZupTFZ+y03jFvSmcIWC/J7I/hVpGz0N1KP3buVwW1mZk9NAZlVQlF3bUpw26oaAPq7pnQiyFc9Kh2DFT9UAgBCyFGGwoiEv/gCMHWoF1rb67UVsuOxq17ergZTy15C6pfW5YGKuHlkg5T4rTowPgtgJGpHJ7fYdczrGMyyiMnozOavBVkkD9b4pHACsqLSUFTkNZJvBExhfUwYrTcN3JK4CuSCpXALRFI6eFUIGF377NfRBhmMVe5Nfk8G26YULnp4GEpVG8t3UtIIWiLR3NFRyg4XzwKyqrqgG2/B6KivJEa+tarA1Bw1ysGLyLOmDDGWDrfx3XOVWrxqfiYog1WBr7mBb0AZ6JsW0fazB1lANRM8KIYTBioaurIyUY4IVw4lYVj50VUakh2x9VvQeFmIxLBdcrBkpAwAOzKhdbO0dbPnWJkVOPYR9Vhzj1GWlt4ohxaErK/KiLzc1U/0r6j56lwaKKivi81suqsdQNKRnkmBSYpK02/elwDFIA5X4mSZkUOG3XyNst996acpF19o507RYxf3yFJK4rVeHrtSIE32p4Ab5ej31IFcvKcZOzlBJjKndvuOYpwN3auine1bk9+GwlZXgb7m3SbTPSpqjz45JWakHTeHUJx8EdCkNtqbvSJJ2+0D42RZpoAo72BIysPDbr+FpaSAAGK2Y5WdTGkAOOHR/iakaSE0rmD0rBUk10U/+wXiAghPbu4PYMbXbdy3Kirjd1szPcew9VGSVbvfkvHGb1j4Wrxqobmm3Xww+f91VVuTnLu4adrDl6YqQQaXr3/6/+7u/g+M4OP/884Pr5ufn8Z73vAfr1q3D2NgYzj77bOzevbvbh5IIcTJ2lWDFnAoynYjlAEYf+tbs0GdFD35k/4zeSVffRv9FT89KckLPih9UljiIN9ja1my9ikgvARY8NRU2+IsMPuxRsBL0WZnr3BQuaIOfMg2U1rMi3yYei54VQkhXg5Wbb74Z//iP/4jnPOc5yvUf+MAH8O///u/45je/iRtuuAG7du3CG9/4xm4eSmL0QYYAMGrxrZhKV4XyUSo4mK9pQ+I69FnRVZO61PMlUFa0gEbcpaA3haNknpg0pctCUbEpK7ox15aOG1eUFW0fPXrrVhqVFUs1kJOfshIbrEivedPzMV9v4t7xVtdo9lkhZHDp2rd/enoa5557Lr74xS9izZo1wfUTExP4p3/6J3zqU5/Cy1/+crzgBS/A1VdfjV/+8pf41a9+ZdxXtVrF5OSk8q9b6IMMAVV+vulvzsBLjztU2dZ0/6LrYs4y0VatBgr/rjdsyoobGhx1ZUVqD88+K9lwtQUSaJcuG7YV71ecsqJ0sNUij6PXjQAATjlqjXIf2/F0k6DPiuxZCWYDaQbbYKBnunb7pu9I3POTX66m7+P//Ntd+NE9LdU1rjKPELK86Vqw8p73vAevec1rsHXrVuX6W2+9FfV6Xbn++OOPx5FHHont27cb93X55Zdj1apVwb8jjjiiW4cdKV0G1GZsh45VrIEDIBkUC45iogRsU5elNJCldNl1wsXCtg0HGWZH/zUPiIGE0W29IFixe1bijM5fO+/F+MDW43D5G0O1cbGCFaNnpZ1y0U3lps6ySTArK/bt5ffC83x8+/Yngstnnfy0VI9NCFk+dCVY+Zd/+RfcdtttuPzyyyO3jY+Po1wuY/Xq1cr169evx/j4uHF/F110ESYmJoJ/O3fu7MZhA4gOMgTUAYKO4wTBiqk7p1xuXI1U7og+K5amcFpayZeOJeggqqeBgm3A2UAZcaRvgUjFuY7Z6OoFaSDzviIdbLX3YeOqYbx/67E4dEXFuk3vghVDnxWLsiKCiLTBirEaKHbqsho4Hr9hBQDg7adtxhFrR1I9NiFk+ZC7rrpz5068//3vxw9/+EMMDQ3lss9KpYJKpdJ5wxwISpelE+p8XT3hBmZXg8QtKyu2fdva7cv78zxfSfGIGTOJDbb0rCRGTQOF18UZbG0t3ksFV3lP9TSQCf1xehVnCs/K5FySDrbxnpWDszW8/19uxxtOfpqigBirgWKeoNN+3X2/9T0RpfovP/6wJE+JELJMyX1Fu/XWW7Fnzx48//nPR7FYRLFYxA033IBt27ahWCxi/fr1qNVqOHjwoHK/3bt3Y8OGDXkfTmqE+iHPdHnR0Wtb/29u/S8CEdOJuyH5TKL7bqeBLAZbWVmpe54SiIjFYv9MDd+67XFMVxvKPuXyZnGZJEN+qYQS0PKs2JvC2QSGYoZ0XERZ6dF7J5SVmVoz+Bw1LMGK+Mx7lid+9S8ewQ33P4Xzv367cr2xGqiDciQbnqtsCEcIQReUlTPOOAN33nmnct3b3vY2HH/88firv/orHHHEESiVSrj++utx9tlnAwDuu+8+PPbYY9iyZUveh5MaES/IJ9Rtbz4Z37hlJ/741CNbtwWVOYZqIKn0U/xCDG8zVQOZS5cbTV9K8TjBYvHX3269tn/w3Kew7c0nh9tEjJ0MVpJiNtjaPCtR35FMseDCR/i5SPI+LPbUZaDlW1k9Upb6rJiPyaasyJ9j3/eDFFpaZQVovR5N+Gh6PqptkzorgQgZbHIPVlasWIFnP/vZynWjo6NYt25dcP073vEOXHDBBVi7di1WrlyJP//zP8eWLVvw4he/OO/DSc18++Q4XA57OmxYNYT3nXFscLkUMydFnOyLBRffeNcWfPw/78FpxxyCz/7kweBXu94F1fd9/O9rbsHEnFpCKtL9rutElJrv3rEL2958cqi+uI61nTuJR44NZFOzOQ3U+t+3FMWUCg58P52ysliDDMtFF6WCg3rTx1y9idWwd7Atdpi6vH5VmPI9MFvH2tHWeIi0fVaAdkVQs/VY7LFCCAEWqYPtpz/9abz2ta/F2WefjZe+9KXYsGEDvvWtby3GoUQQlRFxZZJBGshUuuyJk72DFx69Ft9+92k4+ciWmThIA0l3830fjx+Yw/X37lH2U2/KnpXoL3Txy1fsq+A6ylRaXcYndmQlQyyuDhyjwmHyrFzy2hODv4uuqypcCcYeLFYaCAirfoQ3JOizUkxXDSSrQ4/umwn+NpU6d0oDyVOwg7lAVFYIGWh60rjgpz/9qXJ5aGgIn/vc5/C5z32uFw+fCtFzQuTzTYStx01poGi78qLWfVZtt29+jIbnKROV9UWvHOxTVK9QWcmKqXTZpqz4fjTglBf2YsFB00vpWVmkNBDQPvZaMwhSgs+vdtydghXZb/XEwTmcfOQaZX8ynYIxV3osoayUGawQMtDwDCBRbTSDX3JyPl9HBB+m2UA1Q7tyvS+Lp+X39bb8QKtBXDCnxpAGEidvuYOtfEKnZyU5pjSQ3i9FIF5v+T2UF/ZSISwzBxJWA+kdbHv41okAVwQFWauB5O+CXD1nCm46fTblxxLHQ2WFkMGGZwCJaanfRJI0kEnibkieFYE4+Ypfn3qflXmt0y3QrgaymGeBMFiRpy7LwQqVleSIcllANdiaXkHdYNuaziwHpq6igmVRVno1GwgIgxIRbISfX/UY4hohAqrKKKsspuAmicEWAOakpoqVEj0rhAwyDFYkRHOs0XIhdpEJmsLFeFaSKiue70eaxwHtaqDAPBtdPMQiE/haXNCzsgBcrXql1bfG5Flp/+GH9ytqykrRjb73SR5b0Kupy0CoWOielbQdbJUBno14ZaVTMCaevzyugsoKIYMNzwASU4FfxZ4CAkJp3+RZqUuzgQS6hC5XvXq+RVlpqn1W9EWvEqSBwvJmelay4+rKCpJ5VlwHmqHWTd3vRs8U9fKtC5WVdrDiRZVBIEkaKLmy0imOFreLYMVkMCeEDBYMViSmqq1KoDhzLRAviR+cbc0RkpWVQAUxBCu+76NaNwU9ntZnRfestGRxOVVEz0p2xK/5wLDsmo2u+mwgB9H+NsWUwUokDdTLaiBdWWlElUEg/Dzp/WVE8CYbaWUPlqkXUScDsZ4GKhfdnqpNhJD+g2NMJYSyMtYhWHEtwUq10cRl/3FPaxtDF1PTIMNWl86ostLwfKXhmx586J4Vvc8K2+2nQ1dWOrXblz0rStqn4KCQUuFazDSQCEpEKjJMY6qfH/GZl4OPg7M1nHnljXjlszZgSPKUyGmgbH1WWreLQaDssUII4YomkTQNVAh+ZarX79w/G/y9a2Iu+LuoneiVYAV+ZPYQ0PqFK9YFx2Sw1dqfU1lZGKYOrbF9ViTPirxd0XXTe1YigwyTH/dCEZ+ZSOmy3m7fEKB/9abHsHuyimu2P6p4VuQ0kHnqcrJqoLla6/tIvwohhGcBien5ZGkgca7V56TsOjgf/P3QnrAxVlRZCe/jebZqIF+aAB1dPCp6GshlNdBC0KcK64MhBSJICYMV1fzcKl2WVbVkX7G4Sc3dRKQTa1rpcmTqsghWNFVQIPu3OikridNAotU+5wIRMvAwDSTxR6ccgd995mGRfL1OUDmi5e+fOBiqKXIlg96q3NeqgUzBSqPpBdvpQwoBS5+VApWVrOily67jGEtso2mgaF8VUyVYJwquA68ZPnavEAqdrqykrwaSDbbhNsYOtkwDEUJSwmBFYrRSxOaY/ioCsZjo5+1dUrDy4decEPytT2lW2u0DxtLletNXen7oHUXLWulypCkcPSup0H1IjhNvsBVvoeOoBtmi1hQuqUrSeqzwsXtFYLBtqqXLNmUlSVO4Wqc+Kx2nLrf+n0s4xNAyU5IQsozgipaBwLPimZWVt512NN5x+ubgej3fL8+V8X2LZ0UqXS5ov96BsMW7rAQwDZQd3bPiOmbviK6suJqfqFRwI4bbNI8P9Pa9E+nFyGwgXVlpH5/vRz/3gGq8VfqsGHoRdVRWDNVAhJDBhmeBDIhf4XoZp+iA+/RDx5SKDllC930fsjLu+cC8VA102IoKgJYHQOy+VbocNWHKi0bBdZRfoEwDpUP3ITmWpnB+YLANg5qilvZJ22dF3663aSBdWWkbbC1Tl4Fo+hMI+7O09iEFLobS5c59VvQ0EE9ThAw6PAtkQC9zFcy3f1EOFe0nerkkGWiXLreVlT/7vWNwwsaV7X1L3WkNpcuery4aBcdBuRDm9qmspMPRlBUH5qBBvOTirdeDmqKurCROA5n/7jZCoas32v1SROlyUUsDSQGZybdSb5iVFVOKs6PB1lWVFXpWCCEMVjIgj7CXEUbZIW2OSVE70asdbP1AWRkqFpQyZ3kCsB58eJ6vLBpst78wTH1WYj0rcjVQZJBhhmqgRVdWmvB939iBGTBPppZpWJSVqsE8njgNlNCzQghZ/vAskAGbwbZqCVbkk7OurMjVQJWSq5hx5Vb6evDh+ep+dIMtG36mI/SstBZaJ6FnRe+B0+qzkj4dJwcDPQ1Wgj4rvhJw2KqBALNpVk39hLeblJVOs4HCNFC7zwqHGBIy8DBYyYCtg60wyg7ryop0om82/YgiU5fKReUy52D+jKF02fM1ZcVxlJJZW4kpMaMHoLbSZT9isIVmsFX9RZ0mDAucxQpWJIOtHHDYpi4D5s9WVUkDNY3XC9JOXdYDJ0LI4MHS5QyIc2ckDSTSOSX7r9K650G+l+erCopcIirP/TF5VmSjbsF14DiudDuDlTTo2ZqOpcvCswJtynJGz4q8HifMHOWCUOyqDU8pP7a12wfU8m6BnO6pK8pK+jSQ2C+bwhFCBAxWMuCm9KyIVEGz7TNRPCue9CtdGoLX9LwgiGlVnGhpIC2dpAc0vfx1vhwwzeeJSwPJnhVXC04yVQMtchroazc9plSXmRojFl2nFUQbBnLKTRAVg62hLD9pu31WAxFCBAxWMhB0sLWkgXRlBWid6JueH60GAoxGWnk7OYgR6J4Vx2ktsG958ZHYM1nF8RtWLPBZDhZ6gOB2UFZkz4pqsM3mWVm0NJAUCHz9lp0AWsdsGqZYaAcrDUNX2jlFWYmWLrtO+Nol9awEXi5WAxEy8DBYyYDNYBt3ci26DqqIelZaQUfr74IT+h0aTS0NVNCDFbl8NlzsLjvrpAU9t0FFXz9tU5cjnhVXDS6KkWqgDH1WeigklE0KiqWRXdgMsXVZfn3kxoa1ZlRZGa0Ug0GhSauBqKwQQgQ8C2Qg8KxI0Yrv+4GZUE8Dte4TVpsoP0x9tRuq+FWepBrIl+5HFkYkDQTzohpWA4ntokZUtUlc+kGGvXw/h8vR3yu2snf5MwyoaaD5miUN1PasjEljLJL2WZllB1tCSBsqKxnQPSvVRhPfvOXx4HZjGqgQBiH6IEM53RN2u/XQDH7BOjhkrKLsT1Zk2P9t4eivoa2DbRifhqk7edEuFtxMyspipYFGy9HA2has6GMj5HSPLQ0kAvhRKVhJqqwIqKwQQhisZCCcuty6/LkfP4htP34wuD1WWWn6SvrI81XPStAUTvKsFFxgw6ohZX+yMdfkLyDpMHtWotvpyop+v6LrKK3qk84Gkrfq5OnIk1HD4E7b1PEgkG6/BrJnS+69YupgqwYr8cek384+K4QQ/mTJgD7I8Pp79yi3mX6ZlqRfpcogQ8hBiRO0NZe9LQXHCWYGCRRFhrHKgjFVA5mCwKDdvlS+e9jK8L0pF1ylNX2WsQdOD7+VpmDFlrqSA27APoH5wGwdE7N1AGFJ81glDDg6T11OpqwwSCdkcKCykgFxjjT1MtHnAgkKQWdaL6KseFK6R1ZWwn4W0QDI9+XyWZ60F4oeVJhGHABhkCLPBhoqFXDT35yBQruRXJY+K+pj9+79HDMEKzaPiNywUP7fxG92TeC0ZxwSKivlFGkgN1mwQggZHHgWyEBBy93LMYspBQSoJ3rZs+L7atVPwdDB1nRybyrKCoOVhaIvkPZ2+63/faiq1mErhrCu7SvKNEFZ2qyXaaARg2fFFmAJwUV8XuuGicrP2tQaxHnnExMAwjTQ2FByg22JwQohRINngQyIxcTUJNYWrIgFrK55VloKSbjwlVxJgZGqgQDgfWccG9xPNtgyVlk4JoOtKc0QbQpnbp4W7if9sfTy/TQpK3aDbWdl5RmHjQEAdh2cA2CuBuqkrOgNENlnhRDCYCUDYhETvzDlU7ZdQg/VGL3PSmCwlTwrcp8VsSBe8IrjcNVbXtC+nzohmCwMXc2wTV3W+6zYmqeF26c/lp5WA2Uw2MZ5VtavbBnB905X0fTCKc4jKdJA+uNTWSGE0LOSAd1gK2OT0IuFqGICqM3dXMeJlIe2rg/3I07cvtJnJeMTIQGRNBDMVSthB9twO52kvVX0xxNkMeVmxRRcW/usaCX7DUMaSBjB907XlKqgNAZb/fXjbCBCCIOVDIi1xGSwtS00shdFvpfvqyXKBakpnNhVwZBW6ORpIelIqqyEaaCwg61O0nJlG4v9dnbqYCsUFZOyIkrs905XlSGGaZQV/fGZBiKE8CdLBsSv8Ka2cAH2E71c5SPHOL6vphRkZaUpKS7BY0ut/tlnJT9MU5fNnpXW/3GelYUaZBf7/bR6VkRZfbt8zeRZ2SDSQFNVZfqyrOB0en30x2cHW0IIzwIZCOTwqAoeKCPR6+WmcGqfFaGmFxxH+vUaNdgC4eLo++yzkifRPivm1zWJZ0VOKa0cKiV6/MUOUGRswUo4wLN1Oc6zMjnfwFy7Xb4+ibpTlkxPpdKzQgjhWSADert9GVsGoCgHIYrBFsqMn1IhVFZMwYicgmKflfyI9llxjApAdDaQmU+96bm45LUn4sh1I4ke31SV0yu+ft6LS3aHmgAAIABJREFU8eKnrw0u2wy2oerXilZMnpV1Y+UgVfnUdLV1v4KjfIZZDUQISQuDlQyIX4Z6GStgN1eKE7DsNRH7CKuBQmWm3lSrhMLHjqaBGKwsHJNnJT4NFK9qvfH5h+Ptp29O/Pj67KdecurT1+Evz3xmcFkPFgS6Z8WUBipITfGEZ6XkusrAR/ZZIYSkhWeBDOhyuIztV6PqWQlP8gdn69rU5aiyUjB5Vjz2WcmTpE3hgnb7Oatah64o57KfrJQLBenv+GClGWOwLbpu8JqIhnDFgqN8Rjt19S0VWQ1ECFHhWSADQely0Gels8G2oAQh4fVfuPG3mKk2g21kz4pRWZHSQFRW8kNfP1uDDBNUA+X02i+msgKoAYEtmNCDFZOyIo8pqNZFsJJuErX++LbgSZCllw0hZGnBYCUDsZ6VTspK01OUFQAYn5xv71dvHqc+HhAaMVWvS9ZnQgT6++Y4qilU+Dh8zbNiNa2kZNGDFUnNMDWKA6JpIL3dftFtpc6EElhr3150HeNn2IZs8C24jjUtRQgZHHgWyIBYw0y/LDv9KtXb7av7dZQFQe6/ou9HbrdPZWXhRKqBAC110XoTbLOBFsrTDx3NZ0cZkU2sLzhqjXEb8dn2LMqK+GyK101MXNbTQJ2Q1Un6VQghAJvCZUKclIVAIgsltsBBLAbVhsHoIt23JBlxTe30gzSQ5weLBmOVhWOqBpJf92LBAerRaqC8AsXTn3EI/vR3j8HTD1mcoGVYGmi45Zh1xm06NYUTtwdpoPZnvST5WJJQkkzqDFYIIQCDlUyEBlsfj+ydwf6ZWnCbzbMyXG6ddGdrDet+Zc9KvWn2pKhN4RC5nWTD3GdFClakKiwgf8+K4zj40KuOz2VfWVg1XMJHX/8sDJUK1pRUJ8+KHqzUJINtmtdJVVZYtkwIYbCSCWF4nas38Xt//1PlNltTuOH2NGZhpjXhOGovC9F0ztRu31NmAzFYWSj6a+g6jtK8TPgmok3henN8veB/bjk69vaCNnVZ7lALhJ/dSDWQ6xrnLNmQPSrsXksIAehZyURcu3CbZ2WoHazM1ZMpKw0vOnVZ/ltWVpbTgrlY6IuprqyUJK8QEKb++qnzbLfRh2w2tRbOIpgJ00DtPisFB5VScoVE7rPCNBAhBKCykok4U6WtGkgEK7O1UFk5/RmH4OcP7pX260jzV0LPiqnsk6XL+WKqBlI9K6rBNkzB9eTw+gLxegivim4UtyorBRcvPfZQvOyZh+KEjSs7Po6srLDHCiEEYLCSCb2BmIxNdRHByr/dviu4brSi/tpsNYVrT11u+sbSZLnPSqC88Hy+YHSFxNWawhU1ZWUQA8XIa5DUs9JWDK9+24uSPQ49K4QQDS5zGYhboAo2g61BBh+rqEPu5IZaTTkNpHhWwvJRelbyw9RuX37di0GfFbT/b3tWenN4fYH4bDeaasAW3B4oK63LYRoo3WmG1UCEEB2eCTKQzbMSfanHNGWl1QBL8qxI05gF4dTlcOozg5WFE0kDQa8GEmmgwfWsiM+h8Ko0fYvBVutg26ljrY6srNBgSwgBGKxkIi7tYgscTMqK3ilUng3U8LxAZlc8K2LB8M1TmUk2oqXL6qRg0cF2kD0rgeoXpIHMt+sdbG1TnG3ISgyVFUIIwGAlE3FKhu22IVMaaEgLVlwnNOJWm8HJXv51KZcus89KfuiZCn02UGiwpWclNNh2aApXD0uX01CiZ4UQokGDbQbSytqAJViJKCvAqpHW9N1a08OB2VazOXmQm+uGv/DpWckPs7ISrcLygzTQ8uuz0olAWWmam8KJ9E1YDdRUrk9KkZ4VQogGzwQZyLJAmTwr+jTZguNguFQIlJSDs/XWdtIJW8RJvqSsDNKC2S30Ci/XUdN9QRqonfrwg+0G58WPpIG00mWR/om0209rsJWCG119JIQMJgxWMhBnsLUhz14R6Auk47Sm1q4ZUauE5GAlNDmyz0qe6O9ppM+KZrAdxLlMelM4azWQoXQ51eNIwc3TVg9nO1hCyLKCwUoG4tJAtsVryJB710/i4uKadipIICswQemyL/km+C4umGjgqHWwtRpsBydacTXPSiQN1P4ghqXLYVO4NMjfCwYrhBCAwUom4spVbbeY8vZ60CMu68FKxZAGAgbT5Nkt9PjT1aqBdM/KcpwN1ImgKVwng62jKisLqQbaxGCFEAIGK5lJa7JdrQUggNnUCQBrRtU0kFwRId9HNOcapF4f3SKSBkJ8nxXBIAWKYvZPUA1kM9hqs4HSVgPJL2lcsDI4rzwhhMFKRmyxim3tGqsU8b0/P125Tk8DiQBID2xUg60UrHjss5IXUYOtPhtITwMNnrIiBI+mZTaQeL1E4BemgdK9SIeMVfCMw8bwrE0r8f+3d/fBUZX3HsC/m5fdvCcQTJZIAliUoIKWACERESHlpdag5F479VrU60Qdg70apyJTKYrjhCkWnNZUZ3oNub1TXsy0aBTHGUmsL9cAQ0yKtBAJRWGUhCKThArZTbLP/SPs5pyz5yS755x9y/l+ZnY0Z/fsefJjc57fPq+T0vyTfCKyHg6112n4xizGfJ3UjVdnYnJmEs729g+/h8aYlfwJKbLjsmRFkl6OJCsWqjFDxH8jQ3ms/QbYWnDMirdlxbfrssYKtsrZQMEOsI2Ps+G9/7oVcVcGnBMRMVnRSc9aK4Cya8H/2zwAXJebJruO9FrS84euLBrHlhXj/GcDjf5v5bHg3kB+s4E0NjIcWW7fu85K8A24es4hovGLdwSdtL5Rj/VNUPptXa3rAQCuy033HVPbYM9r0MMxK2ZRhlC7G0i+N5CVWlZGZgMNJ8nK8Tsji8IN/+xbbp/ZNBEZxGRFJ733X9mqqIqKzvvNVDpd03vD95KewjEr5lG2lClnA3lnqPgWhbPgtPGRlhX5ooRe3m4i7+d64MoAcLaSEJFRvIvopGwV8Rorbxi9G2j09wbkleqgrxuI2YpR0rjabMM/S/8dfNN2FWNWrNSq5VvB1uOBUBmupdx12SvYqctEREpMVnTSs4otIG8ZiVNUkIFUfOqzgVgZGCVbAM63uJmkFcy3zsrwz1Ycs+L9zA96hN/gWsB/NpDvPDb9EZFBTFZ0Gq31YzTxKhUgEHjCIb2sd6Cj3rLQCLXEJE4lsbTymBXpuB3l6rWA/2wgr1AnK8HNySOiWMRkRSfNQYNj3JelN27Z/wf4bVTa+uIdE8BcxTjpsApvpWxTGV/kUey6bKXYez+Tg0NCvRtIsSicl5USOiIKDdOTlZqaGsyfPx/p6enIycnBXXfdhY6ODtlr+vv7UVVVhezsbKSlpaGiogLd3d1mFyWkEnVuXa9WAQ4fl78uOdF/LyHfeb5Kg2NWzCLfB+jKQFFZy9fwf5V7A1lpzIq35WRgyKPaDZTqGF4JQTlEhZ9PIjLK9GTlww8/RFVVFQ4cOID3338fAwMDWL58Ob777jvfa5588km8/fbbaGhowIcffohvvvkGa9asMbsoIWXXmOFgG6NpRW2/GeX/A0BSovY/jS9ZseDOv6EijX+CSjeQNymx8t5AKfbhZOSSe8hv2vLw88MJtjI5sVLrExGFhumLwr333nuyn+vr65GTk4PW1lYsXrwYvb29eP3117Fz504sXboUALBjxw7MmjULBw4cwMKFC/3e0+VyweVy+X7u6+szu9hBS9RKVnR2Aylv8A6VXZq9EuJscAPovTygei4FT61lRW0ci7dFRaicN955W07+5Rr0WxAOAFKvJDN+3UDMVojIoJCPWent7QUATJw4EQDQ2tqKgYEBlJWV+V5TWFiIgoICtLS0qL5HTU0NMjMzfY/8/PxQF3tMWt1Ahc501eNeNs0BtvLXOQJoWdnb9rXquRS8OJUk0qbSCuZRtKxYKfZpV5KV71yDqgNsUxzDCfZoCxkSEekR0mTF4/HgiSeewC233IIbb7wRANDV1QW73Y6srCzZa3Nzc9HV1aX6Phs2bEBvb6/vcebMmVAWOyB2lbUjNq++AXfOyRv1PK1uIOW3zx/NngwAmDLBf9dZtQXMyBhpBesdKKo2psjXsmLB2UBpSd5kZchvQThAu2WFa8IRkVEh3RuoqqoKR48exSeffGLofRwOBxwOh0mlModdpWVlbcm0Mc+L1xhgq/w2um7ptZianYpF107yew/lYnJWGuQZKtIKVW2dlTjlmBXfCNvwlC8apF1JRtxDHlx2D/k9n3xlzIoyObFSQkdEoRGyZGXdunV455138NFHH2HKlCm+406nE263Gz09PbLWle7ubjidzlAVx3RaY1bGotbdAPgnHPaEOFQUTYEa/5YVXUUhCbV9gGTdQMqpyyrnjXepjpFxVBWvfer/vN07G4gtf0RkLtMbaIUQWLduHfbu3Yvm5mZMnz5d9nxRURESExPR1NTkO9bR0YHTp0+jpKTE7OKEjO5kRXM2UODvkaDYkIaVgXHyZGU4vmrji4Y8Av/XeR7nLrqunBfGQkaYdI+ff150+T3vHbOiTLz5+SQio0xvWamqqsLOnTvx1ltvIT093TcOJTMzE8nJycjMzMRDDz2E6upqTJw4ERkZGXj88cdRUlKiOhMoWim7YgKlNsNEeXwsbFkxn9rUZQD40ZzJONfnwvV5GQCAk//8Dv/x3wd9z481Vd1KfC0r/HwSkclMT1ZeffVVAMCSJUtkx3fs2IEHHngAALB9+3bExcWhoqICLpcLK1aswO9+9zuzixJSer8sqo2DUP7/WDhmxXxqmxYCwCv3zgUAHP7ywpjnWV2Kb8wKpy4TkblMT1aE2jrcCklJSaitrUVtba3Zl496WpViMDgbyHzScRZqXXxaIda7oeV45F2HxX9ROMaIiIzhpEKd9Db/q22OFyw2s5tPGsMElWnpWq1XnJY7wrvqsjImjBERGcXbiF46EwStXZeDoaxM2cxu3FgtXlqtA1aL/cs/vln288RUO269dhJW3uD0LcevbG1iNyURGRXSdVbIn/TGLa0UE1W+zWuJV8wGYl1gnLTrRznbCtBuvbJaN9CdN+XhiT3tvp/j42z434eKZa/xWxTOYjEiIvOxZUUnvbdfaZO42n40Ab2H4uIcE2Ccd3AooN4NpBVjva1jsSo+zjbqNhHDxzhmhYjMxWQlzOI0WlYSgkhWlM3q/OZqnDRZCWaArRUrYmkroNpnj2OqiMhsTFZ00tsPL5uurLMbyP89dZ9KV3jHWwDqrSVsWRmRKOkmUxuz49eyYsEYEZG5mKzopPf2q3Xj1juNGeAARjNIW1bUdhTmANsR0h3H1eLCvYGIyGxMVsJMqwElmG4g5Vo2rAyMS04cSVbcgx6/57VyEiNJZqySdQMF0LLCqctEZBRvIzrpzQ8qF18DALjr5jzZcXYDRZa0hcQ95J+saK6zYsFEUTqmR+3XVyYwoWr5s2DoiSyLU5d10nufvCEvE0efX4FUSbcDoD5dNlBW7IoIpQGVZEUrxFaMvTRZCWSArRUTOiIyF5OVCEhz+Ic9mJYV5YgK1gXmUu8G4gq2XsF2A7GbkoiMsuCt1hw352eZ+n6GWlZYGZgqmGTFirGXdwP5//7+G22GvEhENM4xWdHpvoVT8Xz5Daa9n9pCZIGyYE9ESKl1A2luZGjB4Mu6gVTuIH7dQBaMERGZi8mKTgnxcbi/dJpp7xfMCrbKja2t+O0+lNxDKlOXNSpcK47HGGtROOVnOdSfz0B2eiei2MZkJUoEMwXWf8yK9SrMUHIPDvkd4wDbEWN1A/m3rIS8SEQ0zvE2EiWCWWdFyUAPEkkUOtMBAHfMyfN7TnOArQUTRXk3kFrLCnddJiJzcTZQlAhqnRVFs7c9IV7jhRSMXZULcfDUt1hamOv3HMesjJAmK2q/vnJXcCsmdERkLiYrUcLIbCAjC8rRiAmpdqy8cbLqc1xuf4Q9QbrrsspsIMXnkWOqiMgodgNFCXuC/n8KI+dSYNgNNEKaWKu1LHHqMhGZjbVchD225Hu4OisZlbdOD/gc5QDbYGYSkT7aA2zDW45oIO8GCmSALbMVIjKG3UAR9vTKQvx8xUxDgxCZrIReUqL6uCArtqzIuoFUB9iGd+oyEY1/rOWigNHZEuwGCj3NZMWCrQbyvYH8n1fGxIqtT0RkLt5GYpByDSwOsI0cKw6wlY5ZUWs1SYxjywoRmYvJyjhgZzdQxFixGyhxjG4g7rpMRGZjLTcOcMxK5FixG8g+xjorypY+tqwQkVGs5UwSzkpLKOYDMVmJHCtWxNLPm9qChMq/BRs/nkRkEG8jBv3Pfy7A1OwU7KpcGLEySGdnUHhZsWVFuuibWhekMnlmNxARGcVkxaDbrrsKH/78diyYPjFs11ylWGXVHs/l9sNhzdyr/Y5ZsVHLLmtZGXvMihVbn4jIXBa81ca+hxdfg2WFOb6fE9myEhYvrL4RW/9tDtaWTPUds2JFLG05UeuC9Ftun3cZIjKIt5EYlBgfhzvmTJb9TKGX6kjAv8/Lx1VpDt8xK3YDycasqCUrnLpMRCZjLRejPJIxtkxWwithjOXmxzvpbJ9ElQUJlS0rHLNCREaxlotRHkm2wnVWwktaWVu9ZUW1G4gbGRKRyVjLxaghyTK2XME2vKSVsdWTFYday4qiG8jodhJERExWYtSgpGUlgS0rYcVuIJvq/3spW1aIiIxiLRejhHKDIAobaYJiyZaVhNG7gay4XxIRhRaTlRg15GGyEinSutiKg0elGxVyx28iCgfeaWIUk5XIkbasWHENEXk3kAUDQERhxztNjPKwGyhipI0pVu8GUhtgGy7WizyRdTFZiVFDnkiXwLpkLSsW7AayjzF1mYjIbLzTxKhbZmQD4BoWkSDt+rFiy0pClHUDsY2RaPxLiHQBSJ85U7Lw9rpFyMtKinRRLEc2G8iC2aJsuX0OsCWiMGCyEsNmT8mMdBEsySYbYGu9ZEXeDWS935+Iwo9fi4iCZPXqeayNDImIzMY7DVGQrDioViraxqwQ0fjHOw1RkCyeq8gSFK1YJCfGh6k0RGQFTFaIgmTBYSoy0q4fm0an2PRJqeEqDhFZAJMVoiBdlW7tGVjSQbVaLSvXXMVkhYjMw9lAREEqmjoBT6+ciWnZ1qyQpWvLaE1dvmXGJLxz5Gy4ikRE4xyTFSIdHlsyI9JFiBibzYbHlnwP5//lwrU5aaqv+fG8fHzTcxlFUyeEuXRENB4xWSGioD29snDU5+PibHhq+cwwlYaIxjuOWSEiIqKoxmSFiIiIohqTFSIiIopqTFaIiIgoqjFZISIioqjGZIWIiIiiGpMVIiIiimpMVoiIiCiqMVkhIiKiqMZkhYiIiKIakxUiIiKKakxWiIiIKKoxWSEiIqKoFtFkpba2FtOmTUNSUhKKi4tx6NChSBaHiIiIolDEkpU9e/aguroamzZtwmeffYabbroJK1aswLlz5yJVJCIiIopCCZG68LZt21BZWYkHH3wQAPDaa69h3759qKurwzPPPCN7rcvlgsvl8v3c29sLAOjr6wtfgYkoqrgv/wse1yVcuniR9wKiGOH9WxVCBHeiiACXyyXi4+PF3r17ZcfXrl0rysvL/V6/adMmAYAPPvjggw8++BgHjzNnzgSVN0SkZeX8+fMYGhpCbm6u7Hhubi6OHz/u9/oNGzagurra97PH48GFCxeQnZ0Nm80W8vIGqq+vD/n5+Thz5gwyMjIiXZyowtiMjvHxx5hoY2y0MTaji3R8hBC4ePEi8vLygjovYt1AwXA4HHA4HLJjWVlZESrN2DIyMvhHooGxGR3j448x0cbYaGNsRhfJ+GRmZgZ9TkQG2E6aNAnx8fHo7u6WHe/u7obT6YxEkYiIiChKRSRZsdvtKCoqQlNTk++Yx+NBU1MTSkpKIlEkIiIiilLxzz333HORuHBGRgY2btyI/Px8OBwObNy4Ee3t7Xj99deRlpYWiSKZIj4+HkuWLEFCQkz0sIUVYzM6xscfY6KNsdHG2IwuFuNjEyLY+UPmeeWVV7B161Z0dXXh5ptvxm9+8xsUFxdHqjhEREQUhSKarBARERGNhXsDERERUVRjskJERERRjckKERERRTUmK0RERBTVLJOs1NbWYtq0aUhKSkJxcTEOHTrke66/vx9VVVXIzs5GWloaKioq/Basa2pqQmlpKdLT0+F0OrF+/XoMDg6qXquzsxPp6ekBrbL70Ucf4c4770ReXh5sNhvefPNNv9cIIfDLX/4SkydPRnJyMsrKynDixIkgI6AtVmMzMDCA9evXY/bs2UhNTUVeXh7Wrl2Lb775RkcUtIU6Pl9++SVsNpvf48CBA4bKduHCBTz++OOYOXMmkpOTUVBQgJ/97Ge+jUCtGBMpIQRWrVql+XenV6zHpqWlBUuXLkVqaioyMjKwePFiXL582UBEAi9DtMenq6sLP/3pT+F0OpGamoq5c+fiT3/6k8GIBHb9SMYmGuqpiGxkGG67d+8Wdrtd1NXVib/97W+isrJSZGVlie7ubiGEEI8++qjIz88XTU1N4vDhw2LhwoWitLTUd357e7uw2+3i+eefFydOnBB/+ctfRGFhoXjqqaf8ruV2u8W8efPEqlWrRGZm5phle/fdd8UvfvEL8ec//1kA8NvcUQghtmzZIjIzM8Wbb74p/vrXv4ry8nIxffp0cfnyZQNRGRbLsenp6RFlZWViz5494vjx46KlpUUsWLBAFBUVGYzKiHDE59SpUwKA2L9/vzh79qzv4Xa7DZXt888/F2vWrBGNjY2is7NTNDU1iWuvvVZUVFRYNiZS27ZtE6tWrdL8u7NibD799FORkZEhampqxNGjR8Xx48fFnj17RH9/P+MjhPjBD34g5s+fLw4ePChOnjwpXnjhBREXFyc+++yzcR2bSNdTQghhiWRlwYIFoqqqyvfz0NCQyMvLEzU1NaKnp0ckJiaKhoYG3/PHjh0TAERLS4sQQogNGzaIefPmyd6zsbFRJCUlib6+Ptnxp59+Wtx3331ix44dAVXIUmofAo/HI5xOp9i6davvWE9Pj3A4HGLXrl1Bvb+aWI6NmkOHDgkA4quvvgrq/bWEIz7eG0hbW5tpZdPyxhtvCLvdLgYGBoK6VqDXjZWYtLW1iauvvlqcPXvW1GQl1mNTXFwsnn322aDe16wyxEJ8UlNTxR/+8AfZeRMnThS///3vg7pWsNePdGykIlFPCSHEuO8GcrvdaG1tRVlZme9YXFwcysrK0NLSgtbWVgwMDMieLywsREFBAVpaWgAALpcLSUlJsvdNTk5Gf38/Wltbfceam5vR0NCA2tpa08p/6tQpdHV1ycqXmZmJ4uJiX/n0ivXYqOnt7YXNZjNlo8twxgcAysvLkZOTg0WLFqGxsdFQ2bT09vYiIyND98qV4yEmly5dwr333ova2lpT9yKL9dicO3cOBw8eRE5ODkpLS5Gbm4vbbrsNn3zyib6ABFmGaI8PAJSWlmLPnj24cOECPB4Pdu/ejf7+fixZsiToeARz/UjGJhChrKe8xn2ycv78eQwNDSE3N1d2PDc3F11dXejq6oLdbver3LzPA8CKFSvw6aefYteuXRgaGsLXX3+NzZs3AwDOnj0LAPj222/xwAMPoL6+3tSdLL1l0Cq/EbEeG6X+/n6sX78eP/nJT0y5Trjik5aWhl//+tdoaGjAvn37sGjRItx1112j3kTGKpvWOS+88AIefvjh4AIRxHVjISZPPvkkSktLsXr1at1x0HP9aI/NP/7xDwDAc889h8rKSrz33nuYO3culi1bZsrYg1iPDwC88cYbGBgYQHZ2NhwOBx555BHs3bsXM2bM0B+YAK4fydgEIpT1lNe4T1bMsHz5cmzduhWPPvooHA4HrrvuOvzwhz8EMJz9AkBlZSXuvfdeLF68WPU9Pv74Y6Slpfkef/zjH8NW/lCKltgMDAzgnnvugRACr776qv5fyGSBxGfSpEmorq5GcXEx5s+fjy1btuC+++7D1q1bAZgTn76+Ptxxxx24/vrrEaHtwHwiGZPGxkY0Nzfj5ZdfDs0vZ1AkY+PxeAAAjzzyCB588EF8//vfx/bt2zFz5kzU1dWF4LcNXqT/njZu3Iienh7s378fhw8fRnV1Ne655x58/vnn5v+yQYp0bEJt3CcrkyZNQnx8vN+o6e7ubjidTjidTrjdbvT09Kg+71VdXY2enh6cPn0a58+f930ru+aaawAMd3O89NJLSEhIQEJCAh566CH09vYiISEBdXV1mDdvHtrb232P8vLygMrvLYNW+Y2I9dh4eROVr776Cu+//75prTfhio+a4uJidHZ2AoBqfMYqm9TFixexcuVKpKenY+/evUhMTAw+GFfEekyam5tx8uRJZGVl+T6PAFBRUWG4KT/WYzN58mQAwPXXXy97zaxZs3D69OlgQqEq1uNz8uRJvPLKK6irq8OyZctw0003YdOmTZg3b57h7u1ojk0gQllPeY37ZMVut6OoqAhNTU2+Yx6PB01NTSgpKUFRURESExNlz3d0dOD06dMoKSmRvZfNZkNeXh6Sk5Oxa9cu5OfnY+7cuQCGp/tJ/5E3b96M9PR0tLe34+6770ZycjJmzJjhe6SnpwdU/unTp8PpdMrK19fXh4MHD/qVL1ixHhtgJFE5ceIE9u/fj+zsbEMxkQpXfNS0t7f7Kg+1+IxVNq++vj4sX74cdrsdjY2Nfn3aVovJM888gyNHjsg+jwCwfft27Nixw9KxmTZtGvLy8tDR0SF77y+++AJTp07VH5grYj0+ly5dAjDSSuEVHx/va5XSK5pjE4hQ1lM+pgzTjXK7d+8WDodD1NfXi7///e/i4YcfFllZWaKrq0sIMTwlrKCgQDQ3N4vDhw+LkpISUVJSInuPX/3qV+LIkSPi6NGjYvPmzSIxMXHUGQSBzni5ePGiaGtrE21tbQKA2LZtm2hra5PNZtmyZYvIysoSb731ljhy5IhYvXq1qVPTB2xyAAAB7klEQVSXYzU2brdblJeXiylTpoj29nbZVDyXy2UgKiPCEZ/6+nqxc+dOcezYMXHs2DHx4osviri4OFFXV2eobL29vaK4uFjMnj1bdHZ2yuIzODhoyZiogclTl2M5Ntu3bxcZGRmioaFBnDhxQjz77LMiKSlJdHZ2Wj4+brdbzJgxQ9x6663i4MGDorOzU7z00kvCZrOJffv2jevYRLqeEsIiU5eFEOK3v/2tKCgoEHa7XSxYsEAcOHDA99zly5fFY489JiZMmCBSUlLE3XffLc6ePSs7//bbbxeZmZkiKSlJFBcXi3fffXfU6wVaIX/wwQcCgN/j/vvv973G4/GIjRs3itzcXOFwOMSyZctER0dHcAEYRazGxjsNT+3xwQcfBB0HLaGOT319vZg1a5ZISUkRGRkZYsGCBbIpinrLphU/AOLUqVP6AzLGdaM5JmrMTFbGun4sxKampkZMmTJFpKSkiJKSEvHxxx/riIK+MkR7fL744guxZs0akZOTI1JSUsScOXP8pjIbEa2xiYZ6yiaEEOa00RARERGZb9yPWSEiIqLYxmSFiIiIohqTFSIiIopqTFaIiIgoqjFZISIioqjGZIWIiIiiGpMVIiIiimpMVoiIiCiqMVkhIiKiqMZkhYiIiKIakxUiIiKKav8P4UkK7piW8P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8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5325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Set variables and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hr</a:t>
            </a:r>
            <a:r>
              <a:rPr lang="en-US" altLang="zh-TW" dirty="0"/>
              <a:t>=Data(:,1)/100;</a:t>
            </a:r>
          </a:p>
          <a:p>
            <a:r>
              <a:rPr lang="en-US" altLang="zh-TW" dirty="0" err="1"/>
              <a:t>dd</a:t>
            </a:r>
            <a:r>
              <a:rPr lang="en-US" altLang="zh-TW" dirty="0"/>
              <a:t>=Data(:,2);</a:t>
            </a:r>
          </a:p>
          <a:p>
            <a:r>
              <a:rPr lang="en-US" altLang="zh-TW" dirty="0"/>
              <a:t>mm=Data(:,3);</a:t>
            </a:r>
          </a:p>
          <a:p>
            <a:r>
              <a:rPr lang="en-US" altLang="zh-TW" dirty="0" err="1"/>
              <a:t>yy</a:t>
            </a:r>
            <a:r>
              <a:rPr lang="en-US" altLang="zh-TW" dirty="0"/>
              <a:t>=Data(:,4);</a:t>
            </a:r>
          </a:p>
          <a:p>
            <a:r>
              <a:rPr lang="en-US" altLang="zh-TW" dirty="0" err="1" smtClean="0"/>
              <a:t>spd</a:t>
            </a:r>
            <a:r>
              <a:rPr lang="en-US" altLang="zh-TW" dirty="0" smtClean="0"/>
              <a:t>=Data(:,5);</a:t>
            </a:r>
            <a:endParaRPr lang="en-US" altLang="zh-TW" dirty="0"/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time=</a:t>
            </a:r>
            <a:r>
              <a:rPr lang="en-US" altLang="zh-TW" dirty="0" err="1" smtClean="0"/>
              <a:t>datenum</a:t>
            </a:r>
            <a:r>
              <a:rPr lang="en-US" altLang="zh-TW" dirty="0" smtClean="0"/>
              <a:t>(yy,mm,dd,hr,0,0</a:t>
            </a:r>
            <a:r>
              <a:rPr lang="en-US" altLang="zh-TW" dirty="0"/>
              <a:t>);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2851" y="5085184"/>
            <a:ext cx="443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Convert date and time to serial date number</a:t>
            </a:r>
            <a:endParaRPr lang="zh-TW" altLang="en-US" dirty="0"/>
          </a:p>
        </p:txBody>
      </p:sp>
      <p:sp>
        <p:nvSpPr>
          <p:cNvPr id="8" name="手繪多邊形 7"/>
          <p:cNvSpPr/>
          <p:nvPr/>
        </p:nvSpPr>
        <p:spPr>
          <a:xfrm>
            <a:off x="2194560" y="5029200"/>
            <a:ext cx="2484120" cy="335280"/>
          </a:xfrm>
          <a:custGeom>
            <a:avLst/>
            <a:gdLst>
              <a:gd name="connsiteX0" fmla="*/ 2484120 w 2484120"/>
              <a:gd name="connsiteY0" fmla="*/ 213360 h 335280"/>
              <a:gd name="connsiteX1" fmla="*/ 2362200 w 2484120"/>
              <a:gd name="connsiteY1" fmla="*/ 304800 h 335280"/>
              <a:gd name="connsiteX2" fmla="*/ 2270760 w 2484120"/>
              <a:gd name="connsiteY2" fmla="*/ 335280 h 335280"/>
              <a:gd name="connsiteX3" fmla="*/ 1463040 w 2484120"/>
              <a:gd name="connsiteY3" fmla="*/ 320040 h 335280"/>
              <a:gd name="connsiteX4" fmla="*/ 1325880 w 2484120"/>
              <a:gd name="connsiteY4" fmla="*/ 304800 h 335280"/>
              <a:gd name="connsiteX5" fmla="*/ 1127760 w 2484120"/>
              <a:gd name="connsiteY5" fmla="*/ 289560 h 335280"/>
              <a:gd name="connsiteX6" fmla="*/ 929640 w 2484120"/>
              <a:gd name="connsiteY6" fmla="*/ 259080 h 335280"/>
              <a:gd name="connsiteX7" fmla="*/ 365760 w 2484120"/>
              <a:gd name="connsiteY7" fmla="*/ 243840 h 335280"/>
              <a:gd name="connsiteX8" fmla="*/ 152400 w 2484120"/>
              <a:gd name="connsiteY8" fmla="*/ 198120 h 335280"/>
              <a:gd name="connsiteX9" fmla="*/ 76200 w 2484120"/>
              <a:gd name="connsiteY9" fmla="*/ 91440 h 335280"/>
              <a:gd name="connsiteX10" fmla="*/ 30480 w 2484120"/>
              <a:gd name="connsiteY10" fmla="*/ 45720 h 335280"/>
              <a:gd name="connsiteX11" fmla="*/ 0 w 2484120"/>
              <a:gd name="connsiteY11" fmla="*/ 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4120" h="335280">
                <a:moveTo>
                  <a:pt x="2484120" y="213360"/>
                </a:moveTo>
                <a:cubicBezTo>
                  <a:pt x="2443480" y="243840"/>
                  <a:pt x="2410393" y="288736"/>
                  <a:pt x="2362200" y="304800"/>
                </a:cubicBezTo>
                <a:lnTo>
                  <a:pt x="2270760" y="335280"/>
                </a:lnTo>
                <a:lnTo>
                  <a:pt x="1463040" y="320040"/>
                </a:lnTo>
                <a:cubicBezTo>
                  <a:pt x="1417063" y="318557"/>
                  <a:pt x="1371692" y="308965"/>
                  <a:pt x="1325880" y="304800"/>
                </a:cubicBezTo>
                <a:cubicBezTo>
                  <a:pt x="1259917" y="298803"/>
                  <a:pt x="1193800" y="294640"/>
                  <a:pt x="1127760" y="289560"/>
                </a:cubicBezTo>
                <a:cubicBezTo>
                  <a:pt x="1044074" y="261665"/>
                  <a:pt x="1064758" y="264830"/>
                  <a:pt x="929640" y="259080"/>
                </a:cubicBezTo>
                <a:cubicBezTo>
                  <a:pt x="741781" y="251086"/>
                  <a:pt x="553720" y="248920"/>
                  <a:pt x="365760" y="243840"/>
                </a:cubicBezTo>
                <a:cubicBezTo>
                  <a:pt x="192821" y="209252"/>
                  <a:pt x="263619" y="225925"/>
                  <a:pt x="152400" y="198120"/>
                </a:cubicBezTo>
                <a:cubicBezTo>
                  <a:pt x="33526" y="79246"/>
                  <a:pt x="176497" y="231855"/>
                  <a:pt x="76200" y="91440"/>
                </a:cubicBezTo>
                <a:cubicBezTo>
                  <a:pt x="63673" y="73902"/>
                  <a:pt x="44278" y="62277"/>
                  <a:pt x="30480" y="45720"/>
                </a:cubicBezTo>
                <a:cubicBezTo>
                  <a:pt x="18754" y="31649"/>
                  <a:pt x="0" y="0"/>
                  <a:pt x="0" y="0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99592" y="1196752"/>
            <a:ext cx="142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(for MATLAB)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7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Plot the time series of speeds</a:t>
            </a:r>
            <a:br>
              <a:rPr lang="en-US" altLang="zh-TW" dirty="0" smtClean="0"/>
            </a:br>
            <a:r>
              <a:rPr lang="en-US" altLang="zh-TW" dirty="0" smtClean="0"/>
              <a:t>by showing the dates at the </a:t>
            </a:r>
            <a:r>
              <a:rPr lang="en-US" altLang="zh-TW" dirty="0" err="1" smtClean="0"/>
              <a:t>xaxis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altLang="zh-TW" sz="2600" dirty="0" smtClean="0"/>
              <a:t>MATLAB:</a:t>
            </a:r>
          </a:p>
          <a:p>
            <a:r>
              <a:rPr lang="en-US" altLang="zh-TW" sz="2600" dirty="0" smtClean="0"/>
              <a:t>plot(</a:t>
            </a:r>
            <a:r>
              <a:rPr lang="en-US" altLang="zh-TW" sz="2600" dirty="0" err="1" smtClean="0"/>
              <a:t>time,spd</a:t>
            </a:r>
            <a:r>
              <a:rPr lang="en-US" altLang="zh-TW" sz="2600" dirty="0" smtClean="0"/>
              <a:t>)</a:t>
            </a:r>
            <a:endParaRPr lang="en-US" altLang="zh-TW" sz="2600" dirty="0"/>
          </a:p>
          <a:p>
            <a:r>
              <a:rPr lang="en-US" altLang="zh-TW" sz="2600" dirty="0"/>
              <a:t>hold on</a:t>
            </a:r>
          </a:p>
          <a:p>
            <a:r>
              <a:rPr lang="en-US" altLang="zh-TW" sz="2600" dirty="0" smtClean="0"/>
              <a:t>set(</a:t>
            </a:r>
            <a:r>
              <a:rPr lang="en-US" altLang="zh-TW" sz="2600" dirty="0" err="1" smtClean="0"/>
              <a:t>gca</a:t>
            </a:r>
            <a:r>
              <a:rPr lang="en-US" altLang="zh-TW" sz="2600" dirty="0" err="1"/>
              <a:t>,'ylim</a:t>
            </a:r>
            <a:r>
              <a:rPr lang="en-US" altLang="zh-TW" sz="2600" dirty="0"/>
              <a:t>',[0 100],'</a:t>
            </a:r>
            <a:r>
              <a:rPr lang="en-US" altLang="zh-TW" sz="2600" dirty="0" err="1"/>
              <a:t>xlim</a:t>
            </a:r>
            <a:r>
              <a:rPr lang="en-US" altLang="zh-TW" sz="2600" dirty="0"/>
              <a:t>',[</a:t>
            </a:r>
            <a:r>
              <a:rPr lang="en-US" altLang="zh-TW" sz="2600" dirty="0" err="1"/>
              <a:t>datenum</a:t>
            </a:r>
            <a:r>
              <a:rPr lang="en-US" altLang="zh-TW" sz="2600" dirty="0"/>
              <a:t>(94,9,1) </a:t>
            </a:r>
            <a:r>
              <a:rPr lang="en-US" altLang="zh-TW" sz="2600" dirty="0" err="1"/>
              <a:t>datenum</a:t>
            </a:r>
            <a:r>
              <a:rPr lang="en-US" altLang="zh-TW" sz="2600" dirty="0"/>
              <a:t>(96,7,1)])</a:t>
            </a:r>
          </a:p>
          <a:p>
            <a:r>
              <a:rPr lang="en-US" altLang="zh-TW" sz="2600" dirty="0" err="1"/>
              <a:t>datetick</a:t>
            </a:r>
            <a:r>
              <a:rPr lang="en-US" altLang="zh-TW" sz="2600" dirty="0"/>
              <a:t>('x',20,'keeplimits','keepticks</a:t>
            </a:r>
            <a:r>
              <a:rPr lang="en-US" altLang="zh-TW" sz="2600" dirty="0" smtClean="0"/>
              <a:t>')</a:t>
            </a:r>
          </a:p>
          <a:p>
            <a:endParaRPr lang="en-US" altLang="zh-TW" sz="2600" dirty="0" smtClean="0"/>
          </a:p>
          <a:p>
            <a:pPr>
              <a:buNone/>
            </a:pPr>
            <a:endParaRPr lang="en-US" altLang="zh-TW" sz="26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help for “</a:t>
            </a:r>
            <a:r>
              <a:rPr lang="en-US" altLang="zh-TW" dirty="0" err="1" smtClean="0"/>
              <a:t>datetick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5122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6728048" cy="516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283968" y="5949280"/>
            <a:ext cx="37178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datetick</a:t>
            </a:r>
            <a:r>
              <a:rPr lang="en-US" altLang="zh-TW" dirty="0" smtClean="0"/>
              <a:t>('x',20,'keeplimits','keepticks')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" y="1821082"/>
            <a:ext cx="9124415" cy="48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Add in the curves for the speeds </a:t>
            </a:r>
            <a:br>
              <a:rPr lang="en-US" altLang="zh-TW" dirty="0" smtClean="0"/>
            </a:br>
            <a:r>
              <a:rPr lang="en-US" altLang="zh-TW" dirty="0" smtClean="0"/>
              <a:t>at 190 m and 290 m (~30 mins)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81792" y="2204863"/>
            <a:ext cx="3240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What can we learn from this figure, about the spatial and temporal variations?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0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Why do we care about ocean motion (currents and circulation</a:t>
            </a:r>
            <a:r>
              <a:rPr lang="en-US" altLang="zh-TW" dirty="0" smtClean="0"/>
              <a:t>)?</a:t>
            </a:r>
          </a:p>
          <a:p>
            <a:r>
              <a:rPr lang="en-US" altLang="zh-TW" dirty="0"/>
              <a:t>Why do we need to observe ocean currents?</a:t>
            </a:r>
            <a:endParaRPr lang="en-US" altLang="zh-TW" dirty="0" smtClean="0"/>
          </a:p>
          <a:p>
            <a:r>
              <a:rPr lang="en-US" altLang="zh-TW" dirty="0" smtClean="0"/>
              <a:t>What </a:t>
            </a:r>
            <a:r>
              <a:rPr lang="en-US" altLang="zh-TW" dirty="0"/>
              <a:t>methods that you know to observe ocean </a:t>
            </a:r>
            <a:r>
              <a:rPr lang="en-US" altLang="zh-TW" dirty="0" smtClean="0"/>
              <a:t>currents?</a:t>
            </a:r>
          </a:p>
          <a:p>
            <a:r>
              <a:rPr lang="en-US" altLang="zh-TW" dirty="0" smtClean="0"/>
              <a:t>What are the </a:t>
            </a:r>
            <a:r>
              <a:rPr lang="en-US" altLang="zh-TW" dirty="0" err="1" smtClean="0"/>
              <a:t>Lagrangian</a:t>
            </a:r>
            <a:r>
              <a:rPr lang="en-US" altLang="zh-TW" dirty="0" smtClean="0"/>
              <a:t> and Eulerian measurements?</a:t>
            </a:r>
          </a:p>
          <a:p>
            <a:r>
              <a:rPr lang="en-US" altLang="zh-TW" dirty="0" smtClean="0"/>
              <a:t>What are the disadvantages of drifter observation?</a:t>
            </a:r>
          </a:p>
          <a:p>
            <a:r>
              <a:rPr lang="en-US" altLang="zh-TW" dirty="0" smtClean="0"/>
              <a:t>What are the disadvantages of ADCP observation?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3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Homework 8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969368" y="2063279"/>
            <a:ext cx="8064896" cy="252028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Analyze the PCM1 data at the M1 and M3 stations from 1994 to 1996, to study the spatial and temporal variations of Kuroshio speeds.</a:t>
            </a:r>
            <a:endParaRPr lang="zh-TW" altLang="en-US" dirty="0"/>
          </a:p>
        </p:txBody>
      </p:sp>
      <p:pic>
        <p:nvPicPr>
          <p:cNvPr id="6" name="Picture 2" descr="https://www.nodc.noaa.gov/woce/woce_v3/wocedata_1/cmdac/stranger/pcm1/pcm1map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6892" r="9571" b="4761"/>
          <a:stretch/>
        </p:blipFill>
        <p:spPr bwMode="auto">
          <a:xfrm>
            <a:off x="2648377" y="3757527"/>
            <a:ext cx="4130813" cy="31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9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to study the spatial and temporal variations of Kuroshio </a:t>
            </a:r>
            <a:r>
              <a:rPr lang="en-US" altLang="zh-TW" dirty="0" smtClean="0"/>
              <a:t>Current?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By </a:t>
            </a:r>
            <a:r>
              <a:rPr lang="en-US" altLang="zh-TW" dirty="0"/>
              <a:t>comparing the </a:t>
            </a:r>
            <a:r>
              <a:rPr lang="en-US" altLang="zh-TW" dirty="0" smtClean="0"/>
              <a:t>speeds </a:t>
            </a:r>
            <a:r>
              <a:rPr lang="en-US" altLang="zh-TW" dirty="0"/>
              <a:t>of Kuroshio between the M1 and M3 stations at different depths.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1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data we need to download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529209" y="134076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M1: 90m, 190m and 290m</a:t>
            </a:r>
          </a:p>
          <a:p>
            <a:r>
              <a:rPr lang="en-US" altLang="zh-TW" dirty="0" smtClean="0"/>
              <a:t>M3: 100m, 200m and 400 m</a:t>
            </a:r>
            <a:endParaRPr lang="zh-TW" altLang="en-US" dirty="0"/>
          </a:p>
        </p:txBody>
      </p:sp>
      <p:pic>
        <p:nvPicPr>
          <p:cNvPr id="1026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2996952"/>
            <a:ext cx="4499992" cy="17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擷取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6" t="40073" r="18263" b="19563"/>
          <a:stretch/>
        </p:blipFill>
        <p:spPr bwMode="auto">
          <a:xfrm>
            <a:off x="261330" y="2564904"/>
            <a:ext cx="3860990" cy="22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2996952"/>
            <a:ext cx="3798792" cy="2160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3528" y="4005064"/>
            <a:ext cx="3798791" cy="216024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3528" y="4365104"/>
            <a:ext cx="3798791" cy="216024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3284984"/>
            <a:ext cx="4427984" cy="2160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716016" y="3722377"/>
            <a:ext cx="4427984" cy="216024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16016" y="4221088"/>
            <a:ext cx="4427984" cy="216024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4" idx="3"/>
            <a:endCxn id="9" idx="1"/>
          </p:cNvCxnSpPr>
          <p:nvPr/>
        </p:nvCxnSpPr>
        <p:spPr>
          <a:xfrm>
            <a:off x="4122320" y="3104964"/>
            <a:ext cx="59369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7" idx="3"/>
            <a:endCxn id="10" idx="1"/>
          </p:cNvCxnSpPr>
          <p:nvPr/>
        </p:nvCxnSpPr>
        <p:spPr>
          <a:xfrm flipV="1">
            <a:off x="4122319" y="3830389"/>
            <a:ext cx="593697" cy="28268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8" idx="3"/>
            <a:endCxn id="11" idx="1"/>
          </p:cNvCxnSpPr>
          <p:nvPr/>
        </p:nvCxnSpPr>
        <p:spPr>
          <a:xfrm flipV="1">
            <a:off x="4122319" y="4329100"/>
            <a:ext cx="593697" cy="144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27584" y="5584398"/>
            <a:ext cx="7105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Think about how to compare the speeds of Kuroshio at different location?</a:t>
            </a:r>
          </a:p>
          <a:p>
            <a:r>
              <a:rPr lang="en-US" altLang="zh-TW" dirty="0" smtClean="0"/>
              <a:t>(Discussion)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r>
              <a:rPr lang="en-US" altLang="zh-TW" dirty="0" smtClean="0"/>
              <a:t>How to compare?                (MATLAB)             </a:t>
            </a:r>
            <a:endParaRPr lang="zh-TW" altLang="en-US" dirty="0"/>
          </a:p>
        </p:txBody>
      </p:sp>
      <p:pic>
        <p:nvPicPr>
          <p:cNvPr id="7170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2580"/>
            <a:ext cx="9144000" cy="486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1520" y="623731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Observe faster and slower speeds, and observe the higher and smaller vibrations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Homework 8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(due date: 2020/05/07)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Plot the time series of Kuroshio speeds at the stations:</a:t>
            </a:r>
          </a:p>
          <a:p>
            <a:pPr algn="ctr">
              <a:buNone/>
            </a:pPr>
            <a:r>
              <a:rPr lang="en-US" altLang="zh-TW" dirty="0" smtClean="0"/>
              <a:t>M1: 90m, 190m and 290m</a:t>
            </a:r>
          </a:p>
          <a:p>
            <a:pPr algn="ctr">
              <a:buNone/>
            </a:pPr>
            <a:r>
              <a:rPr lang="en-US" altLang="zh-TW" dirty="0" smtClean="0"/>
              <a:t>M3: 100m, 200m and 400 m</a:t>
            </a:r>
            <a:endParaRPr lang="zh-TW" altLang="en-US" dirty="0" smtClean="0"/>
          </a:p>
          <a:p>
            <a:pPr>
              <a:buNone/>
            </a:pPr>
            <a:r>
              <a:rPr lang="en-US" altLang="zh-TW" dirty="0" smtClean="0"/>
              <a:t>    (as shown in Page 31)</a:t>
            </a:r>
          </a:p>
          <a:p>
            <a:r>
              <a:rPr lang="en-US" altLang="zh-TW" dirty="0" smtClean="0"/>
              <a:t>Paste the figure of the speed time series into a word file.</a:t>
            </a:r>
          </a:p>
          <a:p>
            <a:r>
              <a:rPr lang="en-US" altLang="zh-TW" dirty="0" smtClean="0"/>
              <a:t>Observe the time series carefully.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Where and when</a:t>
            </a:r>
            <a:r>
              <a:rPr lang="en-US" altLang="zh-TW" dirty="0" smtClean="0"/>
              <a:t> the Kuroshio has a faster </a:t>
            </a:r>
            <a:r>
              <a:rPr lang="en-US" altLang="zh-TW" dirty="0"/>
              <a:t>and slower </a:t>
            </a:r>
            <a:r>
              <a:rPr lang="en-US" altLang="zh-TW" dirty="0" smtClean="0"/>
              <a:t>speed, and, </a:t>
            </a:r>
            <a:r>
              <a:rPr lang="en-US" altLang="zh-TW" dirty="0">
                <a:solidFill>
                  <a:srgbClr val="FF0000"/>
                </a:solidFill>
              </a:rPr>
              <a:t>where and when</a:t>
            </a:r>
            <a:r>
              <a:rPr lang="en-US" altLang="zh-TW" dirty="0"/>
              <a:t> the </a:t>
            </a:r>
            <a:r>
              <a:rPr lang="en-US" altLang="zh-TW" dirty="0" smtClean="0"/>
              <a:t>Kuroshio has a </a:t>
            </a:r>
            <a:r>
              <a:rPr lang="en-US" altLang="zh-TW" dirty="0"/>
              <a:t>higher and smaller </a:t>
            </a:r>
            <a:r>
              <a:rPr lang="en-US" altLang="zh-TW" dirty="0" smtClean="0"/>
              <a:t>vibrations?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5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4727" y="-780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Misalignment </a:t>
            </a:r>
            <a:r>
              <a:rPr lang="en-US" altLang="zh-TW" dirty="0" smtClean="0"/>
              <a:t>Angle (Review)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446"/>
            <a:ext cx="5976664" cy="542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47468" y="3825503"/>
            <a:ext cx="465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i="1" dirty="0" smtClean="0"/>
              <a:t>λ </a:t>
            </a:r>
            <a:r>
              <a:rPr lang="en-US" altLang="zh-TW" i="1" dirty="0" smtClean="0"/>
              <a:t>: </a:t>
            </a:r>
            <a:r>
              <a:rPr lang="en-US" altLang="zh-TW" dirty="0" smtClean="0"/>
              <a:t>mounting angle of ADCP to ship’s keel (</a:t>
            </a:r>
            <a:r>
              <a:rPr lang="zh-TW" altLang="en-US" dirty="0" smtClean="0"/>
              <a:t>船骨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1111602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NE: earth coordinates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u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g</a:t>
            </a:r>
            <a:r>
              <a:rPr lang="en-US" altLang="zh-TW" dirty="0" smtClean="0">
                <a:solidFill>
                  <a:srgbClr val="FF0000"/>
                </a:solidFill>
              </a:rPr>
              <a:t>, v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g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3267" y="1700808"/>
            <a:ext cx="2829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XY</a:t>
            </a:r>
            <a:r>
              <a:rPr lang="en-US" altLang="zh-TW" dirty="0"/>
              <a:t>: </a:t>
            </a:r>
            <a:r>
              <a:rPr lang="en-US" altLang="zh-TW" dirty="0" smtClean="0"/>
              <a:t>ship coordinates (</a:t>
            </a:r>
            <a:r>
              <a:rPr lang="en-US" altLang="zh-TW" dirty="0" err="1" smtClean="0"/>
              <a:t>u</a:t>
            </a:r>
            <a:r>
              <a:rPr lang="en-US" altLang="zh-TW" baseline="-25000" dirty="0" err="1" smtClean="0"/>
              <a:t>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</a:t>
            </a:r>
            <a:r>
              <a:rPr lang="en-US" altLang="zh-TW" baseline="-25000" dirty="0" err="1" smtClean="0"/>
              <a:t>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2348880"/>
            <a:ext cx="2940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X’Y’: ADCP coordinates (</a:t>
            </a:r>
            <a:r>
              <a:rPr lang="en-US" altLang="zh-TW" dirty="0" err="1" smtClean="0"/>
              <a:t>u</a:t>
            </a:r>
            <a:r>
              <a:rPr lang="en-US" altLang="zh-TW" baseline="-25000" dirty="0" err="1" smtClean="0"/>
              <a:t>r</a:t>
            </a:r>
            <a:r>
              <a:rPr lang="en-US" altLang="zh-TW" dirty="0" err="1" smtClean="0"/>
              <a:t>,v</a:t>
            </a:r>
            <a:r>
              <a:rPr lang="en-US" altLang="zh-TW" baseline="-25000" dirty="0" err="1" smtClean="0"/>
              <a:t>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610216"/>
            <a:ext cx="284380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i="1" dirty="0" smtClean="0"/>
              <a:t>γ: </a:t>
            </a:r>
            <a:r>
              <a:rPr lang="en-US" altLang="zh-TW" dirty="0" smtClean="0"/>
              <a:t> </a:t>
            </a:r>
            <a:r>
              <a:rPr lang="en-US" altLang="zh-TW" dirty="0"/>
              <a:t>the angle of </a:t>
            </a:r>
            <a:r>
              <a:rPr lang="en-US" altLang="zh-TW" dirty="0" smtClean="0"/>
              <a:t>(X, Y) relative </a:t>
            </a:r>
            <a:r>
              <a:rPr lang="en-US" altLang="zh-TW" dirty="0"/>
              <a:t>to (N, E</a:t>
            </a:r>
            <a:r>
              <a:rPr lang="en-US" altLang="zh-TW" dirty="0" smtClean="0"/>
              <a:t>) measured </a:t>
            </a:r>
            <a:r>
              <a:rPr lang="en-US" altLang="zh-TW" dirty="0"/>
              <a:t>by the </a:t>
            </a:r>
            <a:r>
              <a:rPr lang="en-US" altLang="zh-TW" dirty="0" smtClean="0"/>
              <a:t>gyrocompass, because the </a:t>
            </a:r>
            <a:r>
              <a:rPr lang="en-US" altLang="zh-TW" dirty="0" err="1" smtClean="0"/>
              <a:t>the</a:t>
            </a:r>
            <a:r>
              <a:rPr lang="en-US" altLang="zh-TW" dirty="0" smtClean="0"/>
              <a:t> ship heading is not always along the ship track.</a:t>
            </a:r>
            <a:endParaRPr lang="zh-TW" altLang="en-US" dirty="0"/>
          </a:p>
        </p:txBody>
      </p:sp>
      <p:sp>
        <p:nvSpPr>
          <p:cNvPr id="9" name="AutoShape 4" descr="ãdriving ship headi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60692" y="623731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Osiński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Oceanologia</a:t>
            </a:r>
            <a:r>
              <a:rPr lang="en-US" altLang="zh-TW" dirty="0" smtClean="0"/>
              <a:t>, 2000]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6664" y="5229200"/>
            <a:ext cx="30173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Misalignment Angle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l-GR" altLang="zh-TW" i="1" dirty="0" smtClean="0">
                <a:solidFill>
                  <a:srgbClr val="FF0000"/>
                </a:solidFill>
              </a:rPr>
              <a:t>α </a:t>
            </a:r>
            <a:r>
              <a:rPr lang="el-GR" altLang="zh-TW" dirty="0">
                <a:solidFill>
                  <a:srgbClr val="FF0000"/>
                </a:solidFill>
              </a:rPr>
              <a:t>= </a:t>
            </a:r>
            <a:r>
              <a:rPr lang="el-GR" altLang="zh-TW" i="1" dirty="0" smtClean="0">
                <a:solidFill>
                  <a:srgbClr val="FF0000"/>
                </a:solidFill>
              </a:rPr>
              <a:t>γ </a:t>
            </a:r>
            <a:r>
              <a:rPr lang="el-GR" altLang="zh-TW" dirty="0" smtClean="0">
                <a:solidFill>
                  <a:srgbClr val="FF0000"/>
                </a:solidFill>
              </a:rPr>
              <a:t>+</a:t>
            </a:r>
            <a:r>
              <a:rPr lang="el-GR" altLang="zh-TW" i="1" dirty="0" smtClean="0">
                <a:solidFill>
                  <a:srgbClr val="FF0000"/>
                </a:solidFill>
              </a:rPr>
              <a:t>λ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r>
              <a:rPr lang="en-US" altLang="zh-TW" i="1" dirty="0" smtClean="0">
                <a:solidFill>
                  <a:srgbClr val="FF0000"/>
                </a:solidFill>
              </a:rPr>
              <a:t>(positive for counterclockwise)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10850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Velocity variables for different </a:t>
            </a:r>
            <a:r>
              <a:rPr lang="en-US" altLang="zh-TW" dirty="0" smtClean="0"/>
              <a:t>references (Review)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ottom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TW" dirty="0"/>
                          <m:t>track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dirty="0" smtClean="0"/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: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i="0" dirty="0" smtClean="0">
                            <a:solidFill>
                              <a:schemeClr val="tx1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m:t>:</m:t>
                        </m:r>
                        <m:r>
                          <a:rPr lang="en-US" altLang="zh-TW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Relative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water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velocities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referring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to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the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moving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ADCP</m:t>
                    </m:r>
                    <m:r>
                      <a:rPr lang="en-US" altLang="zh-TW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Absolute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water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/>
                          <m:t>:</m:t>
                        </m:r>
                        <m:r>
                          <a:rPr lang="en-US" altLang="zh-TW" dirty="0"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Then, </a:t>
                </a:r>
                <a:r>
                  <a:rPr lang="en-US" altLang="zh-TW" dirty="0" smtClean="0"/>
                  <a:t>which coordinate systems that these velocities belong to?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  <a:blipFill rotWithShape="1">
                <a:blip r:embed="rId2"/>
                <a:stretch>
                  <a:fillRect l="-933" t="-602" r="-1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2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10850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Velocity variables for different references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ottom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TW" dirty="0"/>
                          <m:t>track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dirty="0" smtClean="0"/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: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i="0" dirty="0" smtClean="0">
                            <a:solidFill>
                              <a:schemeClr val="tx1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m:t>:</m:t>
                        </m:r>
                        <m:r>
                          <a:rPr lang="en-US" altLang="zh-TW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Relative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water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velocities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referring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to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the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moving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ADCP</m:t>
                    </m:r>
                    <m:r>
                      <a:rPr lang="en-US" altLang="zh-TW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Absolute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water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/>
                          <m:t>:</m:t>
                        </m:r>
                        <m:r>
                          <a:rPr lang="en-US" altLang="zh-TW" dirty="0"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Then, what velocities we need to calibrate?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TW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/>
                  <a:t>                       ship bottom-track velocities, ADCP relative velocities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  <a:blipFill rotWithShape="1">
                <a:blip r:embed="rId2"/>
                <a:stretch>
                  <a:fillRect l="-933" t="-602" r="-1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8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教學</a:t>
            </a:r>
            <a:r>
              <a:rPr lang="zh-TW" altLang="zh-TW" dirty="0" smtClean="0"/>
              <a:t>進度</a:t>
            </a:r>
            <a:r>
              <a:rPr lang="en-US" altLang="zh-TW" dirty="0" smtClean="0"/>
              <a:t> (</a:t>
            </a:r>
            <a:r>
              <a:rPr lang="zh-TW" altLang="en-US" dirty="0" smtClean="0"/>
              <a:t>期中考前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Schedule (Before mid-term)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/>
          </a:bodyPr>
          <a:lstStyle/>
          <a:p>
            <a:pPr lvl="0"/>
            <a:r>
              <a:rPr lang="en-US" altLang="zh-TW" dirty="0"/>
              <a:t>Introduction: Why do we need to observe ocean currents? </a:t>
            </a:r>
            <a:endParaRPr lang="zh-TW" altLang="zh-TW" dirty="0"/>
          </a:p>
          <a:p>
            <a:pPr lvl="0"/>
            <a:r>
              <a:rPr lang="en-US" altLang="zh-TW" dirty="0"/>
              <a:t>Some basic tools for programming and scientific plotting: </a:t>
            </a:r>
            <a:r>
              <a:rPr lang="en-US" altLang="zh-TW" dirty="0" err="1"/>
              <a:t>Matlab</a:t>
            </a:r>
            <a:r>
              <a:rPr lang="en-US" altLang="zh-TW" dirty="0"/>
              <a:t>, Python, Julia Language, GMT, Ocean Data View </a:t>
            </a:r>
            <a:r>
              <a:rPr lang="en-US" altLang="zh-TW" dirty="0" smtClean="0"/>
              <a:t>(additional topics </a:t>
            </a:r>
            <a:r>
              <a:rPr lang="en-US" altLang="zh-TW" dirty="0"/>
              <a:t>for students)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some required mathematics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Methods </a:t>
            </a:r>
            <a:r>
              <a:rPr lang="en-US" altLang="zh-TW" dirty="0"/>
              <a:t>of observing currents: In-situ and satellite </a:t>
            </a:r>
            <a:r>
              <a:rPr lang="en-US" altLang="zh-TW" dirty="0" smtClean="0"/>
              <a:t>observations 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Data </a:t>
            </a:r>
            <a:r>
              <a:rPr lang="en-US" altLang="zh-TW" dirty="0"/>
              <a:t>and links of observations for ocean currents 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Drifter </a:t>
            </a:r>
            <a:r>
              <a:rPr lang="en-US" altLang="zh-TW" dirty="0"/>
              <a:t>data </a:t>
            </a:r>
            <a:r>
              <a:rPr lang="en-US" altLang="zh-TW" dirty="0" smtClean="0"/>
              <a:t>analysis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教學</a:t>
            </a:r>
            <a:r>
              <a:rPr lang="zh-TW" altLang="zh-TW" dirty="0" smtClean="0"/>
              <a:t>進度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期中考後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 smtClean="0"/>
              <a:t>Schedule (After mid-term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>
                <a:solidFill>
                  <a:srgbClr val="FF0000"/>
                </a:solidFill>
              </a:rPr>
              <a:t>6/21</a:t>
            </a:r>
            <a:r>
              <a:rPr lang="zh-TW" altLang="en-US" dirty="0" smtClean="0">
                <a:solidFill>
                  <a:srgbClr val="FF0000"/>
                </a:solidFill>
              </a:rPr>
              <a:t>日週</a:t>
            </a:r>
            <a:r>
              <a:rPr lang="zh-TW" altLang="en-US" dirty="0">
                <a:solidFill>
                  <a:srgbClr val="FF0000"/>
                </a:solidFill>
              </a:rPr>
              <a:t>周日</a:t>
            </a:r>
            <a:r>
              <a:rPr lang="zh-TW" altLang="en-US" dirty="0" smtClean="0">
                <a:solidFill>
                  <a:srgbClr val="FF0000"/>
                </a:solidFill>
              </a:rPr>
              <a:t>出海實習</a:t>
            </a:r>
            <a:endParaRPr lang="en-US" altLang="zh-TW" dirty="0" smtClean="0"/>
          </a:p>
          <a:p>
            <a:r>
              <a:rPr lang="en-US" altLang="zh-TW" dirty="0" smtClean="0"/>
              <a:t>ADCP </a:t>
            </a:r>
            <a:r>
              <a:rPr lang="en-US" altLang="zh-TW" dirty="0"/>
              <a:t>data analysis</a:t>
            </a:r>
            <a:endParaRPr lang="zh-TW" altLang="zh-TW" dirty="0"/>
          </a:p>
          <a:p>
            <a:pPr lvl="0"/>
            <a:r>
              <a:rPr lang="en-US" altLang="zh-TW" dirty="0" smtClean="0"/>
              <a:t>Shipboard </a:t>
            </a:r>
            <a:r>
              <a:rPr lang="en-US" altLang="zh-TW" dirty="0"/>
              <a:t>ADCP </a:t>
            </a:r>
            <a:r>
              <a:rPr lang="en-US" altLang="zh-TW" dirty="0" smtClean="0"/>
              <a:t>calibration (data processing for bottom-track ship velocities) </a:t>
            </a:r>
          </a:p>
          <a:p>
            <a:pPr lvl="0"/>
            <a:r>
              <a:rPr lang="en-US" altLang="zh-TW" dirty="0" smtClean="0"/>
              <a:t>Shipboard </a:t>
            </a:r>
            <a:r>
              <a:rPr lang="en-US" altLang="zh-TW" dirty="0" smtClean="0"/>
              <a:t>ADCP </a:t>
            </a:r>
            <a:r>
              <a:rPr lang="en-US" altLang="zh-TW" dirty="0" smtClean="0"/>
              <a:t>calibration (data processing for GPS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ship velocities)</a:t>
            </a:r>
          </a:p>
          <a:p>
            <a:pPr lvl="0"/>
            <a:r>
              <a:rPr lang="en-US" altLang="zh-TW" dirty="0" smtClean="0"/>
              <a:t>Current Meters</a:t>
            </a:r>
          </a:p>
          <a:p>
            <a:pPr lvl="0"/>
            <a:r>
              <a:rPr lang="en-US" altLang="zh-TW" dirty="0" smtClean="0"/>
              <a:t>Hydrographic </a:t>
            </a:r>
            <a:r>
              <a:rPr lang="en-US" altLang="zh-TW" dirty="0"/>
              <a:t>(CTD, </a:t>
            </a:r>
            <a:r>
              <a:rPr lang="en-US" altLang="zh-TW" dirty="0" smtClean="0"/>
              <a:t>XBT, ARGO) </a:t>
            </a:r>
            <a:r>
              <a:rPr lang="en-US" altLang="zh-TW" dirty="0"/>
              <a:t>data analysis</a:t>
            </a:r>
            <a:endParaRPr lang="zh-TW" altLang="zh-TW" dirty="0"/>
          </a:p>
          <a:p>
            <a:pPr lvl="0"/>
            <a:r>
              <a:rPr lang="en-US" altLang="zh-TW" dirty="0" smtClean="0"/>
              <a:t>Wind-driven Circulation</a:t>
            </a:r>
          </a:p>
          <a:p>
            <a:pPr lvl="0"/>
            <a:endParaRPr lang="zh-TW" altLang="zh-TW" dirty="0"/>
          </a:p>
          <a:p>
            <a:endParaRPr lang="en-US" altLang="zh-TW" dirty="0" smtClean="0"/>
          </a:p>
          <a:p>
            <a:pPr lvl="0"/>
            <a:endParaRPr lang="zh-TW" altLang="zh-TW" dirty="0"/>
          </a:p>
          <a:p>
            <a:endParaRPr lang="en-US" altLang="zh-TW" dirty="0"/>
          </a:p>
          <a:p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Current Meters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848872" cy="25671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What are these?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4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4F5B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4F5B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1138</Words>
  <Application>Microsoft Office PowerPoint</Application>
  <PresentationFormat>如螢幕大小 (4:3)</PresentationFormat>
  <Paragraphs>183</Paragraphs>
  <Slides>34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Office 佈景主題</vt:lpstr>
      <vt:lpstr>教學進度 (期中考前) Schedule (Before mid-term)</vt:lpstr>
      <vt:lpstr>教學進度 (期中考後) Schedule (After mid-term)</vt:lpstr>
      <vt:lpstr>Reviews</vt:lpstr>
      <vt:lpstr>Misalignment Angle (Review) </vt:lpstr>
      <vt:lpstr>Velocity variables for different references (Review)</vt:lpstr>
      <vt:lpstr>Velocity variables for different references</vt:lpstr>
      <vt:lpstr>教學進度 (期中考前) Schedule (Before mid-term)</vt:lpstr>
      <vt:lpstr>教學進度 (期中考後) Schedule (After mid-term)</vt:lpstr>
      <vt:lpstr>Current Meters</vt:lpstr>
      <vt:lpstr>Current Meters</vt:lpstr>
      <vt:lpstr>PowerPoint 簡報</vt:lpstr>
      <vt:lpstr>Lagrangian or Eulerian </vt:lpstr>
      <vt:lpstr>WOCE moored current meter arrays</vt:lpstr>
      <vt:lpstr>Using the PCM1 data</vt:lpstr>
      <vt:lpstr>Link to the PCM1 data</vt:lpstr>
      <vt:lpstr>Link to the PCM1 data</vt:lpstr>
      <vt:lpstr>Link to the PCM1 data</vt:lpstr>
      <vt:lpstr>Link to the PCM1 data</vt:lpstr>
      <vt:lpstr>Downloading data</vt:lpstr>
      <vt:lpstr>Unzip and rename</vt:lpstr>
      <vt:lpstr>Viewing the data</vt:lpstr>
      <vt:lpstr>Exercise in class (using M1 at 90 m)</vt:lpstr>
      <vt:lpstr>Viewing the data</vt:lpstr>
      <vt:lpstr>Skip the heading</vt:lpstr>
      <vt:lpstr>Read and plot the data from each RCM</vt:lpstr>
      <vt:lpstr>Set variables and time</vt:lpstr>
      <vt:lpstr>Plot the time series of speeds by showing the dates at the xaxis </vt:lpstr>
      <vt:lpstr>Matlab help for “datetick”</vt:lpstr>
      <vt:lpstr>Add in the curves for the speeds  at 190 m and 290 m (~30 mins)</vt:lpstr>
      <vt:lpstr>Homework 8</vt:lpstr>
      <vt:lpstr>How to study the spatial and temporal variations of Kuroshio Current?</vt:lpstr>
      <vt:lpstr>The data we need to download</vt:lpstr>
      <vt:lpstr>How to compare?                (MATLAB)             </vt:lpstr>
      <vt:lpstr>Homework 8 (due date: 2020/05/07)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</dc:creator>
  <cp:lastModifiedBy>Chow</cp:lastModifiedBy>
  <cp:revision>104</cp:revision>
  <dcterms:created xsi:type="dcterms:W3CDTF">2018-05-15T04:44:50Z</dcterms:created>
  <dcterms:modified xsi:type="dcterms:W3CDTF">2020-04-30T04:39:30Z</dcterms:modified>
</cp:coreProperties>
</file>