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6858000" type="screen4x3"/>
  <p:notesSz cx="6858000" cy="9144000"/>
  <p:defaultTextStyle>
    <a:defPPr lvl="0">
      <a:defRPr lang="zh-TW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02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99F27B-74D1-4069-B62A-6354873333AD}" type="datetimeFigureOut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A98A8D-1802-4506-ABA6-9CCDCBF493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1840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http://www.fearlessflight.com/blog/can-planes-crash-from-turbulence/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http://nautil.us/blog/the-beautiful-unpredictability-of-coffee-clouds-and-fire</a:t>
            </a:r>
            <a:endParaRPr lang="zh-TW" altLang="en-US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E3686-7369-4972-B250-B8DBB848C2A1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2429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98A8D-1802-4506-ABA6-9CCDCBF49319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3360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0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8zYKb2GoR4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0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90.png"/><Relationship Id="rId4" Type="http://schemas.openxmlformats.org/officeDocument/2006/relationships/image" Target="../media/image11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400.png"/><Relationship Id="rId4" Type="http://schemas.openxmlformats.org/officeDocument/2006/relationships/image" Target="../media/image11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400.png"/><Relationship Id="rId4" Type="http://schemas.openxmlformats.org/officeDocument/2006/relationships/image" Target="../media/image11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410.png"/><Relationship Id="rId4" Type="http://schemas.openxmlformats.org/officeDocument/2006/relationships/image" Target="../media/image11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420.png"/><Relationship Id="rId4" Type="http://schemas.openxmlformats.org/officeDocument/2006/relationships/image" Target="../media/image11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420.png"/><Relationship Id="rId4" Type="http://schemas.openxmlformats.org/officeDocument/2006/relationships/image" Target="../media/image11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3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1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1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arthobservatory.nasa.gov/IOTD/view.php?id=38917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smas.miami.edu/personal/lbeal/MPO%20503/Lecture%202.html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Eddy currents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From Satellite </a:t>
            </a:r>
            <a:r>
              <a:rPr lang="en-US" altLang="zh-TW" dirty="0" smtClean="0"/>
              <a:t>Altimeters</a:t>
            </a:r>
          </a:p>
          <a:p>
            <a:r>
              <a:rPr lang="en-US" altLang="zh-TW" dirty="0" smtClean="0"/>
              <a:t>Sea Level Anomalies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131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Geostrophic </a:t>
            </a:r>
            <a:r>
              <a:rPr lang="en-US" altLang="zh-TW" dirty="0"/>
              <a:t>Currents (REVIEW)</a:t>
            </a:r>
            <a:endParaRPr lang="zh-TW" altLang="en-US" dirty="0"/>
          </a:p>
        </p:txBody>
      </p:sp>
      <p:pic>
        <p:nvPicPr>
          <p:cNvPr id="9216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28802"/>
            <a:ext cx="3302903" cy="3802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214282" y="5929330"/>
            <a:ext cx="67866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 smtClean="0"/>
              <a:t>pressure gradients force =  Coriolis force</a:t>
            </a:r>
          </a:p>
          <a:p>
            <a:r>
              <a:rPr lang="en-US" altLang="zh-TW" b="1" dirty="0" smtClean="0"/>
              <a:t>(The </a:t>
            </a:r>
            <a:r>
              <a:rPr lang="en-US" altLang="zh-TW" b="1" dirty="0" smtClean="0">
                <a:solidFill>
                  <a:srgbClr val="FF0000"/>
                </a:solidFill>
              </a:rPr>
              <a:t>balance</a:t>
            </a:r>
            <a:r>
              <a:rPr lang="en-US" altLang="zh-TW" b="1" dirty="0" smtClean="0"/>
              <a:t> between </a:t>
            </a:r>
            <a:r>
              <a:rPr lang="en-US" altLang="zh-TW" b="1" dirty="0" smtClean="0">
                <a:solidFill>
                  <a:srgbClr val="FF0000"/>
                </a:solidFill>
              </a:rPr>
              <a:t>pressure gradients </a:t>
            </a:r>
            <a:r>
              <a:rPr lang="en-US" altLang="zh-TW" b="1" dirty="0" smtClean="0"/>
              <a:t>force and </a:t>
            </a:r>
            <a:r>
              <a:rPr lang="en-US" altLang="zh-TW" b="1" dirty="0" smtClean="0">
                <a:solidFill>
                  <a:srgbClr val="FF0000"/>
                </a:solidFill>
              </a:rPr>
              <a:t>Coriolis</a:t>
            </a:r>
            <a:r>
              <a:rPr lang="en-US" altLang="zh-TW" b="1" dirty="0" smtClean="0"/>
              <a:t> Force)</a:t>
            </a:r>
            <a:endParaRPr lang="zh-TW" altLang="en-US" b="1" dirty="0"/>
          </a:p>
        </p:txBody>
      </p:sp>
      <p:pic>
        <p:nvPicPr>
          <p:cNvPr id="92167" name="Picture 7" descr="「geostropic current」的圖片搜尋結果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54172" y="2214554"/>
            <a:ext cx="5589828" cy="3571900"/>
          </a:xfrm>
          <a:prstGeom prst="rect">
            <a:avLst/>
          </a:prstGeom>
          <a:noFill/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3262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The Equations of Geostrophic </a:t>
            </a:r>
            <a:r>
              <a:rPr lang="en-US" altLang="zh-TW" dirty="0"/>
              <a:t>Currents (REVIEW)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11</a:t>
            </a:fld>
            <a:endParaRPr lang="zh-TW" altLang="en-US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0183624"/>
              </p:ext>
            </p:extLst>
          </p:nvPr>
        </p:nvGraphicFramePr>
        <p:xfrm>
          <a:off x="2861196" y="1291416"/>
          <a:ext cx="3328988" cy="302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" name="方程式" r:id="rId3" imgW="888614" imgH="812447" progId="Equation.3">
                  <p:embed/>
                </p:oleObj>
              </mc:Choice>
              <mc:Fallback>
                <p:oleObj name="方程式" r:id="rId3" imgW="888614" imgH="81244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1196" y="1291416"/>
                        <a:ext cx="3328988" cy="302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588368" y="4229574"/>
            <a:ext cx="803707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Basic Idea:</a:t>
            </a:r>
          </a:p>
          <a:p>
            <a:r>
              <a:rPr lang="en-US" altLang="zh-TW" sz="2400" b="1" dirty="0" smtClean="0">
                <a:solidFill>
                  <a:srgbClr val="FF0000"/>
                </a:solidFill>
              </a:rPr>
              <a:t>1</a:t>
            </a:r>
            <a:r>
              <a:rPr lang="en-US" altLang="zh-TW" sz="2400" b="1" dirty="0">
                <a:solidFill>
                  <a:srgbClr val="FF0000"/>
                </a:solidFill>
              </a:rPr>
              <a:t>) Balance between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pressure-gradient force </a:t>
            </a:r>
            <a:r>
              <a:rPr lang="en-US" altLang="zh-TW" sz="2400" b="1" dirty="0">
                <a:solidFill>
                  <a:srgbClr val="FF0000"/>
                </a:solidFill>
              </a:rPr>
              <a:t>and Coriolis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force</a:t>
            </a:r>
            <a:endParaRPr lang="zh-TW" altLang="en-US" sz="2400" b="1" dirty="0">
              <a:solidFill>
                <a:srgbClr val="FF0000"/>
              </a:solidFill>
            </a:endParaRPr>
          </a:p>
          <a:p>
            <a:r>
              <a:rPr lang="en-US" altLang="zh-TW" sz="2400" b="1" dirty="0" smtClean="0">
                <a:solidFill>
                  <a:srgbClr val="FF0000"/>
                </a:solidFill>
              </a:rPr>
              <a:t>2) Current velocities are </a:t>
            </a:r>
            <a:r>
              <a:rPr lang="en-US" altLang="zh-TW" sz="2400" b="1" dirty="0">
                <a:solidFill>
                  <a:srgbClr val="FF0000"/>
                </a:solidFill>
              </a:rPr>
              <a:t>proportional to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pressure gradients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74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equations of today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h: sea surface height</a:t>
            </a:r>
          </a:p>
          <a:p>
            <a:r>
              <a:rPr lang="en-US" altLang="zh-TW" dirty="0" smtClean="0"/>
              <a:t>f: </a:t>
            </a:r>
            <a:r>
              <a:rPr lang="en-US" altLang="zh-TW" dirty="0"/>
              <a:t>C</a:t>
            </a:r>
            <a:r>
              <a:rPr lang="en-US" altLang="zh-TW" dirty="0" smtClean="0"/>
              <a:t>oriolis parameter (2*omega*sin(</a:t>
            </a:r>
            <a:r>
              <a:rPr lang="en-US" altLang="zh-TW" dirty="0" err="1" smtClean="0"/>
              <a:t>lat</a:t>
            </a:r>
            <a:r>
              <a:rPr lang="en-US" altLang="zh-TW" dirty="0" smtClean="0"/>
              <a:t>))</a:t>
            </a:r>
          </a:p>
          <a:p>
            <a:r>
              <a:rPr lang="en-US" altLang="zh-TW" dirty="0" smtClean="0"/>
              <a:t>g: 9.8 m/s</a:t>
            </a:r>
            <a:r>
              <a:rPr lang="en-US" altLang="zh-TW" baseline="30000" dirty="0" smtClean="0"/>
              <a:t>2</a:t>
            </a:r>
          </a:p>
          <a:p>
            <a:r>
              <a:rPr lang="en-US" altLang="zh-TW" dirty="0" smtClean="0"/>
              <a:t>x and y: longitude and latitude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037607"/>
              </p:ext>
            </p:extLst>
          </p:nvPr>
        </p:nvGraphicFramePr>
        <p:xfrm>
          <a:off x="1331640" y="4149080"/>
          <a:ext cx="1652588" cy="165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0" name="方程式" r:id="rId3" imgW="812447" imgH="812447" progId="Equation.3">
                  <p:embed/>
                </p:oleObj>
              </mc:Choice>
              <mc:Fallback>
                <p:oleObj name="方程式" r:id="rId3" imgW="812447" imgH="81244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4149080"/>
                        <a:ext cx="1652588" cy="165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259632" y="5964461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We can use these equations to calculate the </a:t>
            </a:r>
            <a:r>
              <a:rPr lang="en-US" altLang="zh-TW" dirty="0">
                <a:solidFill>
                  <a:srgbClr val="FF0000"/>
                </a:solidFill>
              </a:rPr>
              <a:t>eddy-current velocities </a:t>
            </a:r>
            <a:r>
              <a:rPr lang="en-US" altLang="zh-TW" dirty="0" smtClean="0">
                <a:solidFill>
                  <a:srgbClr val="FF0000"/>
                </a:solidFill>
              </a:rPr>
              <a:t>at the ocean surface, if we have the sea surface height data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12</a:t>
            </a:fld>
            <a:endParaRPr lang="zh-TW" altLang="en-US"/>
          </a:p>
        </p:txBody>
      </p:sp>
      <p:graphicFrame>
        <p:nvGraphicFramePr>
          <p:cNvPr id="7192" name="Object 24"/>
          <p:cNvGraphicFramePr>
            <a:graphicFrameLocks noChangeAspect="1"/>
          </p:cNvGraphicFramePr>
          <p:nvPr/>
        </p:nvGraphicFramePr>
        <p:xfrm>
          <a:off x="4716016" y="4149080"/>
          <a:ext cx="1600200" cy="170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1" name="Equation" r:id="rId5" imgW="787320" imgH="838080" progId="Equation.3">
                  <p:embed/>
                </p:oleObj>
              </mc:Choice>
              <mc:Fallback>
                <p:oleObj name="Equation" r:id="rId5" imgW="78732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4149080"/>
                        <a:ext cx="1600200" cy="17065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向右箭號 7"/>
          <p:cNvSpPr/>
          <p:nvPr/>
        </p:nvSpPr>
        <p:spPr>
          <a:xfrm>
            <a:off x="3491880" y="4653136"/>
            <a:ext cx="864096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825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0"/>
            <a:ext cx="663677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428860" y="4500570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F0"/>
                </a:solidFill>
              </a:rPr>
              <a:t>Colder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142976" y="4429132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Warmer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571868" y="4429132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Warmer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00562" y="4429132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F0"/>
                </a:solidFill>
              </a:rPr>
              <a:t>Colder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000892" y="4429132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F0"/>
                </a:solidFill>
              </a:rPr>
              <a:t>Colder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643570" y="4071942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Warmer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96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Parameters to observe eddies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SSH: altimeters </a:t>
            </a:r>
          </a:p>
          <a:p>
            <a:r>
              <a:rPr lang="en-US" altLang="zh-TW" dirty="0" smtClean="0"/>
              <a:t>SST: microwave or infrared sensors</a:t>
            </a:r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t="61458" b="7291"/>
          <a:stretch>
            <a:fillRect/>
          </a:stretch>
        </p:blipFill>
        <p:spPr bwMode="auto">
          <a:xfrm>
            <a:off x="1142976" y="4214818"/>
            <a:ext cx="6636774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文字方塊 4"/>
          <p:cNvSpPr txBox="1"/>
          <p:nvPr/>
        </p:nvSpPr>
        <p:spPr>
          <a:xfrm>
            <a:off x="2428860" y="4500570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F0"/>
                </a:solidFill>
              </a:rPr>
              <a:t>Colder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142976" y="4429132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Warmer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571868" y="4429132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Warmer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00562" y="4429132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F0"/>
                </a:solidFill>
              </a:rPr>
              <a:t>Colder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000892" y="4429132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F0"/>
                </a:solidFill>
              </a:rPr>
              <a:t>Colder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643570" y="4071942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Warmer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428728" y="3786190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F0"/>
                </a:solidFill>
              </a:rPr>
              <a:t>Cyclonic eddies (cold eddies)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643438" y="3786190"/>
            <a:ext cx="350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Anticyclonic eddies (warm eddies)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757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2" descr="D:\擷取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8" y="1090613"/>
            <a:ext cx="8288337" cy="467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1979712" y="5782595"/>
            <a:ext cx="59046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www.youtube.com/watch?v=F8zYKb2GoR4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27038" y="2239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Sea surface height from </a:t>
            </a:r>
            <a:r>
              <a:rPr lang="en-US" altLang="zh-TW" dirty="0" smtClean="0"/>
              <a:t>space (REVIEW)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015716" y="6408313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Focusing on the eddy propagation east of Taiwan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887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Exercise 1 </a:t>
            </a:r>
            <a:endParaRPr lang="zh-TW" altLang="en-US" dirty="0"/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Obtain data of SLA</a:t>
            </a:r>
          </a:p>
          <a:p>
            <a:r>
              <a:rPr lang="en-US" altLang="zh-TW" dirty="0" smtClean="0"/>
              <a:t>Calculate the geostrophic velocities</a:t>
            </a:r>
          </a:p>
          <a:p>
            <a:r>
              <a:rPr lang="en-US" altLang="zh-TW" dirty="0" smtClean="0"/>
              <a:t>Plot figures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04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Satellite altimeter data from AVISO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093915"/>
          </a:xfrm>
        </p:spPr>
        <p:txBody>
          <a:bodyPr/>
          <a:lstStyle/>
          <a:p>
            <a:r>
              <a:rPr lang="en-US" altLang="zh-TW" dirty="0" smtClean="0"/>
              <a:t>Google Keywords: </a:t>
            </a:r>
            <a:r>
              <a:rPr lang="en-US" altLang="zh-TW" dirty="0"/>
              <a:t>AVISO LIVE ACCESS SERVER 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13314" name="Picture 2" descr="D:\擷取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92896"/>
            <a:ext cx="9144000" cy="3389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179512" y="5085184"/>
            <a:ext cx="79208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0485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Satellite altimeter data from AVISO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l="191" t="11610" r="6002" b="10133"/>
          <a:stretch>
            <a:fillRect/>
          </a:stretch>
        </p:blipFill>
        <p:spPr bwMode="auto">
          <a:xfrm>
            <a:off x="539552" y="1844824"/>
            <a:ext cx="8136904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9015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D:\擷取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35" y="1503600"/>
            <a:ext cx="8315905" cy="53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cap="all" dirty="0"/>
              <a:t>Demo </a:t>
            </a:r>
            <a:r>
              <a:rPr lang="en-US" altLang="zh-TW" cap="all" dirty="0" smtClean="0"/>
              <a:t>(5~10 </a:t>
            </a:r>
            <a:r>
              <a:rPr lang="en-US" altLang="zh-TW" cap="all" dirty="0"/>
              <a:t>mins</a:t>
            </a:r>
            <a:r>
              <a:rPr lang="en-US" altLang="zh-TW" cap="all" dirty="0" smtClean="0"/>
              <a:t>)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35419" y="3717032"/>
            <a:ext cx="2077285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004794" y="3248980"/>
            <a:ext cx="1999254" cy="252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088237" y="3248980"/>
            <a:ext cx="1580107" cy="252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5496" y="1772816"/>
            <a:ext cx="864096" cy="252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6588224" y="1700808"/>
            <a:ext cx="864096" cy="252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6426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041" y="1124744"/>
            <a:ext cx="7624639" cy="573325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figure </a:t>
            </a:r>
            <a:r>
              <a:rPr lang="en-US" altLang="zh-TW" dirty="0" smtClean="0"/>
              <a:t>of today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429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D:\擷取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446" y="1392988"/>
            <a:ext cx="7735061" cy="5035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Download </a:t>
            </a:r>
            <a:r>
              <a:rPr lang="en-US" altLang="zh-TW" dirty="0" smtClean="0"/>
              <a:t>CSV </a:t>
            </a:r>
            <a:r>
              <a:rPr lang="en-US" altLang="zh-TW" dirty="0"/>
              <a:t>file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43608" y="4077072"/>
            <a:ext cx="1728192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187624" y="5589240"/>
            <a:ext cx="1008112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860032" y="6240313"/>
            <a:ext cx="3412216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 smtClean="0"/>
              <a:t>Rename file to “20180813_</a:t>
            </a:r>
            <a:r>
              <a:rPr lang="en-US" altLang="zh-TW" dirty="0" smtClean="0">
                <a:solidFill>
                  <a:srgbClr val="FF0000"/>
                </a:solidFill>
              </a:rPr>
              <a:t>sla</a:t>
            </a:r>
            <a:r>
              <a:rPr lang="en-US" altLang="zh-TW" dirty="0" smtClean="0"/>
              <a:t>.txt”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5292080" y="5797532"/>
            <a:ext cx="2076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13</a:t>
            </a:r>
            <a:r>
              <a:rPr lang="en-US" altLang="zh-TW" baseline="30000" dirty="0" smtClean="0"/>
              <a:t>th</a:t>
            </a:r>
            <a:r>
              <a:rPr lang="en-US" altLang="zh-TW" dirty="0" smtClean="0"/>
              <a:t> </a:t>
            </a:r>
            <a:r>
              <a:rPr lang="en-US" altLang="zh-TW" dirty="0"/>
              <a:t>of </a:t>
            </a:r>
            <a:r>
              <a:rPr lang="en-US" altLang="zh-TW" dirty="0" smtClean="0"/>
              <a:t>August, 2018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1946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Viewing the data</a:t>
            </a:r>
            <a:endParaRPr lang="zh-TW" altLang="en-US" dirty="0"/>
          </a:p>
        </p:txBody>
      </p:sp>
      <p:pic>
        <p:nvPicPr>
          <p:cNvPr id="24578" name="Picture 2" descr="D:\擷取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369" y="1268760"/>
            <a:ext cx="9116362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224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-27384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Skip the heading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87263" y="1196752"/>
            <a:ext cx="8229600" cy="4525963"/>
          </a:xfrm>
        </p:spPr>
        <p:txBody>
          <a:bodyPr/>
          <a:lstStyle/>
          <a:p>
            <a:r>
              <a:rPr lang="en-US" altLang="zh-TW" dirty="0"/>
              <a:t>filename=</a:t>
            </a:r>
            <a:r>
              <a:rPr lang="en-US" altLang="zh-TW" dirty="0" smtClean="0"/>
              <a:t>'20180813_sla.txt</a:t>
            </a:r>
            <a:r>
              <a:rPr lang="en-US" altLang="zh-TW" dirty="0"/>
              <a:t>';</a:t>
            </a:r>
          </a:p>
          <a:p>
            <a:r>
              <a:rPr lang="en-US" altLang="zh-TW" dirty="0"/>
              <a:t>fid = </a:t>
            </a:r>
            <a:r>
              <a:rPr lang="en-US" altLang="zh-TW" dirty="0" err="1"/>
              <a:t>fopen</a:t>
            </a:r>
            <a:r>
              <a:rPr lang="en-US" altLang="zh-TW" dirty="0"/>
              <a:t>(filename, 'r');</a:t>
            </a:r>
          </a:p>
          <a:p>
            <a:r>
              <a:rPr lang="en-US" altLang="zh-TW" dirty="0"/>
              <a:t>Data = </a:t>
            </a:r>
            <a:r>
              <a:rPr lang="en-US" altLang="zh-TW" dirty="0" err="1"/>
              <a:t>textscan</a:t>
            </a:r>
            <a:r>
              <a:rPr lang="en-US" altLang="zh-TW" dirty="0"/>
              <a:t>(fid, '%s %f %f %f %f', '</a:t>
            </a:r>
            <a:r>
              <a:rPr lang="en-US" altLang="zh-TW" dirty="0" err="1"/>
              <a:t>headerLines</a:t>
            </a:r>
            <a:r>
              <a:rPr lang="en-US" altLang="zh-TW" dirty="0"/>
              <a:t>', 10,'Delimiter',',');</a:t>
            </a:r>
          </a:p>
          <a:p>
            <a:r>
              <a:rPr lang="en-US" altLang="zh-TW" dirty="0" err="1"/>
              <a:t>fclose</a:t>
            </a:r>
            <a:r>
              <a:rPr lang="en-US" altLang="zh-TW" dirty="0"/>
              <a:t>(fid);</a:t>
            </a:r>
          </a:p>
          <a:p>
            <a:r>
              <a:rPr lang="en-US" altLang="zh-TW" dirty="0"/>
              <a:t>Data= cell2mat(Data(3:5));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Set variables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xlon</a:t>
            </a:r>
            <a:r>
              <a:rPr lang="en-US" altLang="zh-TW" dirty="0"/>
              <a:t>=Data(:,1);</a:t>
            </a:r>
          </a:p>
          <a:p>
            <a:r>
              <a:rPr lang="en-US" altLang="zh-TW" dirty="0" err="1"/>
              <a:t>ylat</a:t>
            </a:r>
            <a:r>
              <a:rPr lang="en-US" altLang="zh-TW" dirty="0"/>
              <a:t>=Data(:,2);</a:t>
            </a:r>
          </a:p>
          <a:p>
            <a:r>
              <a:rPr lang="en-US" altLang="zh-TW" dirty="0" err="1" smtClean="0"/>
              <a:t>sla</a:t>
            </a:r>
            <a:r>
              <a:rPr lang="en-US" altLang="zh-TW" dirty="0" smtClean="0"/>
              <a:t>=Data</a:t>
            </a:r>
            <a:r>
              <a:rPr lang="en-US" altLang="zh-TW" dirty="0"/>
              <a:t>(:,3);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23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5831632" y="2848372"/>
            <a:ext cx="33123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Check the size of these variables</a:t>
            </a:r>
          </a:p>
        </p:txBody>
      </p:sp>
    </p:spTree>
    <p:extLst>
      <p:ext uri="{BB962C8B-B14F-4D97-AF65-F5344CB8AC3E}">
        <p14:creationId xmlns:p14="http://schemas.microsoft.com/office/powerpoint/2010/main" val="154185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Reshape variables and fix data on land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r>
              <a:rPr lang="en-US" altLang="zh-TW" dirty="0" err="1"/>
              <a:t>xlon</a:t>
            </a:r>
            <a:r>
              <a:rPr lang="en-US" altLang="zh-TW" dirty="0"/>
              <a:t>=reshape(xlon,16,16); %% change size to: 16x16</a:t>
            </a:r>
          </a:p>
          <a:p>
            <a:r>
              <a:rPr lang="en-US" altLang="zh-TW" dirty="0" err="1"/>
              <a:t>ylat</a:t>
            </a:r>
            <a:r>
              <a:rPr lang="en-US" altLang="zh-TW" dirty="0"/>
              <a:t>=reshape(ylat,16,16); %% change size to: 16x16</a:t>
            </a:r>
          </a:p>
          <a:p>
            <a:r>
              <a:rPr lang="en-US" altLang="zh-TW" dirty="0" err="1"/>
              <a:t>sla</a:t>
            </a:r>
            <a:r>
              <a:rPr lang="en-US" altLang="zh-TW" dirty="0"/>
              <a:t>=reshape(sla,16,16); %% change size to: 16x16</a:t>
            </a:r>
          </a:p>
          <a:p>
            <a:r>
              <a:rPr lang="en-US" altLang="zh-TW" dirty="0"/>
              <a:t>I=find(</a:t>
            </a:r>
            <a:r>
              <a:rPr lang="en-US" altLang="zh-TW" dirty="0" err="1"/>
              <a:t>sla</a:t>
            </a:r>
            <a:r>
              <a:rPr lang="en-US" altLang="zh-TW" dirty="0"/>
              <a:t>&lt;-10000);</a:t>
            </a:r>
          </a:p>
          <a:p>
            <a:r>
              <a:rPr lang="en-US" altLang="zh-TW" dirty="0" err="1"/>
              <a:t>sla</a:t>
            </a:r>
            <a:r>
              <a:rPr lang="en-US" altLang="zh-TW" dirty="0"/>
              <a:t>(I)=</a:t>
            </a:r>
            <a:r>
              <a:rPr lang="en-US" altLang="zh-TW" dirty="0" err="1"/>
              <a:t>NaN</a:t>
            </a:r>
            <a:r>
              <a:rPr lang="en-US" altLang="zh-TW" dirty="0"/>
              <a:t>;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379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Plot SLA map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pcolor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xlon,ylat,sla</a:t>
            </a:r>
            <a:r>
              <a:rPr lang="en-US" altLang="zh-TW" dirty="0" smtClean="0"/>
              <a:t>); </a:t>
            </a:r>
            <a:r>
              <a:rPr lang="en-US" altLang="zh-TW" dirty="0"/>
              <a:t>shading flat</a:t>
            </a:r>
          </a:p>
          <a:p>
            <a:r>
              <a:rPr lang="en-US" altLang="zh-TW" dirty="0"/>
              <a:t>axis </a:t>
            </a:r>
            <a:r>
              <a:rPr lang="en-US" altLang="zh-TW" dirty="0" smtClean="0"/>
              <a:t>equal</a:t>
            </a:r>
          </a:p>
          <a:p>
            <a:r>
              <a:rPr lang="en-US" altLang="zh-TW" dirty="0" err="1"/>
              <a:t>colorbar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23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24964"/>
            <a:ext cx="7272808" cy="5451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4544576" y="465662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Low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418108" y="3170213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High</a:t>
            </a:r>
            <a:endParaRPr lang="zh-TW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 t="61458" b="7291"/>
          <a:stretch>
            <a:fillRect/>
          </a:stretch>
        </p:blipFill>
        <p:spPr bwMode="auto">
          <a:xfrm>
            <a:off x="2608085" y="5305955"/>
            <a:ext cx="5079958" cy="1640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直線單箭頭接點 8"/>
          <p:cNvCxnSpPr/>
          <p:nvPr/>
        </p:nvCxnSpPr>
        <p:spPr>
          <a:xfrm flipV="1">
            <a:off x="3670136" y="4841290"/>
            <a:ext cx="792088" cy="16468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H="1" flipV="1">
            <a:off x="3995936" y="3429000"/>
            <a:ext cx="2307142" cy="22234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3851920" y="5329327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Pressure Gradient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648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equations of today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h: sea surface height</a:t>
            </a:r>
          </a:p>
          <a:p>
            <a:r>
              <a:rPr lang="en-US" altLang="zh-TW" dirty="0" smtClean="0"/>
              <a:t>f: </a:t>
            </a:r>
            <a:r>
              <a:rPr lang="en-US" altLang="zh-TW" dirty="0"/>
              <a:t>C</a:t>
            </a:r>
            <a:r>
              <a:rPr lang="en-US" altLang="zh-TW" dirty="0" smtClean="0"/>
              <a:t>oriolis parameter (2*omega*sin(</a:t>
            </a:r>
            <a:r>
              <a:rPr lang="en-US" altLang="zh-TW" dirty="0" err="1" smtClean="0"/>
              <a:t>lat</a:t>
            </a:r>
            <a:r>
              <a:rPr lang="en-US" altLang="zh-TW" dirty="0" smtClean="0"/>
              <a:t>))</a:t>
            </a:r>
          </a:p>
          <a:p>
            <a:r>
              <a:rPr lang="en-US" altLang="zh-TW" dirty="0" smtClean="0"/>
              <a:t>g: 9.8 m/s</a:t>
            </a:r>
            <a:r>
              <a:rPr lang="en-US" altLang="zh-TW" baseline="30000" dirty="0" smtClean="0"/>
              <a:t>2</a:t>
            </a:r>
          </a:p>
          <a:p>
            <a:r>
              <a:rPr lang="en-US" altLang="zh-TW" dirty="0" smtClean="0"/>
              <a:t>x and y: longitude and latitude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2763650"/>
              </p:ext>
            </p:extLst>
          </p:nvPr>
        </p:nvGraphicFramePr>
        <p:xfrm>
          <a:off x="1331640" y="4149080"/>
          <a:ext cx="1652588" cy="165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2" name="方程式" r:id="rId3" imgW="812447" imgH="812447" progId="Equation.3">
                  <p:embed/>
                </p:oleObj>
              </mc:Choice>
              <mc:Fallback>
                <p:oleObj name="方程式" r:id="rId3" imgW="812447" imgH="81244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4149080"/>
                        <a:ext cx="1652588" cy="165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259632" y="5964461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We can use these equations to calculate the eddy-current velocities at the ocean surface, if we have the sea surface height data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27</a:t>
            </a:fld>
            <a:endParaRPr lang="zh-TW" altLang="en-US"/>
          </a:p>
        </p:txBody>
      </p:sp>
      <p:graphicFrame>
        <p:nvGraphicFramePr>
          <p:cNvPr id="7192" name="Object 24"/>
          <p:cNvGraphicFramePr>
            <a:graphicFrameLocks noChangeAspect="1"/>
          </p:cNvGraphicFramePr>
          <p:nvPr/>
        </p:nvGraphicFramePr>
        <p:xfrm>
          <a:off x="4716016" y="4149080"/>
          <a:ext cx="1600200" cy="170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3" name="Equation" r:id="rId5" imgW="787320" imgH="838080" progId="Equation.3">
                  <p:embed/>
                </p:oleObj>
              </mc:Choice>
              <mc:Fallback>
                <p:oleObj name="Equation" r:id="rId5" imgW="78732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4149080"/>
                        <a:ext cx="1600200" cy="17065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向右箭號 7"/>
          <p:cNvSpPr/>
          <p:nvPr/>
        </p:nvSpPr>
        <p:spPr>
          <a:xfrm>
            <a:off x="3491880" y="4653136"/>
            <a:ext cx="864096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682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Geostrophic Equations </a:t>
            </a:r>
            <a:br>
              <a:rPr lang="en-US" altLang="zh-TW" dirty="0"/>
            </a:br>
            <a:r>
              <a:rPr lang="en-US" altLang="zh-TW" dirty="0"/>
              <a:t>(height gradients)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Height</a:t>
            </a:r>
            <a:r>
              <a:rPr lang="en-US" altLang="zh-TW" dirty="0" smtClean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en-US" altLang="zh-TW" dirty="0">
                <a:solidFill>
                  <a:srgbClr val="FF0000"/>
                </a:solidFill>
              </a:rPr>
              <a:t>height </a:t>
            </a:r>
            <a:r>
              <a:rPr lang="en-US" altLang="zh-TW" dirty="0" smtClean="0">
                <a:solidFill>
                  <a:srgbClr val="FF0000"/>
                </a:solidFill>
              </a:rPr>
              <a:t>gradients</a:t>
            </a:r>
          </a:p>
          <a:p>
            <a:r>
              <a:rPr lang="en-US" altLang="zh-TW" dirty="0" smtClean="0">
                <a:solidFill>
                  <a:srgbClr val="0070C0"/>
                </a:solidFill>
              </a:rPr>
              <a:t>4x4 data 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3x3 data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28</a:t>
            </a:fld>
            <a:endParaRPr lang="zh-TW" altLang="en-US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2126437"/>
              </p:ext>
            </p:extLst>
          </p:nvPr>
        </p:nvGraphicFramePr>
        <p:xfrm>
          <a:off x="7164288" y="3284984"/>
          <a:ext cx="1600200" cy="170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1" name="Equation" r:id="rId3" imgW="787320" imgH="838080" progId="Equation.3">
                  <p:embed/>
                </p:oleObj>
              </mc:Choice>
              <mc:Fallback>
                <p:oleObj name="Equation" r:id="rId3" imgW="78732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288" y="3284984"/>
                        <a:ext cx="1600200" cy="17065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8244408" y="3284984"/>
            <a:ext cx="576064" cy="17281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275508"/>
              </p:ext>
            </p:extLst>
          </p:nvPr>
        </p:nvGraphicFramePr>
        <p:xfrm>
          <a:off x="1691680" y="3356992"/>
          <a:ext cx="3240360" cy="2448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160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6091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6091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橢圓 8"/>
          <p:cNvSpPr/>
          <p:nvPr/>
        </p:nvSpPr>
        <p:spPr>
          <a:xfrm>
            <a:off x="1619672" y="328498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2699792" y="328498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3779912" y="329336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4860032" y="329336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1619672" y="406868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2699792" y="406868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3779912" y="407707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4860032" y="407707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1628056" y="493278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2708176" y="493278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3788296" y="494116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4868416" y="494116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1628056" y="572487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2708176" y="572487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3788296" y="573325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4868416" y="573325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2123728" y="371703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3203848" y="372541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4283968" y="3733800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/>
          <p:cNvSpPr/>
          <p:nvPr/>
        </p:nvSpPr>
        <p:spPr>
          <a:xfrm>
            <a:off x="2180531" y="4509120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3260651" y="451750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4340771" y="452588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2188915" y="529282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/>
          <p:cNvSpPr/>
          <p:nvPr/>
        </p:nvSpPr>
        <p:spPr>
          <a:xfrm>
            <a:off x="3269035" y="530120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/>
          <p:cNvSpPr/>
          <p:nvPr/>
        </p:nvSpPr>
        <p:spPr>
          <a:xfrm>
            <a:off x="4349155" y="530959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4702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Geostrophic Equations </a:t>
            </a:r>
            <a:br>
              <a:rPr lang="en-US" altLang="zh-TW" dirty="0"/>
            </a:br>
            <a:r>
              <a:rPr lang="en-US" altLang="zh-TW" dirty="0"/>
              <a:t>(height </a:t>
            </a:r>
            <a:r>
              <a:rPr lang="en-US" altLang="zh-TW" dirty="0" smtClean="0"/>
              <a:t>gradients)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70C0"/>
                </a:solidFill>
              </a:rPr>
              <a:t>Height</a:t>
            </a:r>
            <a:r>
              <a:rPr lang="en-US" altLang="zh-TW" dirty="0"/>
              <a:t>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en-US" altLang="zh-TW" dirty="0">
                <a:solidFill>
                  <a:srgbClr val="FF0000"/>
                </a:solidFill>
              </a:rPr>
              <a:t>height gradients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4x4 data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3x3 </a:t>
            </a:r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data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29</a:t>
            </a:fld>
            <a:endParaRPr lang="zh-TW" altLang="en-US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1063216"/>
              </p:ext>
            </p:extLst>
          </p:nvPr>
        </p:nvGraphicFramePr>
        <p:xfrm>
          <a:off x="7164288" y="3284984"/>
          <a:ext cx="1600200" cy="170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5" name="Equation" r:id="rId3" imgW="787320" imgH="838080" progId="Equation.3">
                  <p:embed/>
                </p:oleObj>
              </mc:Choice>
              <mc:Fallback>
                <p:oleObj name="Equation" r:id="rId3" imgW="78732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288" y="3284984"/>
                        <a:ext cx="1600200" cy="17065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8244408" y="3284984"/>
            <a:ext cx="576064" cy="17281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189160"/>
              </p:ext>
            </p:extLst>
          </p:nvPr>
        </p:nvGraphicFramePr>
        <p:xfrm>
          <a:off x="1691680" y="3356992"/>
          <a:ext cx="3240360" cy="2448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160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6091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6091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橢圓 8"/>
          <p:cNvSpPr/>
          <p:nvPr/>
        </p:nvSpPr>
        <p:spPr>
          <a:xfrm>
            <a:off x="1619672" y="328498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2699792" y="328498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3779912" y="329336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4860032" y="329336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1619672" y="406868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2699792" y="406868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3779912" y="407707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4860032" y="407707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1628056" y="493278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2708176" y="493278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3788296" y="494116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4868416" y="494116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1628056" y="572487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2708176" y="572487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3788296" y="573325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4868416" y="573325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2123728" y="371703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3203848" y="372541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4283968" y="3733800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/>
          <p:cNvSpPr/>
          <p:nvPr/>
        </p:nvSpPr>
        <p:spPr>
          <a:xfrm>
            <a:off x="2180531" y="4509120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3260651" y="451750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4340771" y="452588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2188915" y="529282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/>
          <p:cNvSpPr/>
          <p:nvPr/>
        </p:nvSpPr>
        <p:spPr>
          <a:xfrm>
            <a:off x="3269035" y="530120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/>
          <p:cNvSpPr/>
          <p:nvPr/>
        </p:nvSpPr>
        <p:spPr>
          <a:xfrm>
            <a:off x="4349155" y="530959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83568" y="2780928"/>
            <a:ext cx="5584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using </a:t>
            </a:r>
            <a:r>
              <a:rPr lang="en-US" altLang="zh-TW" dirty="0">
                <a:solidFill>
                  <a:srgbClr val="00B050"/>
                </a:solidFill>
              </a:rPr>
              <a:t>backward</a:t>
            </a:r>
            <a:r>
              <a:rPr lang="en-US" altLang="zh-TW" dirty="0"/>
              <a:t> difference </a:t>
            </a:r>
            <a:r>
              <a:rPr lang="en-US" altLang="zh-TW" dirty="0" smtClean="0"/>
              <a:t>scheme (a numerical method)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899592" y="318071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(1,1)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5045621" y="318071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(1,4)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899592" y="561221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(4,1)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5054427" y="562059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(4,4)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5054427" y="482851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(3,4)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3536268" y="588029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(4,3)</a:t>
            </a:r>
            <a:endParaRPr lang="zh-TW" altLang="en-US" dirty="0"/>
          </a:p>
        </p:txBody>
      </p:sp>
      <p:sp>
        <p:nvSpPr>
          <p:cNvPr id="40" name="手繪多邊形 39"/>
          <p:cNvSpPr/>
          <p:nvPr/>
        </p:nvSpPr>
        <p:spPr>
          <a:xfrm>
            <a:off x="5067264" y="5124450"/>
            <a:ext cx="152436" cy="609600"/>
          </a:xfrm>
          <a:custGeom>
            <a:avLst/>
            <a:gdLst>
              <a:gd name="connsiteX0" fmla="*/ 36 w 152436"/>
              <a:gd name="connsiteY0" fmla="*/ 609600 h 609600"/>
              <a:gd name="connsiteX1" fmla="*/ 76236 w 152436"/>
              <a:gd name="connsiteY1" fmla="*/ 552450 h 609600"/>
              <a:gd name="connsiteX2" fmla="*/ 114336 w 152436"/>
              <a:gd name="connsiteY2" fmla="*/ 495300 h 609600"/>
              <a:gd name="connsiteX3" fmla="*/ 152436 w 152436"/>
              <a:gd name="connsiteY3" fmla="*/ 409575 h 609600"/>
              <a:gd name="connsiteX4" fmla="*/ 142911 w 152436"/>
              <a:gd name="connsiteY4" fmla="*/ 209550 h 609600"/>
              <a:gd name="connsiteX5" fmla="*/ 123861 w 152436"/>
              <a:gd name="connsiteY5" fmla="*/ 171450 h 609600"/>
              <a:gd name="connsiteX6" fmla="*/ 114336 w 152436"/>
              <a:gd name="connsiteY6" fmla="*/ 142875 h 609600"/>
              <a:gd name="connsiteX7" fmla="*/ 47661 w 152436"/>
              <a:gd name="connsiteY7" fmla="*/ 66675 h 609600"/>
              <a:gd name="connsiteX8" fmla="*/ 28611 w 152436"/>
              <a:gd name="connsiteY8" fmla="*/ 38100 h 609600"/>
              <a:gd name="connsiteX9" fmla="*/ 36 w 152436"/>
              <a:gd name="connsiteY9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2436" h="609600">
                <a:moveTo>
                  <a:pt x="36" y="609600"/>
                </a:moveTo>
                <a:cubicBezTo>
                  <a:pt x="27398" y="593183"/>
                  <a:pt x="57718" y="580227"/>
                  <a:pt x="76236" y="552450"/>
                </a:cubicBezTo>
                <a:cubicBezTo>
                  <a:pt x="131375" y="469742"/>
                  <a:pt x="23179" y="586457"/>
                  <a:pt x="114336" y="495300"/>
                </a:cubicBezTo>
                <a:cubicBezTo>
                  <a:pt x="137006" y="427290"/>
                  <a:pt x="122247" y="454858"/>
                  <a:pt x="152436" y="409575"/>
                </a:cubicBezTo>
                <a:cubicBezTo>
                  <a:pt x="149261" y="342900"/>
                  <a:pt x="150864" y="275825"/>
                  <a:pt x="142911" y="209550"/>
                </a:cubicBezTo>
                <a:cubicBezTo>
                  <a:pt x="141219" y="195452"/>
                  <a:pt x="129454" y="184501"/>
                  <a:pt x="123861" y="171450"/>
                </a:cubicBezTo>
                <a:cubicBezTo>
                  <a:pt x="119906" y="162222"/>
                  <a:pt x="119212" y="151652"/>
                  <a:pt x="114336" y="142875"/>
                </a:cubicBezTo>
                <a:cubicBezTo>
                  <a:pt x="81652" y="84044"/>
                  <a:pt x="89403" y="94503"/>
                  <a:pt x="47661" y="66675"/>
                </a:cubicBezTo>
                <a:cubicBezTo>
                  <a:pt x="41311" y="57150"/>
                  <a:pt x="35940" y="46894"/>
                  <a:pt x="28611" y="38100"/>
                </a:cubicBezTo>
                <a:cubicBezTo>
                  <a:pt x="-2209" y="1116"/>
                  <a:pt x="36" y="24448"/>
                  <a:pt x="36" y="0"/>
                </a:cubicBezTo>
              </a:path>
            </a:pathLst>
          </a:custGeom>
          <a:noFill/>
          <a:ln>
            <a:solidFill>
              <a:srgbClr val="00B05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手繪多邊形 40"/>
          <p:cNvSpPr/>
          <p:nvPr/>
        </p:nvSpPr>
        <p:spPr>
          <a:xfrm rot="16200000" flipH="1">
            <a:off x="4340567" y="5627958"/>
            <a:ext cx="197521" cy="742763"/>
          </a:xfrm>
          <a:custGeom>
            <a:avLst/>
            <a:gdLst>
              <a:gd name="connsiteX0" fmla="*/ 36 w 152436"/>
              <a:gd name="connsiteY0" fmla="*/ 609600 h 609600"/>
              <a:gd name="connsiteX1" fmla="*/ 76236 w 152436"/>
              <a:gd name="connsiteY1" fmla="*/ 552450 h 609600"/>
              <a:gd name="connsiteX2" fmla="*/ 114336 w 152436"/>
              <a:gd name="connsiteY2" fmla="*/ 495300 h 609600"/>
              <a:gd name="connsiteX3" fmla="*/ 152436 w 152436"/>
              <a:gd name="connsiteY3" fmla="*/ 409575 h 609600"/>
              <a:gd name="connsiteX4" fmla="*/ 142911 w 152436"/>
              <a:gd name="connsiteY4" fmla="*/ 209550 h 609600"/>
              <a:gd name="connsiteX5" fmla="*/ 123861 w 152436"/>
              <a:gd name="connsiteY5" fmla="*/ 171450 h 609600"/>
              <a:gd name="connsiteX6" fmla="*/ 114336 w 152436"/>
              <a:gd name="connsiteY6" fmla="*/ 142875 h 609600"/>
              <a:gd name="connsiteX7" fmla="*/ 47661 w 152436"/>
              <a:gd name="connsiteY7" fmla="*/ 66675 h 609600"/>
              <a:gd name="connsiteX8" fmla="*/ 28611 w 152436"/>
              <a:gd name="connsiteY8" fmla="*/ 38100 h 609600"/>
              <a:gd name="connsiteX9" fmla="*/ 36 w 152436"/>
              <a:gd name="connsiteY9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2436" h="609600">
                <a:moveTo>
                  <a:pt x="36" y="609600"/>
                </a:moveTo>
                <a:cubicBezTo>
                  <a:pt x="27398" y="593183"/>
                  <a:pt x="57718" y="580227"/>
                  <a:pt x="76236" y="552450"/>
                </a:cubicBezTo>
                <a:cubicBezTo>
                  <a:pt x="131375" y="469742"/>
                  <a:pt x="23179" y="586457"/>
                  <a:pt x="114336" y="495300"/>
                </a:cubicBezTo>
                <a:cubicBezTo>
                  <a:pt x="137006" y="427290"/>
                  <a:pt x="122247" y="454858"/>
                  <a:pt x="152436" y="409575"/>
                </a:cubicBezTo>
                <a:cubicBezTo>
                  <a:pt x="149261" y="342900"/>
                  <a:pt x="150864" y="275825"/>
                  <a:pt x="142911" y="209550"/>
                </a:cubicBezTo>
                <a:cubicBezTo>
                  <a:pt x="141219" y="195452"/>
                  <a:pt x="129454" y="184501"/>
                  <a:pt x="123861" y="171450"/>
                </a:cubicBezTo>
                <a:cubicBezTo>
                  <a:pt x="119906" y="162222"/>
                  <a:pt x="119212" y="151652"/>
                  <a:pt x="114336" y="142875"/>
                </a:cubicBezTo>
                <a:cubicBezTo>
                  <a:pt x="81652" y="84044"/>
                  <a:pt x="89403" y="94503"/>
                  <a:pt x="47661" y="66675"/>
                </a:cubicBezTo>
                <a:cubicBezTo>
                  <a:pt x="41311" y="57150"/>
                  <a:pt x="35940" y="46894"/>
                  <a:pt x="28611" y="38100"/>
                </a:cubicBezTo>
                <a:cubicBezTo>
                  <a:pt x="-2209" y="1116"/>
                  <a:pt x="36" y="24448"/>
                  <a:pt x="36" y="0"/>
                </a:cubicBezTo>
              </a:path>
            </a:pathLst>
          </a:custGeom>
          <a:noFill/>
          <a:ln>
            <a:solidFill>
              <a:srgbClr val="00B05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4" name="直線單箭頭接點 43"/>
          <p:cNvCxnSpPr/>
          <p:nvPr/>
        </p:nvCxnSpPr>
        <p:spPr>
          <a:xfrm>
            <a:off x="1619672" y="6381328"/>
            <a:ext cx="3191037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2534841" y="6381328"/>
            <a:ext cx="1368152" cy="36933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y-direction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6" name="直線單箭頭接點 45"/>
          <p:cNvCxnSpPr/>
          <p:nvPr/>
        </p:nvCxnSpPr>
        <p:spPr>
          <a:xfrm>
            <a:off x="683568" y="3321124"/>
            <a:ext cx="0" cy="277697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 rot="16200000">
            <a:off x="-174612" y="4524946"/>
            <a:ext cx="1368152" cy="36933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-direction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/>
              <p:cNvSpPr/>
              <p:nvPr/>
            </p:nvSpPr>
            <p:spPr>
              <a:xfrm>
                <a:off x="6066159" y="5364832"/>
                <a:ext cx="2483768" cy="11930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zh-TW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TW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4,4</m:t>
                              </m:r>
                            </m:sub>
                          </m:sSub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TW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4,3</m:t>
                              </m:r>
                            </m:sub>
                          </m:sSub>
                        </m:num>
                        <m:den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TW" altLang="zh-TW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zh-TW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TW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4,4</m:t>
                              </m:r>
                            </m:sub>
                          </m:sSub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TW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3,4</m:t>
                              </m:r>
                            </m:sub>
                          </m:sSub>
                        </m:num>
                        <m:den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zh-TW" altLang="zh-TW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" name="矩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6159" y="5364832"/>
                <a:ext cx="2483768" cy="119301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手繪多邊形 50"/>
          <p:cNvSpPr/>
          <p:nvPr/>
        </p:nvSpPr>
        <p:spPr>
          <a:xfrm>
            <a:off x="4648200" y="5400675"/>
            <a:ext cx="1695450" cy="495311"/>
          </a:xfrm>
          <a:custGeom>
            <a:avLst/>
            <a:gdLst>
              <a:gd name="connsiteX0" fmla="*/ 0 w 1695450"/>
              <a:gd name="connsiteY0" fmla="*/ 0 h 495311"/>
              <a:gd name="connsiteX1" fmla="*/ 47625 w 1695450"/>
              <a:gd name="connsiteY1" fmla="*/ 28575 h 495311"/>
              <a:gd name="connsiteX2" fmla="*/ 114300 w 1695450"/>
              <a:gd name="connsiteY2" fmla="*/ 38100 h 495311"/>
              <a:gd name="connsiteX3" fmla="*/ 161925 w 1695450"/>
              <a:gd name="connsiteY3" fmla="*/ 47625 h 495311"/>
              <a:gd name="connsiteX4" fmla="*/ 971550 w 1695450"/>
              <a:gd name="connsiteY4" fmla="*/ 76200 h 495311"/>
              <a:gd name="connsiteX5" fmla="*/ 1047750 w 1695450"/>
              <a:gd name="connsiteY5" fmla="*/ 85725 h 495311"/>
              <a:gd name="connsiteX6" fmla="*/ 1114425 w 1695450"/>
              <a:gd name="connsiteY6" fmla="*/ 104775 h 495311"/>
              <a:gd name="connsiteX7" fmla="*/ 1171575 w 1695450"/>
              <a:gd name="connsiteY7" fmla="*/ 114300 h 495311"/>
              <a:gd name="connsiteX8" fmla="*/ 1238250 w 1695450"/>
              <a:gd name="connsiteY8" fmla="*/ 142875 h 495311"/>
              <a:gd name="connsiteX9" fmla="*/ 1304925 w 1695450"/>
              <a:gd name="connsiteY9" fmla="*/ 152400 h 495311"/>
              <a:gd name="connsiteX10" fmla="*/ 1343025 w 1695450"/>
              <a:gd name="connsiteY10" fmla="*/ 171450 h 495311"/>
              <a:gd name="connsiteX11" fmla="*/ 1371600 w 1695450"/>
              <a:gd name="connsiteY11" fmla="*/ 180975 h 495311"/>
              <a:gd name="connsiteX12" fmla="*/ 1438275 w 1695450"/>
              <a:gd name="connsiteY12" fmla="*/ 238125 h 495311"/>
              <a:gd name="connsiteX13" fmla="*/ 1409700 w 1695450"/>
              <a:gd name="connsiteY13" fmla="*/ 400050 h 495311"/>
              <a:gd name="connsiteX14" fmla="*/ 1333500 w 1695450"/>
              <a:gd name="connsiteY14" fmla="*/ 438150 h 495311"/>
              <a:gd name="connsiteX15" fmla="*/ 1190625 w 1695450"/>
              <a:gd name="connsiteY15" fmla="*/ 371475 h 495311"/>
              <a:gd name="connsiteX16" fmla="*/ 1181100 w 1695450"/>
              <a:gd name="connsiteY16" fmla="*/ 342900 h 495311"/>
              <a:gd name="connsiteX17" fmla="*/ 1190625 w 1695450"/>
              <a:gd name="connsiteY17" fmla="*/ 295275 h 495311"/>
              <a:gd name="connsiteX18" fmla="*/ 1400175 w 1695450"/>
              <a:gd name="connsiteY18" fmla="*/ 304800 h 495311"/>
              <a:gd name="connsiteX19" fmla="*/ 1428750 w 1695450"/>
              <a:gd name="connsiteY19" fmla="*/ 323850 h 495311"/>
              <a:gd name="connsiteX20" fmla="*/ 1504950 w 1695450"/>
              <a:gd name="connsiteY20" fmla="*/ 371475 h 495311"/>
              <a:gd name="connsiteX21" fmla="*/ 1514475 w 1695450"/>
              <a:gd name="connsiteY21" fmla="*/ 400050 h 495311"/>
              <a:gd name="connsiteX22" fmla="*/ 1571625 w 1695450"/>
              <a:gd name="connsiteY22" fmla="*/ 428625 h 495311"/>
              <a:gd name="connsiteX23" fmla="*/ 1600200 w 1695450"/>
              <a:gd name="connsiteY23" fmla="*/ 447675 h 495311"/>
              <a:gd name="connsiteX24" fmla="*/ 1628775 w 1695450"/>
              <a:gd name="connsiteY24" fmla="*/ 457200 h 495311"/>
              <a:gd name="connsiteX25" fmla="*/ 1695450 w 1695450"/>
              <a:gd name="connsiteY25" fmla="*/ 495300 h 495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695450" h="495311">
                <a:moveTo>
                  <a:pt x="0" y="0"/>
                </a:moveTo>
                <a:cubicBezTo>
                  <a:pt x="15875" y="9525"/>
                  <a:pt x="30062" y="22721"/>
                  <a:pt x="47625" y="28575"/>
                </a:cubicBezTo>
                <a:cubicBezTo>
                  <a:pt x="68924" y="35675"/>
                  <a:pt x="92155" y="34409"/>
                  <a:pt x="114300" y="38100"/>
                </a:cubicBezTo>
                <a:cubicBezTo>
                  <a:pt x="130269" y="40762"/>
                  <a:pt x="145934" y="45100"/>
                  <a:pt x="161925" y="47625"/>
                </a:cubicBezTo>
                <a:cubicBezTo>
                  <a:pt x="481176" y="98033"/>
                  <a:pt x="437564" y="68679"/>
                  <a:pt x="971550" y="76200"/>
                </a:cubicBezTo>
                <a:cubicBezTo>
                  <a:pt x="996950" y="79375"/>
                  <a:pt x="1022501" y="81517"/>
                  <a:pt x="1047750" y="85725"/>
                </a:cubicBezTo>
                <a:cubicBezTo>
                  <a:pt x="1130729" y="99555"/>
                  <a:pt x="1046481" y="89676"/>
                  <a:pt x="1114425" y="104775"/>
                </a:cubicBezTo>
                <a:cubicBezTo>
                  <a:pt x="1133278" y="108965"/>
                  <a:pt x="1152722" y="110110"/>
                  <a:pt x="1171575" y="114300"/>
                </a:cubicBezTo>
                <a:cubicBezTo>
                  <a:pt x="1270929" y="136379"/>
                  <a:pt x="1110123" y="107931"/>
                  <a:pt x="1238250" y="142875"/>
                </a:cubicBezTo>
                <a:cubicBezTo>
                  <a:pt x="1259910" y="148782"/>
                  <a:pt x="1282700" y="149225"/>
                  <a:pt x="1304925" y="152400"/>
                </a:cubicBezTo>
                <a:cubicBezTo>
                  <a:pt x="1317625" y="158750"/>
                  <a:pt x="1329974" y="165857"/>
                  <a:pt x="1343025" y="171450"/>
                </a:cubicBezTo>
                <a:cubicBezTo>
                  <a:pt x="1352253" y="175405"/>
                  <a:pt x="1362620" y="176485"/>
                  <a:pt x="1371600" y="180975"/>
                </a:cubicBezTo>
                <a:cubicBezTo>
                  <a:pt x="1400613" y="195481"/>
                  <a:pt x="1414840" y="214690"/>
                  <a:pt x="1438275" y="238125"/>
                </a:cubicBezTo>
                <a:cubicBezTo>
                  <a:pt x="1438183" y="239412"/>
                  <a:pt x="1450837" y="371254"/>
                  <a:pt x="1409700" y="400050"/>
                </a:cubicBezTo>
                <a:cubicBezTo>
                  <a:pt x="1386435" y="416335"/>
                  <a:pt x="1333500" y="438150"/>
                  <a:pt x="1333500" y="438150"/>
                </a:cubicBezTo>
                <a:cubicBezTo>
                  <a:pt x="1207435" y="427645"/>
                  <a:pt x="1231028" y="462382"/>
                  <a:pt x="1190625" y="371475"/>
                </a:cubicBezTo>
                <a:cubicBezTo>
                  <a:pt x="1186547" y="362300"/>
                  <a:pt x="1184275" y="352425"/>
                  <a:pt x="1181100" y="342900"/>
                </a:cubicBezTo>
                <a:cubicBezTo>
                  <a:pt x="1184275" y="327025"/>
                  <a:pt x="1174675" y="298049"/>
                  <a:pt x="1190625" y="295275"/>
                </a:cubicBezTo>
                <a:cubicBezTo>
                  <a:pt x="1259513" y="283294"/>
                  <a:pt x="1330751" y="296469"/>
                  <a:pt x="1400175" y="304800"/>
                </a:cubicBezTo>
                <a:cubicBezTo>
                  <a:pt x="1411541" y="306164"/>
                  <a:pt x="1419435" y="317196"/>
                  <a:pt x="1428750" y="323850"/>
                </a:cubicBezTo>
                <a:cubicBezTo>
                  <a:pt x="1486452" y="365066"/>
                  <a:pt x="1445278" y="341639"/>
                  <a:pt x="1504950" y="371475"/>
                </a:cubicBezTo>
                <a:cubicBezTo>
                  <a:pt x="1508125" y="381000"/>
                  <a:pt x="1508203" y="392210"/>
                  <a:pt x="1514475" y="400050"/>
                </a:cubicBezTo>
                <a:cubicBezTo>
                  <a:pt x="1532673" y="422798"/>
                  <a:pt x="1548618" y="417121"/>
                  <a:pt x="1571625" y="428625"/>
                </a:cubicBezTo>
                <a:cubicBezTo>
                  <a:pt x="1581864" y="433745"/>
                  <a:pt x="1589961" y="442555"/>
                  <a:pt x="1600200" y="447675"/>
                </a:cubicBezTo>
                <a:cubicBezTo>
                  <a:pt x="1609180" y="452165"/>
                  <a:pt x="1619998" y="452324"/>
                  <a:pt x="1628775" y="457200"/>
                </a:cubicBezTo>
                <a:cubicBezTo>
                  <a:pt x="1700525" y="497061"/>
                  <a:pt x="1661371" y="495300"/>
                  <a:pt x="1695450" y="49530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864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5" grpId="0" animBg="1"/>
      <p:bldP spid="49" grpId="0" animBg="1"/>
      <p:bldP spid="50" grpId="0"/>
      <p:bldP spid="5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Ocean Eddies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257800"/>
          </a:xfrm>
        </p:spPr>
        <p:txBody>
          <a:bodyPr/>
          <a:lstStyle/>
          <a:p>
            <a:r>
              <a:rPr lang="en-US" altLang="zh-TW" dirty="0" smtClean="0"/>
              <a:t>Circular or spiral movement of sea water </a:t>
            </a:r>
          </a:p>
          <a:p>
            <a:r>
              <a:rPr lang="en-US" altLang="zh-TW" dirty="0" smtClean="0"/>
              <a:t>Turbulence in the ocean</a:t>
            </a:r>
          </a:p>
          <a:p>
            <a:r>
              <a:rPr lang="en-US" altLang="zh-TW" dirty="0" smtClean="0"/>
              <a:t>Horizontal spinning</a:t>
            </a:r>
          </a:p>
          <a:p>
            <a:pPr>
              <a:buNone/>
            </a:pP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009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Geostrophic Equations </a:t>
            </a:r>
            <a:br>
              <a:rPr lang="en-US" altLang="zh-TW" dirty="0"/>
            </a:br>
            <a:r>
              <a:rPr lang="en-US" altLang="zh-TW" dirty="0"/>
              <a:t>(height </a:t>
            </a:r>
            <a:r>
              <a:rPr lang="en-US" altLang="zh-TW" dirty="0" smtClean="0"/>
              <a:t>gradients)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70C0"/>
                </a:solidFill>
              </a:rPr>
              <a:t>Height</a:t>
            </a:r>
            <a:r>
              <a:rPr lang="en-US" altLang="zh-TW" dirty="0"/>
              <a:t>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en-US" altLang="zh-TW" dirty="0">
                <a:solidFill>
                  <a:srgbClr val="FF0000"/>
                </a:solidFill>
              </a:rPr>
              <a:t>height gradients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4x4 data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3x3 </a:t>
            </a:r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data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30</a:t>
            </a:fld>
            <a:endParaRPr lang="zh-TW" altLang="en-US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8345985"/>
              </p:ext>
            </p:extLst>
          </p:nvPr>
        </p:nvGraphicFramePr>
        <p:xfrm>
          <a:off x="7164288" y="3284984"/>
          <a:ext cx="1600200" cy="170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9" name="Equation" r:id="rId3" imgW="787320" imgH="838080" progId="Equation.3">
                  <p:embed/>
                </p:oleObj>
              </mc:Choice>
              <mc:Fallback>
                <p:oleObj name="Equation" r:id="rId3" imgW="78732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288" y="3284984"/>
                        <a:ext cx="1600200" cy="17065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8244408" y="3284984"/>
            <a:ext cx="576064" cy="17281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127925"/>
              </p:ext>
            </p:extLst>
          </p:nvPr>
        </p:nvGraphicFramePr>
        <p:xfrm>
          <a:off x="1691680" y="3356992"/>
          <a:ext cx="3240360" cy="2448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160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6091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6091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橢圓 8"/>
          <p:cNvSpPr/>
          <p:nvPr/>
        </p:nvSpPr>
        <p:spPr>
          <a:xfrm>
            <a:off x="1619672" y="328498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2699792" y="328498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3779912" y="329336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4860032" y="329336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1619672" y="406868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2699792" y="406868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3779912" y="407707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4860032" y="407707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1628056" y="493278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2708176" y="493278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3788296" y="494116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4868416" y="494116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1628056" y="572487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2708176" y="572487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3788296" y="573325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4868416" y="573325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2123728" y="371703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3203848" y="372541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4283968" y="3733800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/>
          <p:cNvSpPr/>
          <p:nvPr/>
        </p:nvSpPr>
        <p:spPr>
          <a:xfrm>
            <a:off x="2180531" y="4509120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3260651" y="451750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4340771" y="452588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2188915" y="529282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/>
          <p:cNvSpPr/>
          <p:nvPr/>
        </p:nvSpPr>
        <p:spPr>
          <a:xfrm>
            <a:off x="3269035" y="530120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/>
          <p:cNvSpPr/>
          <p:nvPr/>
        </p:nvSpPr>
        <p:spPr>
          <a:xfrm>
            <a:off x="4349155" y="530959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83568" y="2780928"/>
            <a:ext cx="5584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using </a:t>
            </a:r>
            <a:r>
              <a:rPr lang="en-US" altLang="zh-TW" dirty="0">
                <a:solidFill>
                  <a:srgbClr val="00B050"/>
                </a:solidFill>
              </a:rPr>
              <a:t>backward</a:t>
            </a:r>
            <a:r>
              <a:rPr lang="en-US" altLang="zh-TW" dirty="0"/>
              <a:t> difference </a:t>
            </a:r>
            <a:r>
              <a:rPr lang="en-US" altLang="zh-TW" dirty="0" smtClean="0"/>
              <a:t>scheme (a numerical method)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899592" y="318071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(1,1)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5045621" y="318071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(1,4)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899592" y="561221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(4,1)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5054427" y="562059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(4,4)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5054427" y="482851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(3,4)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3536268" y="588029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(4,3)</a:t>
            </a:r>
            <a:endParaRPr lang="zh-TW" altLang="en-US" dirty="0"/>
          </a:p>
        </p:txBody>
      </p:sp>
      <p:sp>
        <p:nvSpPr>
          <p:cNvPr id="40" name="手繪多邊形 39"/>
          <p:cNvSpPr/>
          <p:nvPr/>
        </p:nvSpPr>
        <p:spPr>
          <a:xfrm>
            <a:off x="5067264" y="5124450"/>
            <a:ext cx="152436" cy="609600"/>
          </a:xfrm>
          <a:custGeom>
            <a:avLst/>
            <a:gdLst>
              <a:gd name="connsiteX0" fmla="*/ 36 w 152436"/>
              <a:gd name="connsiteY0" fmla="*/ 609600 h 609600"/>
              <a:gd name="connsiteX1" fmla="*/ 76236 w 152436"/>
              <a:gd name="connsiteY1" fmla="*/ 552450 h 609600"/>
              <a:gd name="connsiteX2" fmla="*/ 114336 w 152436"/>
              <a:gd name="connsiteY2" fmla="*/ 495300 h 609600"/>
              <a:gd name="connsiteX3" fmla="*/ 152436 w 152436"/>
              <a:gd name="connsiteY3" fmla="*/ 409575 h 609600"/>
              <a:gd name="connsiteX4" fmla="*/ 142911 w 152436"/>
              <a:gd name="connsiteY4" fmla="*/ 209550 h 609600"/>
              <a:gd name="connsiteX5" fmla="*/ 123861 w 152436"/>
              <a:gd name="connsiteY5" fmla="*/ 171450 h 609600"/>
              <a:gd name="connsiteX6" fmla="*/ 114336 w 152436"/>
              <a:gd name="connsiteY6" fmla="*/ 142875 h 609600"/>
              <a:gd name="connsiteX7" fmla="*/ 47661 w 152436"/>
              <a:gd name="connsiteY7" fmla="*/ 66675 h 609600"/>
              <a:gd name="connsiteX8" fmla="*/ 28611 w 152436"/>
              <a:gd name="connsiteY8" fmla="*/ 38100 h 609600"/>
              <a:gd name="connsiteX9" fmla="*/ 36 w 152436"/>
              <a:gd name="connsiteY9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2436" h="609600">
                <a:moveTo>
                  <a:pt x="36" y="609600"/>
                </a:moveTo>
                <a:cubicBezTo>
                  <a:pt x="27398" y="593183"/>
                  <a:pt x="57718" y="580227"/>
                  <a:pt x="76236" y="552450"/>
                </a:cubicBezTo>
                <a:cubicBezTo>
                  <a:pt x="131375" y="469742"/>
                  <a:pt x="23179" y="586457"/>
                  <a:pt x="114336" y="495300"/>
                </a:cubicBezTo>
                <a:cubicBezTo>
                  <a:pt x="137006" y="427290"/>
                  <a:pt x="122247" y="454858"/>
                  <a:pt x="152436" y="409575"/>
                </a:cubicBezTo>
                <a:cubicBezTo>
                  <a:pt x="149261" y="342900"/>
                  <a:pt x="150864" y="275825"/>
                  <a:pt x="142911" y="209550"/>
                </a:cubicBezTo>
                <a:cubicBezTo>
                  <a:pt x="141219" y="195452"/>
                  <a:pt x="129454" y="184501"/>
                  <a:pt x="123861" y="171450"/>
                </a:cubicBezTo>
                <a:cubicBezTo>
                  <a:pt x="119906" y="162222"/>
                  <a:pt x="119212" y="151652"/>
                  <a:pt x="114336" y="142875"/>
                </a:cubicBezTo>
                <a:cubicBezTo>
                  <a:pt x="81652" y="84044"/>
                  <a:pt x="89403" y="94503"/>
                  <a:pt x="47661" y="66675"/>
                </a:cubicBezTo>
                <a:cubicBezTo>
                  <a:pt x="41311" y="57150"/>
                  <a:pt x="35940" y="46894"/>
                  <a:pt x="28611" y="38100"/>
                </a:cubicBezTo>
                <a:cubicBezTo>
                  <a:pt x="-2209" y="1116"/>
                  <a:pt x="36" y="24448"/>
                  <a:pt x="36" y="0"/>
                </a:cubicBezTo>
              </a:path>
            </a:pathLst>
          </a:custGeom>
          <a:noFill/>
          <a:ln>
            <a:solidFill>
              <a:srgbClr val="00B05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手繪多邊形 40"/>
          <p:cNvSpPr/>
          <p:nvPr/>
        </p:nvSpPr>
        <p:spPr>
          <a:xfrm rot="16200000" flipH="1">
            <a:off x="4340567" y="5627958"/>
            <a:ext cx="197521" cy="742763"/>
          </a:xfrm>
          <a:custGeom>
            <a:avLst/>
            <a:gdLst>
              <a:gd name="connsiteX0" fmla="*/ 36 w 152436"/>
              <a:gd name="connsiteY0" fmla="*/ 609600 h 609600"/>
              <a:gd name="connsiteX1" fmla="*/ 76236 w 152436"/>
              <a:gd name="connsiteY1" fmla="*/ 552450 h 609600"/>
              <a:gd name="connsiteX2" fmla="*/ 114336 w 152436"/>
              <a:gd name="connsiteY2" fmla="*/ 495300 h 609600"/>
              <a:gd name="connsiteX3" fmla="*/ 152436 w 152436"/>
              <a:gd name="connsiteY3" fmla="*/ 409575 h 609600"/>
              <a:gd name="connsiteX4" fmla="*/ 142911 w 152436"/>
              <a:gd name="connsiteY4" fmla="*/ 209550 h 609600"/>
              <a:gd name="connsiteX5" fmla="*/ 123861 w 152436"/>
              <a:gd name="connsiteY5" fmla="*/ 171450 h 609600"/>
              <a:gd name="connsiteX6" fmla="*/ 114336 w 152436"/>
              <a:gd name="connsiteY6" fmla="*/ 142875 h 609600"/>
              <a:gd name="connsiteX7" fmla="*/ 47661 w 152436"/>
              <a:gd name="connsiteY7" fmla="*/ 66675 h 609600"/>
              <a:gd name="connsiteX8" fmla="*/ 28611 w 152436"/>
              <a:gd name="connsiteY8" fmla="*/ 38100 h 609600"/>
              <a:gd name="connsiteX9" fmla="*/ 36 w 152436"/>
              <a:gd name="connsiteY9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2436" h="609600">
                <a:moveTo>
                  <a:pt x="36" y="609600"/>
                </a:moveTo>
                <a:cubicBezTo>
                  <a:pt x="27398" y="593183"/>
                  <a:pt x="57718" y="580227"/>
                  <a:pt x="76236" y="552450"/>
                </a:cubicBezTo>
                <a:cubicBezTo>
                  <a:pt x="131375" y="469742"/>
                  <a:pt x="23179" y="586457"/>
                  <a:pt x="114336" y="495300"/>
                </a:cubicBezTo>
                <a:cubicBezTo>
                  <a:pt x="137006" y="427290"/>
                  <a:pt x="122247" y="454858"/>
                  <a:pt x="152436" y="409575"/>
                </a:cubicBezTo>
                <a:cubicBezTo>
                  <a:pt x="149261" y="342900"/>
                  <a:pt x="150864" y="275825"/>
                  <a:pt x="142911" y="209550"/>
                </a:cubicBezTo>
                <a:cubicBezTo>
                  <a:pt x="141219" y="195452"/>
                  <a:pt x="129454" y="184501"/>
                  <a:pt x="123861" y="171450"/>
                </a:cubicBezTo>
                <a:cubicBezTo>
                  <a:pt x="119906" y="162222"/>
                  <a:pt x="119212" y="151652"/>
                  <a:pt x="114336" y="142875"/>
                </a:cubicBezTo>
                <a:cubicBezTo>
                  <a:pt x="81652" y="84044"/>
                  <a:pt x="89403" y="94503"/>
                  <a:pt x="47661" y="66675"/>
                </a:cubicBezTo>
                <a:cubicBezTo>
                  <a:pt x="41311" y="57150"/>
                  <a:pt x="35940" y="46894"/>
                  <a:pt x="28611" y="38100"/>
                </a:cubicBezTo>
                <a:cubicBezTo>
                  <a:pt x="-2209" y="1116"/>
                  <a:pt x="36" y="24448"/>
                  <a:pt x="36" y="0"/>
                </a:cubicBezTo>
              </a:path>
            </a:pathLst>
          </a:custGeom>
          <a:noFill/>
          <a:ln>
            <a:solidFill>
              <a:srgbClr val="00B05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4" name="直線單箭頭接點 43"/>
          <p:cNvCxnSpPr/>
          <p:nvPr/>
        </p:nvCxnSpPr>
        <p:spPr>
          <a:xfrm>
            <a:off x="1619672" y="6381328"/>
            <a:ext cx="3191037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1907704" y="6381328"/>
            <a:ext cx="2808311" cy="36933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y-direction (j)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6" name="直線單箭頭接點 45"/>
          <p:cNvCxnSpPr/>
          <p:nvPr/>
        </p:nvCxnSpPr>
        <p:spPr>
          <a:xfrm>
            <a:off x="683568" y="3321124"/>
            <a:ext cx="0" cy="277697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 rot="16200000">
            <a:off x="-276640" y="4524946"/>
            <a:ext cx="1572210" cy="36933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x-direction, (</a:t>
            </a:r>
            <a:r>
              <a:rPr lang="en-US" altLang="zh-TW" dirty="0" err="1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/>
              <p:cNvSpPr/>
              <p:nvPr/>
            </p:nvSpPr>
            <p:spPr>
              <a:xfrm>
                <a:off x="6066159" y="5364832"/>
                <a:ext cx="2483768" cy="12073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TW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−1,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zh-TW" altLang="zh-TW" dirty="0"/>
              </a:p>
            </p:txBody>
          </p:sp>
        </mc:Choice>
        <mc:Fallback xmlns="">
          <p:sp>
            <p:nvSpPr>
              <p:cNvPr id="50" name="矩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6159" y="5364832"/>
                <a:ext cx="2483768" cy="120738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829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Geostrophic Equations </a:t>
            </a:r>
            <a:br>
              <a:rPr lang="en-US" altLang="zh-TW" dirty="0"/>
            </a:br>
            <a:r>
              <a:rPr lang="en-US" altLang="zh-TW" dirty="0"/>
              <a:t>(height </a:t>
            </a:r>
            <a:r>
              <a:rPr lang="en-US" altLang="zh-TW" dirty="0" smtClean="0"/>
              <a:t>gradients)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70C0"/>
                </a:solidFill>
              </a:rPr>
              <a:t>Height</a:t>
            </a:r>
            <a:r>
              <a:rPr lang="en-US" altLang="zh-TW" dirty="0"/>
              <a:t>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en-US" altLang="zh-TW" dirty="0">
                <a:solidFill>
                  <a:srgbClr val="FF0000"/>
                </a:solidFill>
              </a:rPr>
              <a:t>height gradients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4x4 data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3x3 </a:t>
            </a:r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data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31</a:t>
            </a:fld>
            <a:endParaRPr lang="zh-TW" altLang="en-US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2597864"/>
              </p:ext>
            </p:extLst>
          </p:nvPr>
        </p:nvGraphicFramePr>
        <p:xfrm>
          <a:off x="7164288" y="3284984"/>
          <a:ext cx="1600200" cy="170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3" name="Equation" r:id="rId3" imgW="787320" imgH="838080" progId="Equation.3">
                  <p:embed/>
                </p:oleObj>
              </mc:Choice>
              <mc:Fallback>
                <p:oleObj name="Equation" r:id="rId3" imgW="78732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288" y="3284984"/>
                        <a:ext cx="1600200" cy="17065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8244408" y="3284984"/>
            <a:ext cx="576064" cy="17281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874527"/>
              </p:ext>
            </p:extLst>
          </p:nvPr>
        </p:nvGraphicFramePr>
        <p:xfrm>
          <a:off x="1691680" y="3356992"/>
          <a:ext cx="3240360" cy="2448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160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6091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6091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橢圓 8"/>
          <p:cNvSpPr/>
          <p:nvPr/>
        </p:nvSpPr>
        <p:spPr>
          <a:xfrm>
            <a:off x="1619672" y="328498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2699792" y="328498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3779912" y="329336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4860032" y="329336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1619672" y="406868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2699792" y="406868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3779912" y="407707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4860032" y="407707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1628056" y="493278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2708176" y="493278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3788296" y="494116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4868416" y="494116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1628056" y="572487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2708176" y="572487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3788296" y="573325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4868416" y="573325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2123728" y="371703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3203848" y="372541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4283968" y="3733800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/>
          <p:cNvSpPr/>
          <p:nvPr/>
        </p:nvSpPr>
        <p:spPr>
          <a:xfrm>
            <a:off x="2180531" y="4509120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3260651" y="451750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4340771" y="452588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2188915" y="529282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/>
          <p:cNvSpPr/>
          <p:nvPr/>
        </p:nvSpPr>
        <p:spPr>
          <a:xfrm>
            <a:off x="3269035" y="530120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/>
          <p:cNvSpPr/>
          <p:nvPr/>
        </p:nvSpPr>
        <p:spPr>
          <a:xfrm>
            <a:off x="4349155" y="530959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83568" y="2780928"/>
            <a:ext cx="5584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using </a:t>
            </a:r>
            <a:r>
              <a:rPr lang="en-US" altLang="zh-TW" dirty="0">
                <a:solidFill>
                  <a:srgbClr val="00B050"/>
                </a:solidFill>
              </a:rPr>
              <a:t>backward</a:t>
            </a:r>
            <a:r>
              <a:rPr lang="en-US" altLang="zh-TW" dirty="0"/>
              <a:t> difference </a:t>
            </a:r>
            <a:r>
              <a:rPr lang="en-US" altLang="zh-TW" dirty="0" smtClean="0"/>
              <a:t>scheme (a numerical method)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899592" y="318071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(1,1)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5045621" y="318071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(1,4)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899592" y="561221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(4,1)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5054427" y="562059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(4,4)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5054427" y="482851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(3,4)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3536268" y="588029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(4,3)</a:t>
            </a:r>
            <a:endParaRPr lang="zh-TW" altLang="en-US" dirty="0"/>
          </a:p>
        </p:txBody>
      </p:sp>
      <p:sp>
        <p:nvSpPr>
          <p:cNvPr id="40" name="手繪多邊形 39"/>
          <p:cNvSpPr/>
          <p:nvPr/>
        </p:nvSpPr>
        <p:spPr>
          <a:xfrm>
            <a:off x="5067264" y="5124450"/>
            <a:ext cx="152436" cy="609600"/>
          </a:xfrm>
          <a:custGeom>
            <a:avLst/>
            <a:gdLst>
              <a:gd name="connsiteX0" fmla="*/ 36 w 152436"/>
              <a:gd name="connsiteY0" fmla="*/ 609600 h 609600"/>
              <a:gd name="connsiteX1" fmla="*/ 76236 w 152436"/>
              <a:gd name="connsiteY1" fmla="*/ 552450 h 609600"/>
              <a:gd name="connsiteX2" fmla="*/ 114336 w 152436"/>
              <a:gd name="connsiteY2" fmla="*/ 495300 h 609600"/>
              <a:gd name="connsiteX3" fmla="*/ 152436 w 152436"/>
              <a:gd name="connsiteY3" fmla="*/ 409575 h 609600"/>
              <a:gd name="connsiteX4" fmla="*/ 142911 w 152436"/>
              <a:gd name="connsiteY4" fmla="*/ 209550 h 609600"/>
              <a:gd name="connsiteX5" fmla="*/ 123861 w 152436"/>
              <a:gd name="connsiteY5" fmla="*/ 171450 h 609600"/>
              <a:gd name="connsiteX6" fmla="*/ 114336 w 152436"/>
              <a:gd name="connsiteY6" fmla="*/ 142875 h 609600"/>
              <a:gd name="connsiteX7" fmla="*/ 47661 w 152436"/>
              <a:gd name="connsiteY7" fmla="*/ 66675 h 609600"/>
              <a:gd name="connsiteX8" fmla="*/ 28611 w 152436"/>
              <a:gd name="connsiteY8" fmla="*/ 38100 h 609600"/>
              <a:gd name="connsiteX9" fmla="*/ 36 w 152436"/>
              <a:gd name="connsiteY9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2436" h="609600">
                <a:moveTo>
                  <a:pt x="36" y="609600"/>
                </a:moveTo>
                <a:cubicBezTo>
                  <a:pt x="27398" y="593183"/>
                  <a:pt x="57718" y="580227"/>
                  <a:pt x="76236" y="552450"/>
                </a:cubicBezTo>
                <a:cubicBezTo>
                  <a:pt x="131375" y="469742"/>
                  <a:pt x="23179" y="586457"/>
                  <a:pt x="114336" y="495300"/>
                </a:cubicBezTo>
                <a:cubicBezTo>
                  <a:pt x="137006" y="427290"/>
                  <a:pt x="122247" y="454858"/>
                  <a:pt x="152436" y="409575"/>
                </a:cubicBezTo>
                <a:cubicBezTo>
                  <a:pt x="149261" y="342900"/>
                  <a:pt x="150864" y="275825"/>
                  <a:pt x="142911" y="209550"/>
                </a:cubicBezTo>
                <a:cubicBezTo>
                  <a:pt x="141219" y="195452"/>
                  <a:pt x="129454" y="184501"/>
                  <a:pt x="123861" y="171450"/>
                </a:cubicBezTo>
                <a:cubicBezTo>
                  <a:pt x="119906" y="162222"/>
                  <a:pt x="119212" y="151652"/>
                  <a:pt x="114336" y="142875"/>
                </a:cubicBezTo>
                <a:cubicBezTo>
                  <a:pt x="81652" y="84044"/>
                  <a:pt x="89403" y="94503"/>
                  <a:pt x="47661" y="66675"/>
                </a:cubicBezTo>
                <a:cubicBezTo>
                  <a:pt x="41311" y="57150"/>
                  <a:pt x="35940" y="46894"/>
                  <a:pt x="28611" y="38100"/>
                </a:cubicBezTo>
                <a:cubicBezTo>
                  <a:pt x="-2209" y="1116"/>
                  <a:pt x="36" y="24448"/>
                  <a:pt x="36" y="0"/>
                </a:cubicBezTo>
              </a:path>
            </a:pathLst>
          </a:custGeom>
          <a:noFill/>
          <a:ln>
            <a:solidFill>
              <a:srgbClr val="00B05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手繪多邊形 40"/>
          <p:cNvSpPr/>
          <p:nvPr/>
        </p:nvSpPr>
        <p:spPr>
          <a:xfrm rot="16200000" flipH="1">
            <a:off x="4340567" y="5627958"/>
            <a:ext cx="197521" cy="742763"/>
          </a:xfrm>
          <a:custGeom>
            <a:avLst/>
            <a:gdLst>
              <a:gd name="connsiteX0" fmla="*/ 36 w 152436"/>
              <a:gd name="connsiteY0" fmla="*/ 609600 h 609600"/>
              <a:gd name="connsiteX1" fmla="*/ 76236 w 152436"/>
              <a:gd name="connsiteY1" fmla="*/ 552450 h 609600"/>
              <a:gd name="connsiteX2" fmla="*/ 114336 w 152436"/>
              <a:gd name="connsiteY2" fmla="*/ 495300 h 609600"/>
              <a:gd name="connsiteX3" fmla="*/ 152436 w 152436"/>
              <a:gd name="connsiteY3" fmla="*/ 409575 h 609600"/>
              <a:gd name="connsiteX4" fmla="*/ 142911 w 152436"/>
              <a:gd name="connsiteY4" fmla="*/ 209550 h 609600"/>
              <a:gd name="connsiteX5" fmla="*/ 123861 w 152436"/>
              <a:gd name="connsiteY5" fmla="*/ 171450 h 609600"/>
              <a:gd name="connsiteX6" fmla="*/ 114336 w 152436"/>
              <a:gd name="connsiteY6" fmla="*/ 142875 h 609600"/>
              <a:gd name="connsiteX7" fmla="*/ 47661 w 152436"/>
              <a:gd name="connsiteY7" fmla="*/ 66675 h 609600"/>
              <a:gd name="connsiteX8" fmla="*/ 28611 w 152436"/>
              <a:gd name="connsiteY8" fmla="*/ 38100 h 609600"/>
              <a:gd name="connsiteX9" fmla="*/ 36 w 152436"/>
              <a:gd name="connsiteY9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2436" h="609600">
                <a:moveTo>
                  <a:pt x="36" y="609600"/>
                </a:moveTo>
                <a:cubicBezTo>
                  <a:pt x="27398" y="593183"/>
                  <a:pt x="57718" y="580227"/>
                  <a:pt x="76236" y="552450"/>
                </a:cubicBezTo>
                <a:cubicBezTo>
                  <a:pt x="131375" y="469742"/>
                  <a:pt x="23179" y="586457"/>
                  <a:pt x="114336" y="495300"/>
                </a:cubicBezTo>
                <a:cubicBezTo>
                  <a:pt x="137006" y="427290"/>
                  <a:pt x="122247" y="454858"/>
                  <a:pt x="152436" y="409575"/>
                </a:cubicBezTo>
                <a:cubicBezTo>
                  <a:pt x="149261" y="342900"/>
                  <a:pt x="150864" y="275825"/>
                  <a:pt x="142911" y="209550"/>
                </a:cubicBezTo>
                <a:cubicBezTo>
                  <a:pt x="141219" y="195452"/>
                  <a:pt x="129454" y="184501"/>
                  <a:pt x="123861" y="171450"/>
                </a:cubicBezTo>
                <a:cubicBezTo>
                  <a:pt x="119906" y="162222"/>
                  <a:pt x="119212" y="151652"/>
                  <a:pt x="114336" y="142875"/>
                </a:cubicBezTo>
                <a:cubicBezTo>
                  <a:pt x="81652" y="84044"/>
                  <a:pt x="89403" y="94503"/>
                  <a:pt x="47661" y="66675"/>
                </a:cubicBezTo>
                <a:cubicBezTo>
                  <a:pt x="41311" y="57150"/>
                  <a:pt x="35940" y="46894"/>
                  <a:pt x="28611" y="38100"/>
                </a:cubicBezTo>
                <a:cubicBezTo>
                  <a:pt x="-2209" y="1116"/>
                  <a:pt x="36" y="24448"/>
                  <a:pt x="36" y="0"/>
                </a:cubicBezTo>
              </a:path>
            </a:pathLst>
          </a:custGeom>
          <a:noFill/>
          <a:ln>
            <a:solidFill>
              <a:srgbClr val="00B05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4" name="直線單箭頭接點 43"/>
          <p:cNvCxnSpPr/>
          <p:nvPr/>
        </p:nvCxnSpPr>
        <p:spPr>
          <a:xfrm>
            <a:off x="1619672" y="6381328"/>
            <a:ext cx="3191037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1907704" y="6381328"/>
            <a:ext cx="2808311" cy="36933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y-direction (j)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6" name="直線單箭頭接點 45"/>
          <p:cNvCxnSpPr/>
          <p:nvPr/>
        </p:nvCxnSpPr>
        <p:spPr>
          <a:xfrm>
            <a:off x="683568" y="3321124"/>
            <a:ext cx="0" cy="277697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 rot="16200000">
            <a:off x="-276640" y="4524946"/>
            <a:ext cx="1572210" cy="36933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x-direction, (</a:t>
            </a:r>
            <a:r>
              <a:rPr lang="en-US" altLang="zh-TW" dirty="0" err="1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/>
              <p:cNvSpPr/>
              <p:nvPr/>
            </p:nvSpPr>
            <p:spPr>
              <a:xfrm>
                <a:off x="6066159" y="5364832"/>
                <a:ext cx="2483768" cy="12073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TW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−1,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zh-TW" altLang="zh-TW" dirty="0"/>
              </a:p>
            </p:txBody>
          </p:sp>
        </mc:Choice>
        <mc:Fallback xmlns="">
          <p:sp>
            <p:nvSpPr>
              <p:cNvPr id="50" name="矩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6159" y="5364832"/>
                <a:ext cx="2483768" cy="120738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手繪多邊形 46"/>
          <p:cNvSpPr/>
          <p:nvPr/>
        </p:nvSpPr>
        <p:spPr>
          <a:xfrm rot="16200000" flipH="1">
            <a:off x="3233898" y="5607677"/>
            <a:ext cx="197521" cy="742763"/>
          </a:xfrm>
          <a:custGeom>
            <a:avLst/>
            <a:gdLst>
              <a:gd name="connsiteX0" fmla="*/ 36 w 152436"/>
              <a:gd name="connsiteY0" fmla="*/ 609600 h 609600"/>
              <a:gd name="connsiteX1" fmla="*/ 76236 w 152436"/>
              <a:gd name="connsiteY1" fmla="*/ 552450 h 609600"/>
              <a:gd name="connsiteX2" fmla="*/ 114336 w 152436"/>
              <a:gd name="connsiteY2" fmla="*/ 495300 h 609600"/>
              <a:gd name="connsiteX3" fmla="*/ 152436 w 152436"/>
              <a:gd name="connsiteY3" fmla="*/ 409575 h 609600"/>
              <a:gd name="connsiteX4" fmla="*/ 142911 w 152436"/>
              <a:gd name="connsiteY4" fmla="*/ 209550 h 609600"/>
              <a:gd name="connsiteX5" fmla="*/ 123861 w 152436"/>
              <a:gd name="connsiteY5" fmla="*/ 171450 h 609600"/>
              <a:gd name="connsiteX6" fmla="*/ 114336 w 152436"/>
              <a:gd name="connsiteY6" fmla="*/ 142875 h 609600"/>
              <a:gd name="connsiteX7" fmla="*/ 47661 w 152436"/>
              <a:gd name="connsiteY7" fmla="*/ 66675 h 609600"/>
              <a:gd name="connsiteX8" fmla="*/ 28611 w 152436"/>
              <a:gd name="connsiteY8" fmla="*/ 38100 h 609600"/>
              <a:gd name="connsiteX9" fmla="*/ 36 w 152436"/>
              <a:gd name="connsiteY9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2436" h="609600">
                <a:moveTo>
                  <a:pt x="36" y="609600"/>
                </a:moveTo>
                <a:cubicBezTo>
                  <a:pt x="27398" y="593183"/>
                  <a:pt x="57718" y="580227"/>
                  <a:pt x="76236" y="552450"/>
                </a:cubicBezTo>
                <a:cubicBezTo>
                  <a:pt x="131375" y="469742"/>
                  <a:pt x="23179" y="586457"/>
                  <a:pt x="114336" y="495300"/>
                </a:cubicBezTo>
                <a:cubicBezTo>
                  <a:pt x="137006" y="427290"/>
                  <a:pt x="122247" y="454858"/>
                  <a:pt x="152436" y="409575"/>
                </a:cubicBezTo>
                <a:cubicBezTo>
                  <a:pt x="149261" y="342900"/>
                  <a:pt x="150864" y="275825"/>
                  <a:pt x="142911" y="209550"/>
                </a:cubicBezTo>
                <a:cubicBezTo>
                  <a:pt x="141219" y="195452"/>
                  <a:pt x="129454" y="184501"/>
                  <a:pt x="123861" y="171450"/>
                </a:cubicBezTo>
                <a:cubicBezTo>
                  <a:pt x="119906" y="162222"/>
                  <a:pt x="119212" y="151652"/>
                  <a:pt x="114336" y="142875"/>
                </a:cubicBezTo>
                <a:cubicBezTo>
                  <a:pt x="81652" y="84044"/>
                  <a:pt x="89403" y="94503"/>
                  <a:pt x="47661" y="66675"/>
                </a:cubicBezTo>
                <a:cubicBezTo>
                  <a:pt x="41311" y="57150"/>
                  <a:pt x="35940" y="46894"/>
                  <a:pt x="28611" y="38100"/>
                </a:cubicBezTo>
                <a:cubicBezTo>
                  <a:pt x="-2209" y="1116"/>
                  <a:pt x="36" y="24448"/>
                  <a:pt x="36" y="0"/>
                </a:cubicBezTo>
              </a:path>
            </a:pathLst>
          </a:custGeom>
          <a:noFill/>
          <a:ln>
            <a:solidFill>
              <a:srgbClr val="00B05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手繪多邊形 47"/>
          <p:cNvSpPr/>
          <p:nvPr/>
        </p:nvSpPr>
        <p:spPr>
          <a:xfrm rot="16200000" flipH="1">
            <a:off x="2153778" y="5657762"/>
            <a:ext cx="197521" cy="742763"/>
          </a:xfrm>
          <a:custGeom>
            <a:avLst/>
            <a:gdLst>
              <a:gd name="connsiteX0" fmla="*/ 36 w 152436"/>
              <a:gd name="connsiteY0" fmla="*/ 609600 h 609600"/>
              <a:gd name="connsiteX1" fmla="*/ 76236 w 152436"/>
              <a:gd name="connsiteY1" fmla="*/ 552450 h 609600"/>
              <a:gd name="connsiteX2" fmla="*/ 114336 w 152436"/>
              <a:gd name="connsiteY2" fmla="*/ 495300 h 609600"/>
              <a:gd name="connsiteX3" fmla="*/ 152436 w 152436"/>
              <a:gd name="connsiteY3" fmla="*/ 409575 h 609600"/>
              <a:gd name="connsiteX4" fmla="*/ 142911 w 152436"/>
              <a:gd name="connsiteY4" fmla="*/ 209550 h 609600"/>
              <a:gd name="connsiteX5" fmla="*/ 123861 w 152436"/>
              <a:gd name="connsiteY5" fmla="*/ 171450 h 609600"/>
              <a:gd name="connsiteX6" fmla="*/ 114336 w 152436"/>
              <a:gd name="connsiteY6" fmla="*/ 142875 h 609600"/>
              <a:gd name="connsiteX7" fmla="*/ 47661 w 152436"/>
              <a:gd name="connsiteY7" fmla="*/ 66675 h 609600"/>
              <a:gd name="connsiteX8" fmla="*/ 28611 w 152436"/>
              <a:gd name="connsiteY8" fmla="*/ 38100 h 609600"/>
              <a:gd name="connsiteX9" fmla="*/ 36 w 152436"/>
              <a:gd name="connsiteY9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2436" h="609600">
                <a:moveTo>
                  <a:pt x="36" y="609600"/>
                </a:moveTo>
                <a:cubicBezTo>
                  <a:pt x="27398" y="593183"/>
                  <a:pt x="57718" y="580227"/>
                  <a:pt x="76236" y="552450"/>
                </a:cubicBezTo>
                <a:cubicBezTo>
                  <a:pt x="131375" y="469742"/>
                  <a:pt x="23179" y="586457"/>
                  <a:pt x="114336" y="495300"/>
                </a:cubicBezTo>
                <a:cubicBezTo>
                  <a:pt x="137006" y="427290"/>
                  <a:pt x="122247" y="454858"/>
                  <a:pt x="152436" y="409575"/>
                </a:cubicBezTo>
                <a:cubicBezTo>
                  <a:pt x="149261" y="342900"/>
                  <a:pt x="150864" y="275825"/>
                  <a:pt x="142911" y="209550"/>
                </a:cubicBezTo>
                <a:cubicBezTo>
                  <a:pt x="141219" y="195452"/>
                  <a:pt x="129454" y="184501"/>
                  <a:pt x="123861" y="171450"/>
                </a:cubicBezTo>
                <a:cubicBezTo>
                  <a:pt x="119906" y="162222"/>
                  <a:pt x="119212" y="151652"/>
                  <a:pt x="114336" y="142875"/>
                </a:cubicBezTo>
                <a:cubicBezTo>
                  <a:pt x="81652" y="84044"/>
                  <a:pt x="89403" y="94503"/>
                  <a:pt x="47661" y="66675"/>
                </a:cubicBezTo>
                <a:cubicBezTo>
                  <a:pt x="41311" y="57150"/>
                  <a:pt x="35940" y="46894"/>
                  <a:pt x="28611" y="38100"/>
                </a:cubicBezTo>
                <a:cubicBezTo>
                  <a:pt x="-2209" y="1116"/>
                  <a:pt x="36" y="24448"/>
                  <a:pt x="36" y="0"/>
                </a:cubicBezTo>
              </a:path>
            </a:pathLst>
          </a:custGeom>
          <a:noFill/>
          <a:ln>
            <a:solidFill>
              <a:srgbClr val="00B05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24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Geostrophic Equations </a:t>
            </a:r>
            <a:br>
              <a:rPr lang="en-US" altLang="zh-TW" dirty="0"/>
            </a:br>
            <a:r>
              <a:rPr lang="en-US" altLang="zh-TW" dirty="0"/>
              <a:t>(height </a:t>
            </a:r>
            <a:r>
              <a:rPr lang="en-US" altLang="zh-TW" dirty="0" smtClean="0"/>
              <a:t>gradients)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70C0"/>
                </a:solidFill>
              </a:rPr>
              <a:t>Height</a:t>
            </a:r>
            <a:r>
              <a:rPr lang="en-US" altLang="zh-TW" dirty="0"/>
              <a:t>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en-US" altLang="zh-TW" dirty="0">
                <a:solidFill>
                  <a:srgbClr val="FF0000"/>
                </a:solidFill>
              </a:rPr>
              <a:t>height gradients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4x4 data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3x3 </a:t>
            </a:r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data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32</a:t>
            </a:fld>
            <a:endParaRPr lang="zh-TW" altLang="en-US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0770514"/>
              </p:ext>
            </p:extLst>
          </p:nvPr>
        </p:nvGraphicFramePr>
        <p:xfrm>
          <a:off x="7164288" y="3284984"/>
          <a:ext cx="1600200" cy="170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7" name="Equation" r:id="rId3" imgW="787320" imgH="838080" progId="Equation.3">
                  <p:embed/>
                </p:oleObj>
              </mc:Choice>
              <mc:Fallback>
                <p:oleObj name="Equation" r:id="rId3" imgW="78732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288" y="3284984"/>
                        <a:ext cx="1600200" cy="17065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8244408" y="3284984"/>
            <a:ext cx="576064" cy="17281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569561"/>
              </p:ext>
            </p:extLst>
          </p:nvPr>
        </p:nvGraphicFramePr>
        <p:xfrm>
          <a:off x="1691680" y="3356992"/>
          <a:ext cx="3240360" cy="2448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160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6091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6091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橢圓 8"/>
          <p:cNvSpPr/>
          <p:nvPr/>
        </p:nvSpPr>
        <p:spPr>
          <a:xfrm>
            <a:off x="1619672" y="328498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2699792" y="328498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3779912" y="329336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4860032" y="329336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1619672" y="406868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2699792" y="406868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3779912" y="407707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4860032" y="407707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1628056" y="493278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2708176" y="493278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3788296" y="494116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4868416" y="494116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1628056" y="572487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2708176" y="572487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3788296" y="573325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4868416" y="573325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2123728" y="371703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3203848" y="372541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4283968" y="3733800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/>
          <p:cNvSpPr/>
          <p:nvPr/>
        </p:nvSpPr>
        <p:spPr>
          <a:xfrm>
            <a:off x="2180531" y="4509120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3260651" y="451750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4340771" y="452588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2188915" y="529282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/>
          <p:cNvSpPr/>
          <p:nvPr/>
        </p:nvSpPr>
        <p:spPr>
          <a:xfrm>
            <a:off x="3269035" y="530120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/>
          <p:cNvSpPr/>
          <p:nvPr/>
        </p:nvSpPr>
        <p:spPr>
          <a:xfrm>
            <a:off x="4349155" y="530959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83568" y="2780928"/>
            <a:ext cx="5584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using </a:t>
            </a:r>
            <a:r>
              <a:rPr lang="en-US" altLang="zh-TW" dirty="0">
                <a:solidFill>
                  <a:srgbClr val="00B050"/>
                </a:solidFill>
              </a:rPr>
              <a:t>backward</a:t>
            </a:r>
            <a:r>
              <a:rPr lang="en-US" altLang="zh-TW" dirty="0"/>
              <a:t> difference </a:t>
            </a:r>
            <a:r>
              <a:rPr lang="en-US" altLang="zh-TW" dirty="0" smtClean="0"/>
              <a:t>scheme (a numerical method)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899592" y="318071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(1,1)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5045621" y="318071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(1,4)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899592" y="561221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(4,1)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5054427" y="562059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(4,4)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5054427" y="482851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(3,4)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3536268" y="588029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(4,3)</a:t>
            </a:r>
            <a:endParaRPr lang="zh-TW" altLang="en-US" dirty="0"/>
          </a:p>
        </p:txBody>
      </p:sp>
      <p:sp>
        <p:nvSpPr>
          <p:cNvPr id="40" name="手繪多邊形 39"/>
          <p:cNvSpPr/>
          <p:nvPr/>
        </p:nvSpPr>
        <p:spPr>
          <a:xfrm>
            <a:off x="5067264" y="5124450"/>
            <a:ext cx="152436" cy="609600"/>
          </a:xfrm>
          <a:custGeom>
            <a:avLst/>
            <a:gdLst>
              <a:gd name="connsiteX0" fmla="*/ 36 w 152436"/>
              <a:gd name="connsiteY0" fmla="*/ 609600 h 609600"/>
              <a:gd name="connsiteX1" fmla="*/ 76236 w 152436"/>
              <a:gd name="connsiteY1" fmla="*/ 552450 h 609600"/>
              <a:gd name="connsiteX2" fmla="*/ 114336 w 152436"/>
              <a:gd name="connsiteY2" fmla="*/ 495300 h 609600"/>
              <a:gd name="connsiteX3" fmla="*/ 152436 w 152436"/>
              <a:gd name="connsiteY3" fmla="*/ 409575 h 609600"/>
              <a:gd name="connsiteX4" fmla="*/ 142911 w 152436"/>
              <a:gd name="connsiteY4" fmla="*/ 209550 h 609600"/>
              <a:gd name="connsiteX5" fmla="*/ 123861 w 152436"/>
              <a:gd name="connsiteY5" fmla="*/ 171450 h 609600"/>
              <a:gd name="connsiteX6" fmla="*/ 114336 w 152436"/>
              <a:gd name="connsiteY6" fmla="*/ 142875 h 609600"/>
              <a:gd name="connsiteX7" fmla="*/ 47661 w 152436"/>
              <a:gd name="connsiteY7" fmla="*/ 66675 h 609600"/>
              <a:gd name="connsiteX8" fmla="*/ 28611 w 152436"/>
              <a:gd name="connsiteY8" fmla="*/ 38100 h 609600"/>
              <a:gd name="connsiteX9" fmla="*/ 36 w 152436"/>
              <a:gd name="connsiteY9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2436" h="609600">
                <a:moveTo>
                  <a:pt x="36" y="609600"/>
                </a:moveTo>
                <a:cubicBezTo>
                  <a:pt x="27398" y="593183"/>
                  <a:pt x="57718" y="580227"/>
                  <a:pt x="76236" y="552450"/>
                </a:cubicBezTo>
                <a:cubicBezTo>
                  <a:pt x="131375" y="469742"/>
                  <a:pt x="23179" y="586457"/>
                  <a:pt x="114336" y="495300"/>
                </a:cubicBezTo>
                <a:cubicBezTo>
                  <a:pt x="137006" y="427290"/>
                  <a:pt x="122247" y="454858"/>
                  <a:pt x="152436" y="409575"/>
                </a:cubicBezTo>
                <a:cubicBezTo>
                  <a:pt x="149261" y="342900"/>
                  <a:pt x="150864" y="275825"/>
                  <a:pt x="142911" y="209550"/>
                </a:cubicBezTo>
                <a:cubicBezTo>
                  <a:pt x="141219" y="195452"/>
                  <a:pt x="129454" y="184501"/>
                  <a:pt x="123861" y="171450"/>
                </a:cubicBezTo>
                <a:cubicBezTo>
                  <a:pt x="119906" y="162222"/>
                  <a:pt x="119212" y="151652"/>
                  <a:pt x="114336" y="142875"/>
                </a:cubicBezTo>
                <a:cubicBezTo>
                  <a:pt x="81652" y="84044"/>
                  <a:pt x="89403" y="94503"/>
                  <a:pt x="47661" y="66675"/>
                </a:cubicBezTo>
                <a:cubicBezTo>
                  <a:pt x="41311" y="57150"/>
                  <a:pt x="35940" y="46894"/>
                  <a:pt x="28611" y="38100"/>
                </a:cubicBezTo>
                <a:cubicBezTo>
                  <a:pt x="-2209" y="1116"/>
                  <a:pt x="36" y="24448"/>
                  <a:pt x="36" y="0"/>
                </a:cubicBezTo>
              </a:path>
            </a:pathLst>
          </a:custGeom>
          <a:noFill/>
          <a:ln>
            <a:solidFill>
              <a:srgbClr val="00B05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手繪多邊形 40"/>
          <p:cNvSpPr/>
          <p:nvPr/>
        </p:nvSpPr>
        <p:spPr>
          <a:xfrm rot="16200000" flipH="1">
            <a:off x="4340567" y="5627958"/>
            <a:ext cx="197521" cy="742763"/>
          </a:xfrm>
          <a:custGeom>
            <a:avLst/>
            <a:gdLst>
              <a:gd name="connsiteX0" fmla="*/ 36 w 152436"/>
              <a:gd name="connsiteY0" fmla="*/ 609600 h 609600"/>
              <a:gd name="connsiteX1" fmla="*/ 76236 w 152436"/>
              <a:gd name="connsiteY1" fmla="*/ 552450 h 609600"/>
              <a:gd name="connsiteX2" fmla="*/ 114336 w 152436"/>
              <a:gd name="connsiteY2" fmla="*/ 495300 h 609600"/>
              <a:gd name="connsiteX3" fmla="*/ 152436 w 152436"/>
              <a:gd name="connsiteY3" fmla="*/ 409575 h 609600"/>
              <a:gd name="connsiteX4" fmla="*/ 142911 w 152436"/>
              <a:gd name="connsiteY4" fmla="*/ 209550 h 609600"/>
              <a:gd name="connsiteX5" fmla="*/ 123861 w 152436"/>
              <a:gd name="connsiteY5" fmla="*/ 171450 h 609600"/>
              <a:gd name="connsiteX6" fmla="*/ 114336 w 152436"/>
              <a:gd name="connsiteY6" fmla="*/ 142875 h 609600"/>
              <a:gd name="connsiteX7" fmla="*/ 47661 w 152436"/>
              <a:gd name="connsiteY7" fmla="*/ 66675 h 609600"/>
              <a:gd name="connsiteX8" fmla="*/ 28611 w 152436"/>
              <a:gd name="connsiteY8" fmla="*/ 38100 h 609600"/>
              <a:gd name="connsiteX9" fmla="*/ 36 w 152436"/>
              <a:gd name="connsiteY9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2436" h="609600">
                <a:moveTo>
                  <a:pt x="36" y="609600"/>
                </a:moveTo>
                <a:cubicBezTo>
                  <a:pt x="27398" y="593183"/>
                  <a:pt x="57718" y="580227"/>
                  <a:pt x="76236" y="552450"/>
                </a:cubicBezTo>
                <a:cubicBezTo>
                  <a:pt x="131375" y="469742"/>
                  <a:pt x="23179" y="586457"/>
                  <a:pt x="114336" y="495300"/>
                </a:cubicBezTo>
                <a:cubicBezTo>
                  <a:pt x="137006" y="427290"/>
                  <a:pt x="122247" y="454858"/>
                  <a:pt x="152436" y="409575"/>
                </a:cubicBezTo>
                <a:cubicBezTo>
                  <a:pt x="149261" y="342900"/>
                  <a:pt x="150864" y="275825"/>
                  <a:pt x="142911" y="209550"/>
                </a:cubicBezTo>
                <a:cubicBezTo>
                  <a:pt x="141219" y="195452"/>
                  <a:pt x="129454" y="184501"/>
                  <a:pt x="123861" y="171450"/>
                </a:cubicBezTo>
                <a:cubicBezTo>
                  <a:pt x="119906" y="162222"/>
                  <a:pt x="119212" y="151652"/>
                  <a:pt x="114336" y="142875"/>
                </a:cubicBezTo>
                <a:cubicBezTo>
                  <a:pt x="81652" y="84044"/>
                  <a:pt x="89403" y="94503"/>
                  <a:pt x="47661" y="66675"/>
                </a:cubicBezTo>
                <a:cubicBezTo>
                  <a:pt x="41311" y="57150"/>
                  <a:pt x="35940" y="46894"/>
                  <a:pt x="28611" y="38100"/>
                </a:cubicBezTo>
                <a:cubicBezTo>
                  <a:pt x="-2209" y="1116"/>
                  <a:pt x="36" y="24448"/>
                  <a:pt x="36" y="0"/>
                </a:cubicBezTo>
              </a:path>
            </a:pathLst>
          </a:custGeom>
          <a:noFill/>
          <a:ln>
            <a:solidFill>
              <a:srgbClr val="00B05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4" name="直線單箭頭接點 43"/>
          <p:cNvCxnSpPr/>
          <p:nvPr/>
        </p:nvCxnSpPr>
        <p:spPr>
          <a:xfrm>
            <a:off x="1619672" y="6381328"/>
            <a:ext cx="3191037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1907704" y="6381328"/>
            <a:ext cx="2808311" cy="36933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y-direction (j)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6" name="直線單箭頭接點 45"/>
          <p:cNvCxnSpPr/>
          <p:nvPr/>
        </p:nvCxnSpPr>
        <p:spPr>
          <a:xfrm>
            <a:off x="683568" y="3321124"/>
            <a:ext cx="0" cy="277697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 rot="16200000">
            <a:off x="-276640" y="4524946"/>
            <a:ext cx="1572210" cy="36933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x-direction, (</a:t>
            </a:r>
            <a:r>
              <a:rPr lang="en-US" altLang="zh-TW" dirty="0" err="1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/>
              <p:cNvSpPr/>
              <p:nvPr/>
            </p:nvSpPr>
            <p:spPr>
              <a:xfrm>
                <a:off x="6066159" y="5364832"/>
                <a:ext cx="2483768" cy="12073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TW" altLang="zh-TW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TW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−1,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zh-TW" altLang="zh-TW" dirty="0"/>
              </a:p>
            </p:txBody>
          </p:sp>
        </mc:Choice>
        <mc:Fallback xmlns="">
          <p:sp>
            <p:nvSpPr>
              <p:cNvPr id="50" name="矩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6159" y="5364832"/>
                <a:ext cx="2483768" cy="120738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手繪多邊形 46"/>
          <p:cNvSpPr/>
          <p:nvPr/>
        </p:nvSpPr>
        <p:spPr>
          <a:xfrm rot="16200000" flipH="1">
            <a:off x="3233898" y="5607677"/>
            <a:ext cx="197521" cy="742763"/>
          </a:xfrm>
          <a:custGeom>
            <a:avLst/>
            <a:gdLst>
              <a:gd name="connsiteX0" fmla="*/ 36 w 152436"/>
              <a:gd name="connsiteY0" fmla="*/ 609600 h 609600"/>
              <a:gd name="connsiteX1" fmla="*/ 76236 w 152436"/>
              <a:gd name="connsiteY1" fmla="*/ 552450 h 609600"/>
              <a:gd name="connsiteX2" fmla="*/ 114336 w 152436"/>
              <a:gd name="connsiteY2" fmla="*/ 495300 h 609600"/>
              <a:gd name="connsiteX3" fmla="*/ 152436 w 152436"/>
              <a:gd name="connsiteY3" fmla="*/ 409575 h 609600"/>
              <a:gd name="connsiteX4" fmla="*/ 142911 w 152436"/>
              <a:gd name="connsiteY4" fmla="*/ 209550 h 609600"/>
              <a:gd name="connsiteX5" fmla="*/ 123861 w 152436"/>
              <a:gd name="connsiteY5" fmla="*/ 171450 h 609600"/>
              <a:gd name="connsiteX6" fmla="*/ 114336 w 152436"/>
              <a:gd name="connsiteY6" fmla="*/ 142875 h 609600"/>
              <a:gd name="connsiteX7" fmla="*/ 47661 w 152436"/>
              <a:gd name="connsiteY7" fmla="*/ 66675 h 609600"/>
              <a:gd name="connsiteX8" fmla="*/ 28611 w 152436"/>
              <a:gd name="connsiteY8" fmla="*/ 38100 h 609600"/>
              <a:gd name="connsiteX9" fmla="*/ 36 w 152436"/>
              <a:gd name="connsiteY9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2436" h="609600">
                <a:moveTo>
                  <a:pt x="36" y="609600"/>
                </a:moveTo>
                <a:cubicBezTo>
                  <a:pt x="27398" y="593183"/>
                  <a:pt x="57718" y="580227"/>
                  <a:pt x="76236" y="552450"/>
                </a:cubicBezTo>
                <a:cubicBezTo>
                  <a:pt x="131375" y="469742"/>
                  <a:pt x="23179" y="586457"/>
                  <a:pt x="114336" y="495300"/>
                </a:cubicBezTo>
                <a:cubicBezTo>
                  <a:pt x="137006" y="427290"/>
                  <a:pt x="122247" y="454858"/>
                  <a:pt x="152436" y="409575"/>
                </a:cubicBezTo>
                <a:cubicBezTo>
                  <a:pt x="149261" y="342900"/>
                  <a:pt x="150864" y="275825"/>
                  <a:pt x="142911" y="209550"/>
                </a:cubicBezTo>
                <a:cubicBezTo>
                  <a:pt x="141219" y="195452"/>
                  <a:pt x="129454" y="184501"/>
                  <a:pt x="123861" y="171450"/>
                </a:cubicBezTo>
                <a:cubicBezTo>
                  <a:pt x="119906" y="162222"/>
                  <a:pt x="119212" y="151652"/>
                  <a:pt x="114336" y="142875"/>
                </a:cubicBezTo>
                <a:cubicBezTo>
                  <a:pt x="81652" y="84044"/>
                  <a:pt x="89403" y="94503"/>
                  <a:pt x="47661" y="66675"/>
                </a:cubicBezTo>
                <a:cubicBezTo>
                  <a:pt x="41311" y="57150"/>
                  <a:pt x="35940" y="46894"/>
                  <a:pt x="28611" y="38100"/>
                </a:cubicBezTo>
                <a:cubicBezTo>
                  <a:pt x="-2209" y="1116"/>
                  <a:pt x="36" y="24448"/>
                  <a:pt x="36" y="0"/>
                </a:cubicBezTo>
              </a:path>
            </a:pathLst>
          </a:custGeom>
          <a:noFill/>
          <a:ln>
            <a:solidFill>
              <a:srgbClr val="00B05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手繪多邊形 47"/>
          <p:cNvSpPr/>
          <p:nvPr/>
        </p:nvSpPr>
        <p:spPr>
          <a:xfrm rot="16200000" flipH="1">
            <a:off x="2153778" y="5657762"/>
            <a:ext cx="197521" cy="742763"/>
          </a:xfrm>
          <a:custGeom>
            <a:avLst/>
            <a:gdLst>
              <a:gd name="connsiteX0" fmla="*/ 36 w 152436"/>
              <a:gd name="connsiteY0" fmla="*/ 609600 h 609600"/>
              <a:gd name="connsiteX1" fmla="*/ 76236 w 152436"/>
              <a:gd name="connsiteY1" fmla="*/ 552450 h 609600"/>
              <a:gd name="connsiteX2" fmla="*/ 114336 w 152436"/>
              <a:gd name="connsiteY2" fmla="*/ 495300 h 609600"/>
              <a:gd name="connsiteX3" fmla="*/ 152436 w 152436"/>
              <a:gd name="connsiteY3" fmla="*/ 409575 h 609600"/>
              <a:gd name="connsiteX4" fmla="*/ 142911 w 152436"/>
              <a:gd name="connsiteY4" fmla="*/ 209550 h 609600"/>
              <a:gd name="connsiteX5" fmla="*/ 123861 w 152436"/>
              <a:gd name="connsiteY5" fmla="*/ 171450 h 609600"/>
              <a:gd name="connsiteX6" fmla="*/ 114336 w 152436"/>
              <a:gd name="connsiteY6" fmla="*/ 142875 h 609600"/>
              <a:gd name="connsiteX7" fmla="*/ 47661 w 152436"/>
              <a:gd name="connsiteY7" fmla="*/ 66675 h 609600"/>
              <a:gd name="connsiteX8" fmla="*/ 28611 w 152436"/>
              <a:gd name="connsiteY8" fmla="*/ 38100 h 609600"/>
              <a:gd name="connsiteX9" fmla="*/ 36 w 152436"/>
              <a:gd name="connsiteY9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2436" h="609600">
                <a:moveTo>
                  <a:pt x="36" y="609600"/>
                </a:moveTo>
                <a:cubicBezTo>
                  <a:pt x="27398" y="593183"/>
                  <a:pt x="57718" y="580227"/>
                  <a:pt x="76236" y="552450"/>
                </a:cubicBezTo>
                <a:cubicBezTo>
                  <a:pt x="131375" y="469742"/>
                  <a:pt x="23179" y="586457"/>
                  <a:pt x="114336" y="495300"/>
                </a:cubicBezTo>
                <a:cubicBezTo>
                  <a:pt x="137006" y="427290"/>
                  <a:pt x="122247" y="454858"/>
                  <a:pt x="152436" y="409575"/>
                </a:cubicBezTo>
                <a:cubicBezTo>
                  <a:pt x="149261" y="342900"/>
                  <a:pt x="150864" y="275825"/>
                  <a:pt x="142911" y="209550"/>
                </a:cubicBezTo>
                <a:cubicBezTo>
                  <a:pt x="141219" y="195452"/>
                  <a:pt x="129454" y="184501"/>
                  <a:pt x="123861" y="171450"/>
                </a:cubicBezTo>
                <a:cubicBezTo>
                  <a:pt x="119906" y="162222"/>
                  <a:pt x="119212" y="151652"/>
                  <a:pt x="114336" y="142875"/>
                </a:cubicBezTo>
                <a:cubicBezTo>
                  <a:pt x="81652" y="84044"/>
                  <a:pt x="89403" y="94503"/>
                  <a:pt x="47661" y="66675"/>
                </a:cubicBezTo>
                <a:cubicBezTo>
                  <a:pt x="41311" y="57150"/>
                  <a:pt x="35940" y="46894"/>
                  <a:pt x="28611" y="38100"/>
                </a:cubicBezTo>
                <a:cubicBezTo>
                  <a:pt x="-2209" y="1116"/>
                  <a:pt x="36" y="24448"/>
                  <a:pt x="36" y="0"/>
                </a:cubicBezTo>
              </a:path>
            </a:pathLst>
          </a:custGeom>
          <a:noFill/>
          <a:ln>
            <a:solidFill>
              <a:srgbClr val="00B05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手繪多邊形 42"/>
          <p:cNvSpPr/>
          <p:nvPr/>
        </p:nvSpPr>
        <p:spPr>
          <a:xfrm>
            <a:off x="2623231" y="5638800"/>
            <a:ext cx="2453594" cy="352425"/>
          </a:xfrm>
          <a:custGeom>
            <a:avLst/>
            <a:gdLst>
              <a:gd name="connsiteX0" fmla="*/ 24719 w 2453594"/>
              <a:gd name="connsiteY0" fmla="*/ 9525 h 352425"/>
              <a:gd name="connsiteX1" fmla="*/ 5669 w 2453594"/>
              <a:gd name="connsiteY1" fmla="*/ 57150 h 352425"/>
              <a:gd name="connsiteX2" fmla="*/ 15194 w 2453594"/>
              <a:gd name="connsiteY2" fmla="*/ 200025 h 352425"/>
              <a:gd name="connsiteX3" fmla="*/ 53294 w 2453594"/>
              <a:gd name="connsiteY3" fmla="*/ 266700 h 352425"/>
              <a:gd name="connsiteX4" fmla="*/ 139019 w 2453594"/>
              <a:gd name="connsiteY4" fmla="*/ 342900 h 352425"/>
              <a:gd name="connsiteX5" fmla="*/ 177119 w 2453594"/>
              <a:gd name="connsiteY5" fmla="*/ 352425 h 352425"/>
              <a:gd name="connsiteX6" fmla="*/ 291419 w 2453594"/>
              <a:gd name="connsiteY6" fmla="*/ 333375 h 352425"/>
              <a:gd name="connsiteX7" fmla="*/ 348569 w 2453594"/>
              <a:gd name="connsiteY7" fmla="*/ 295275 h 352425"/>
              <a:gd name="connsiteX8" fmla="*/ 396194 w 2453594"/>
              <a:gd name="connsiteY8" fmla="*/ 257175 h 352425"/>
              <a:gd name="connsiteX9" fmla="*/ 424769 w 2453594"/>
              <a:gd name="connsiteY9" fmla="*/ 219075 h 352425"/>
              <a:gd name="connsiteX10" fmla="*/ 500969 w 2453594"/>
              <a:gd name="connsiteY10" fmla="*/ 171450 h 352425"/>
              <a:gd name="connsiteX11" fmla="*/ 567644 w 2453594"/>
              <a:gd name="connsiteY11" fmla="*/ 152400 h 352425"/>
              <a:gd name="connsiteX12" fmla="*/ 739094 w 2453594"/>
              <a:gd name="connsiteY12" fmla="*/ 161925 h 352425"/>
              <a:gd name="connsiteX13" fmla="*/ 796244 w 2453594"/>
              <a:gd name="connsiteY13" fmla="*/ 180975 h 352425"/>
              <a:gd name="connsiteX14" fmla="*/ 891494 w 2453594"/>
              <a:gd name="connsiteY14" fmla="*/ 209550 h 352425"/>
              <a:gd name="connsiteX15" fmla="*/ 920069 w 2453594"/>
              <a:gd name="connsiteY15" fmla="*/ 219075 h 352425"/>
              <a:gd name="connsiteX16" fmla="*/ 996269 w 2453594"/>
              <a:gd name="connsiteY16" fmla="*/ 257175 h 352425"/>
              <a:gd name="connsiteX17" fmla="*/ 1034369 w 2453594"/>
              <a:gd name="connsiteY17" fmla="*/ 266700 h 352425"/>
              <a:gd name="connsiteX18" fmla="*/ 1091519 w 2453594"/>
              <a:gd name="connsiteY18" fmla="*/ 285750 h 352425"/>
              <a:gd name="connsiteX19" fmla="*/ 1129619 w 2453594"/>
              <a:gd name="connsiteY19" fmla="*/ 295275 h 352425"/>
              <a:gd name="connsiteX20" fmla="*/ 1177244 w 2453594"/>
              <a:gd name="connsiteY20" fmla="*/ 304800 h 352425"/>
              <a:gd name="connsiteX21" fmla="*/ 1205819 w 2453594"/>
              <a:gd name="connsiteY21" fmla="*/ 314325 h 352425"/>
              <a:gd name="connsiteX22" fmla="*/ 1358219 w 2453594"/>
              <a:gd name="connsiteY22" fmla="*/ 304800 h 352425"/>
              <a:gd name="connsiteX23" fmla="*/ 1386794 w 2453594"/>
              <a:gd name="connsiteY23" fmla="*/ 285750 h 352425"/>
              <a:gd name="connsiteX24" fmla="*/ 1424894 w 2453594"/>
              <a:gd name="connsiteY24" fmla="*/ 276225 h 352425"/>
              <a:gd name="connsiteX25" fmla="*/ 1453469 w 2453594"/>
              <a:gd name="connsiteY25" fmla="*/ 257175 h 352425"/>
              <a:gd name="connsiteX26" fmla="*/ 1501094 w 2453594"/>
              <a:gd name="connsiteY26" fmla="*/ 247650 h 352425"/>
              <a:gd name="connsiteX27" fmla="*/ 1539194 w 2453594"/>
              <a:gd name="connsiteY27" fmla="*/ 238125 h 352425"/>
              <a:gd name="connsiteX28" fmla="*/ 1643969 w 2453594"/>
              <a:gd name="connsiteY28" fmla="*/ 257175 h 352425"/>
              <a:gd name="connsiteX29" fmla="*/ 1729694 w 2453594"/>
              <a:gd name="connsiteY29" fmla="*/ 285750 h 352425"/>
              <a:gd name="connsiteX30" fmla="*/ 1777319 w 2453594"/>
              <a:gd name="connsiteY30" fmla="*/ 314325 h 352425"/>
              <a:gd name="connsiteX31" fmla="*/ 1910669 w 2453594"/>
              <a:gd name="connsiteY31" fmla="*/ 304800 h 352425"/>
              <a:gd name="connsiteX32" fmla="*/ 1996394 w 2453594"/>
              <a:gd name="connsiteY32" fmla="*/ 276225 h 352425"/>
              <a:gd name="connsiteX33" fmla="*/ 2101169 w 2453594"/>
              <a:gd name="connsiteY33" fmla="*/ 257175 h 352425"/>
              <a:gd name="connsiteX34" fmla="*/ 2282144 w 2453594"/>
              <a:gd name="connsiteY34" fmla="*/ 285750 h 352425"/>
              <a:gd name="connsiteX35" fmla="*/ 2339294 w 2453594"/>
              <a:gd name="connsiteY35" fmla="*/ 314325 h 352425"/>
              <a:gd name="connsiteX36" fmla="*/ 2377394 w 2453594"/>
              <a:gd name="connsiteY36" fmla="*/ 323850 h 352425"/>
              <a:gd name="connsiteX37" fmla="*/ 2434544 w 2453594"/>
              <a:gd name="connsiteY37" fmla="*/ 266700 h 352425"/>
              <a:gd name="connsiteX38" fmla="*/ 2444069 w 2453594"/>
              <a:gd name="connsiteY38" fmla="*/ 228600 h 352425"/>
              <a:gd name="connsiteX39" fmla="*/ 2453594 w 2453594"/>
              <a:gd name="connsiteY39" fmla="*/ 200025 h 352425"/>
              <a:gd name="connsiteX40" fmla="*/ 2444069 w 2453594"/>
              <a:gd name="connsiteY40" fmla="*/ 114300 h 352425"/>
              <a:gd name="connsiteX41" fmla="*/ 2434544 w 2453594"/>
              <a:gd name="connsiteY41" fmla="*/ 85725 h 352425"/>
              <a:gd name="connsiteX42" fmla="*/ 2358344 w 2453594"/>
              <a:gd name="connsiteY42" fmla="*/ 47625 h 352425"/>
              <a:gd name="connsiteX43" fmla="*/ 2234519 w 2453594"/>
              <a:gd name="connsiteY43" fmla="*/ 9525 h 352425"/>
              <a:gd name="connsiteX44" fmla="*/ 2063069 w 2453594"/>
              <a:gd name="connsiteY44" fmla="*/ 19050 h 352425"/>
              <a:gd name="connsiteX45" fmla="*/ 2005919 w 2453594"/>
              <a:gd name="connsiteY45" fmla="*/ 47625 h 352425"/>
              <a:gd name="connsiteX46" fmla="*/ 1967819 w 2453594"/>
              <a:gd name="connsiteY46" fmla="*/ 66675 h 352425"/>
              <a:gd name="connsiteX47" fmla="*/ 1939244 w 2453594"/>
              <a:gd name="connsiteY47" fmla="*/ 95250 h 352425"/>
              <a:gd name="connsiteX48" fmla="*/ 1863044 w 2453594"/>
              <a:gd name="connsiteY48" fmla="*/ 123825 h 352425"/>
              <a:gd name="connsiteX49" fmla="*/ 1548719 w 2453594"/>
              <a:gd name="connsiteY49" fmla="*/ 104775 h 352425"/>
              <a:gd name="connsiteX50" fmla="*/ 1520144 w 2453594"/>
              <a:gd name="connsiteY50" fmla="*/ 95250 h 352425"/>
              <a:gd name="connsiteX51" fmla="*/ 1482044 w 2453594"/>
              <a:gd name="connsiteY51" fmla="*/ 85725 h 352425"/>
              <a:gd name="connsiteX52" fmla="*/ 1453469 w 2453594"/>
              <a:gd name="connsiteY52" fmla="*/ 76200 h 352425"/>
              <a:gd name="connsiteX53" fmla="*/ 1348694 w 2453594"/>
              <a:gd name="connsiteY53" fmla="*/ 57150 h 352425"/>
              <a:gd name="connsiteX54" fmla="*/ 1320119 w 2453594"/>
              <a:gd name="connsiteY54" fmla="*/ 47625 h 352425"/>
              <a:gd name="connsiteX55" fmla="*/ 1205819 w 2453594"/>
              <a:gd name="connsiteY55" fmla="*/ 28575 h 352425"/>
              <a:gd name="connsiteX56" fmla="*/ 472394 w 2453594"/>
              <a:gd name="connsiteY56" fmla="*/ 28575 h 352425"/>
              <a:gd name="connsiteX57" fmla="*/ 253319 w 2453594"/>
              <a:gd name="connsiteY57" fmla="*/ 0 h 352425"/>
              <a:gd name="connsiteX58" fmla="*/ 24719 w 2453594"/>
              <a:gd name="connsiteY58" fmla="*/ 95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2453594" h="352425">
                <a:moveTo>
                  <a:pt x="24719" y="9525"/>
                </a:moveTo>
                <a:cubicBezTo>
                  <a:pt x="-16556" y="19050"/>
                  <a:pt x="6523" y="40073"/>
                  <a:pt x="5669" y="57150"/>
                </a:cubicBezTo>
                <a:cubicBezTo>
                  <a:pt x="3285" y="104821"/>
                  <a:pt x="7750" y="152878"/>
                  <a:pt x="15194" y="200025"/>
                </a:cubicBezTo>
                <a:cubicBezTo>
                  <a:pt x="16850" y="210512"/>
                  <a:pt x="44519" y="256828"/>
                  <a:pt x="53294" y="266700"/>
                </a:cubicBezTo>
                <a:cubicBezTo>
                  <a:pt x="65802" y="280771"/>
                  <a:pt x="110437" y="330650"/>
                  <a:pt x="139019" y="342900"/>
                </a:cubicBezTo>
                <a:cubicBezTo>
                  <a:pt x="151051" y="348057"/>
                  <a:pt x="164419" y="349250"/>
                  <a:pt x="177119" y="352425"/>
                </a:cubicBezTo>
                <a:cubicBezTo>
                  <a:pt x="192857" y="350676"/>
                  <a:pt x="263494" y="348889"/>
                  <a:pt x="291419" y="333375"/>
                </a:cubicBezTo>
                <a:cubicBezTo>
                  <a:pt x="311433" y="322256"/>
                  <a:pt x="348569" y="295275"/>
                  <a:pt x="348569" y="295275"/>
                </a:cubicBezTo>
                <a:cubicBezTo>
                  <a:pt x="406911" y="207763"/>
                  <a:pt x="327182" y="314685"/>
                  <a:pt x="396194" y="257175"/>
                </a:cubicBezTo>
                <a:cubicBezTo>
                  <a:pt x="408390" y="247012"/>
                  <a:pt x="413544" y="230300"/>
                  <a:pt x="424769" y="219075"/>
                </a:cubicBezTo>
                <a:cubicBezTo>
                  <a:pt x="442268" y="201576"/>
                  <a:pt x="477256" y="180073"/>
                  <a:pt x="500969" y="171450"/>
                </a:cubicBezTo>
                <a:cubicBezTo>
                  <a:pt x="522692" y="163551"/>
                  <a:pt x="545419" y="158750"/>
                  <a:pt x="567644" y="152400"/>
                </a:cubicBezTo>
                <a:cubicBezTo>
                  <a:pt x="624794" y="155575"/>
                  <a:pt x="682298" y="154825"/>
                  <a:pt x="739094" y="161925"/>
                </a:cubicBezTo>
                <a:cubicBezTo>
                  <a:pt x="759019" y="164416"/>
                  <a:pt x="777194" y="174625"/>
                  <a:pt x="796244" y="180975"/>
                </a:cubicBezTo>
                <a:cubicBezTo>
                  <a:pt x="860957" y="202546"/>
                  <a:pt x="782453" y="176838"/>
                  <a:pt x="891494" y="209550"/>
                </a:cubicBezTo>
                <a:cubicBezTo>
                  <a:pt x="901111" y="212435"/>
                  <a:pt x="910929" y="214920"/>
                  <a:pt x="920069" y="219075"/>
                </a:cubicBezTo>
                <a:cubicBezTo>
                  <a:pt x="945922" y="230826"/>
                  <a:pt x="968719" y="250287"/>
                  <a:pt x="996269" y="257175"/>
                </a:cubicBezTo>
                <a:cubicBezTo>
                  <a:pt x="1008969" y="260350"/>
                  <a:pt x="1021830" y="262938"/>
                  <a:pt x="1034369" y="266700"/>
                </a:cubicBezTo>
                <a:cubicBezTo>
                  <a:pt x="1053603" y="272470"/>
                  <a:pt x="1072038" y="280880"/>
                  <a:pt x="1091519" y="285750"/>
                </a:cubicBezTo>
                <a:cubicBezTo>
                  <a:pt x="1104219" y="288925"/>
                  <a:pt x="1116840" y="292435"/>
                  <a:pt x="1129619" y="295275"/>
                </a:cubicBezTo>
                <a:cubicBezTo>
                  <a:pt x="1145423" y="298787"/>
                  <a:pt x="1161538" y="300873"/>
                  <a:pt x="1177244" y="304800"/>
                </a:cubicBezTo>
                <a:cubicBezTo>
                  <a:pt x="1186984" y="307235"/>
                  <a:pt x="1196294" y="311150"/>
                  <a:pt x="1205819" y="314325"/>
                </a:cubicBezTo>
                <a:cubicBezTo>
                  <a:pt x="1256619" y="311150"/>
                  <a:pt x="1307943" y="312738"/>
                  <a:pt x="1358219" y="304800"/>
                </a:cubicBezTo>
                <a:cubicBezTo>
                  <a:pt x="1369527" y="303015"/>
                  <a:pt x="1376272" y="290259"/>
                  <a:pt x="1386794" y="285750"/>
                </a:cubicBezTo>
                <a:cubicBezTo>
                  <a:pt x="1398826" y="280593"/>
                  <a:pt x="1412194" y="279400"/>
                  <a:pt x="1424894" y="276225"/>
                </a:cubicBezTo>
                <a:cubicBezTo>
                  <a:pt x="1434419" y="269875"/>
                  <a:pt x="1442750" y="261195"/>
                  <a:pt x="1453469" y="257175"/>
                </a:cubicBezTo>
                <a:cubicBezTo>
                  <a:pt x="1468628" y="251491"/>
                  <a:pt x="1485290" y="251162"/>
                  <a:pt x="1501094" y="247650"/>
                </a:cubicBezTo>
                <a:cubicBezTo>
                  <a:pt x="1513873" y="244810"/>
                  <a:pt x="1526494" y="241300"/>
                  <a:pt x="1539194" y="238125"/>
                </a:cubicBezTo>
                <a:cubicBezTo>
                  <a:pt x="1582885" y="244367"/>
                  <a:pt x="1605047" y="245199"/>
                  <a:pt x="1643969" y="257175"/>
                </a:cubicBezTo>
                <a:cubicBezTo>
                  <a:pt x="1672758" y="266033"/>
                  <a:pt x="1703866" y="270253"/>
                  <a:pt x="1729694" y="285750"/>
                </a:cubicBezTo>
                <a:lnTo>
                  <a:pt x="1777319" y="314325"/>
                </a:lnTo>
                <a:cubicBezTo>
                  <a:pt x="1821769" y="311150"/>
                  <a:pt x="1866599" y="311411"/>
                  <a:pt x="1910669" y="304800"/>
                </a:cubicBezTo>
                <a:cubicBezTo>
                  <a:pt x="1934481" y="301228"/>
                  <a:pt x="1970200" y="282773"/>
                  <a:pt x="1996394" y="276225"/>
                </a:cubicBezTo>
                <a:cubicBezTo>
                  <a:pt x="2056274" y="261255"/>
                  <a:pt x="2021535" y="268551"/>
                  <a:pt x="2101169" y="257175"/>
                </a:cubicBezTo>
                <a:cubicBezTo>
                  <a:pt x="2161494" y="266700"/>
                  <a:pt x="2222057" y="274825"/>
                  <a:pt x="2282144" y="285750"/>
                </a:cubicBezTo>
                <a:cubicBezTo>
                  <a:pt x="2328617" y="294200"/>
                  <a:pt x="2294341" y="295059"/>
                  <a:pt x="2339294" y="314325"/>
                </a:cubicBezTo>
                <a:cubicBezTo>
                  <a:pt x="2351326" y="319482"/>
                  <a:pt x="2364694" y="320675"/>
                  <a:pt x="2377394" y="323850"/>
                </a:cubicBezTo>
                <a:cubicBezTo>
                  <a:pt x="2406398" y="304514"/>
                  <a:pt x="2416822" y="302144"/>
                  <a:pt x="2434544" y="266700"/>
                </a:cubicBezTo>
                <a:cubicBezTo>
                  <a:pt x="2440398" y="254991"/>
                  <a:pt x="2440473" y="241187"/>
                  <a:pt x="2444069" y="228600"/>
                </a:cubicBezTo>
                <a:cubicBezTo>
                  <a:pt x="2446827" y="218946"/>
                  <a:pt x="2450419" y="209550"/>
                  <a:pt x="2453594" y="200025"/>
                </a:cubicBezTo>
                <a:cubicBezTo>
                  <a:pt x="2450419" y="171450"/>
                  <a:pt x="2448796" y="142660"/>
                  <a:pt x="2444069" y="114300"/>
                </a:cubicBezTo>
                <a:cubicBezTo>
                  <a:pt x="2442418" y="104396"/>
                  <a:pt x="2442469" y="91889"/>
                  <a:pt x="2434544" y="85725"/>
                </a:cubicBezTo>
                <a:cubicBezTo>
                  <a:pt x="2412128" y="68290"/>
                  <a:pt x="2383744" y="60325"/>
                  <a:pt x="2358344" y="47625"/>
                </a:cubicBezTo>
                <a:cubicBezTo>
                  <a:pt x="2294062" y="15484"/>
                  <a:pt x="2334105" y="31655"/>
                  <a:pt x="2234519" y="9525"/>
                </a:cubicBezTo>
                <a:cubicBezTo>
                  <a:pt x="2177369" y="12700"/>
                  <a:pt x="2120049" y="13623"/>
                  <a:pt x="2063069" y="19050"/>
                </a:cubicBezTo>
                <a:cubicBezTo>
                  <a:pt x="2036874" y="21545"/>
                  <a:pt x="2027752" y="35149"/>
                  <a:pt x="2005919" y="47625"/>
                </a:cubicBezTo>
                <a:cubicBezTo>
                  <a:pt x="1993591" y="54670"/>
                  <a:pt x="1979373" y="58422"/>
                  <a:pt x="1967819" y="66675"/>
                </a:cubicBezTo>
                <a:cubicBezTo>
                  <a:pt x="1956858" y="74505"/>
                  <a:pt x="1950205" y="87420"/>
                  <a:pt x="1939244" y="95250"/>
                </a:cubicBezTo>
                <a:cubicBezTo>
                  <a:pt x="1912424" y="114407"/>
                  <a:pt x="1893725" y="116155"/>
                  <a:pt x="1863044" y="123825"/>
                </a:cubicBezTo>
                <a:cubicBezTo>
                  <a:pt x="1792089" y="120987"/>
                  <a:pt x="1641635" y="121669"/>
                  <a:pt x="1548719" y="104775"/>
                </a:cubicBezTo>
                <a:cubicBezTo>
                  <a:pt x="1538841" y="102979"/>
                  <a:pt x="1529798" y="98008"/>
                  <a:pt x="1520144" y="95250"/>
                </a:cubicBezTo>
                <a:cubicBezTo>
                  <a:pt x="1507557" y="91654"/>
                  <a:pt x="1494631" y="89321"/>
                  <a:pt x="1482044" y="85725"/>
                </a:cubicBezTo>
                <a:cubicBezTo>
                  <a:pt x="1472390" y="82967"/>
                  <a:pt x="1463123" y="78958"/>
                  <a:pt x="1453469" y="76200"/>
                </a:cubicBezTo>
                <a:cubicBezTo>
                  <a:pt x="1408559" y="63369"/>
                  <a:pt x="1402655" y="64859"/>
                  <a:pt x="1348694" y="57150"/>
                </a:cubicBezTo>
                <a:cubicBezTo>
                  <a:pt x="1339169" y="53975"/>
                  <a:pt x="1329859" y="50060"/>
                  <a:pt x="1320119" y="47625"/>
                </a:cubicBezTo>
                <a:cubicBezTo>
                  <a:pt x="1282978" y="38340"/>
                  <a:pt x="1243453" y="33951"/>
                  <a:pt x="1205819" y="28575"/>
                </a:cubicBezTo>
                <a:cubicBezTo>
                  <a:pt x="830897" y="37096"/>
                  <a:pt x="814638" y="44872"/>
                  <a:pt x="472394" y="28575"/>
                </a:cubicBezTo>
                <a:cubicBezTo>
                  <a:pt x="428943" y="26506"/>
                  <a:pt x="279414" y="3728"/>
                  <a:pt x="253319" y="0"/>
                </a:cubicBezTo>
                <a:cubicBezTo>
                  <a:pt x="50135" y="10159"/>
                  <a:pt x="65994" y="0"/>
                  <a:pt x="24719" y="9525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文字方塊 50"/>
          <p:cNvSpPr txBox="1"/>
          <p:nvPr/>
        </p:nvSpPr>
        <p:spPr>
          <a:xfrm>
            <a:off x="6683052" y="505875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[2:end]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94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Geostrophic Equations </a:t>
            </a:r>
            <a:br>
              <a:rPr lang="en-US" altLang="zh-TW" dirty="0"/>
            </a:br>
            <a:r>
              <a:rPr lang="en-US" altLang="zh-TW" dirty="0"/>
              <a:t>(height </a:t>
            </a:r>
            <a:r>
              <a:rPr lang="en-US" altLang="zh-TW" dirty="0" smtClean="0"/>
              <a:t>gradients)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70C0"/>
                </a:solidFill>
              </a:rPr>
              <a:t>Height</a:t>
            </a:r>
            <a:r>
              <a:rPr lang="en-US" altLang="zh-TW" dirty="0"/>
              <a:t>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en-US" altLang="zh-TW" dirty="0">
                <a:solidFill>
                  <a:srgbClr val="FF0000"/>
                </a:solidFill>
              </a:rPr>
              <a:t>height gradients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4x4 data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3x3 </a:t>
            </a:r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data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33</a:t>
            </a:fld>
            <a:endParaRPr lang="zh-TW" altLang="en-US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3065068"/>
              </p:ext>
            </p:extLst>
          </p:nvPr>
        </p:nvGraphicFramePr>
        <p:xfrm>
          <a:off x="7164288" y="3284984"/>
          <a:ext cx="1600200" cy="170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1" name="Equation" r:id="rId3" imgW="787320" imgH="838080" progId="Equation.3">
                  <p:embed/>
                </p:oleObj>
              </mc:Choice>
              <mc:Fallback>
                <p:oleObj name="Equation" r:id="rId3" imgW="78732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288" y="3284984"/>
                        <a:ext cx="1600200" cy="17065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8244408" y="3284984"/>
            <a:ext cx="576064" cy="17281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081208"/>
              </p:ext>
            </p:extLst>
          </p:nvPr>
        </p:nvGraphicFramePr>
        <p:xfrm>
          <a:off x="1691680" y="3356992"/>
          <a:ext cx="3240360" cy="2448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160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6091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6091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橢圓 8"/>
          <p:cNvSpPr/>
          <p:nvPr/>
        </p:nvSpPr>
        <p:spPr>
          <a:xfrm>
            <a:off x="1619672" y="328498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2699792" y="328498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3779912" y="329336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4860032" y="329336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1619672" y="406868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2699792" y="406868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3779912" y="407707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4860032" y="407707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1628056" y="493278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2708176" y="493278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3788296" y="494116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4868416" y="494116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1628056" y="572487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2708176" y="572487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3788296" y="573325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4868416" y="573325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2123728" y="371703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3203848" y="372541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4283968" y="3733800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/>
          <p:cNvSpPr/>
          <p:nvPr/>
        </p:nvSpPr>
        <p:spPr>
          <a:xfrm>
            <a:off x="2180531" y="4509120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3260651" y="451750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4340771" y="452588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2188915" y="529282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/>
          <p:cNvSpPr/>
          <p:nvPr/>
        </p:nvSpPr>
        <p:spPr>
          <a:xfrm>
            <a:off x="3269035" y="530120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/>
          <p:cNvSpPr/>
          <p:nvPr/>
        </p:nvSpPr>
        <p:spPr>
          <a:xfrm>
            <a:off x="4349155" y="530959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83568" y="2780928"/>
            <a:ext cx="5584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using </a:t>
            </a:r>
            <a:r>
              <a:rPr lang="en-US" altLang="zh-TW" dirty="0">
                <a:solidFill>
                  <a:srgbClr val="00B050"/>
                </a:solidFill>
              </a:rPr>
              <a:t>backward</a:t>
            </a:r>
            <a:r>
              <a:rPr lang="en-US" altLang="zh-TW" dirty="0"/>
              <a:t> difference </a:t>
            </a:r>
            <a:r>
              <a:rPr lang="en-US" altLang="zh-TW" dirty="0" smtClean="0"/>
              <a:t>scheme (a numerical method)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899592" y="318071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(1,1)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5045621" y="318071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(1,4)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899592" y="561221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(4,1)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5054427" y="562059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(4,4)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5054427" y="482851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(3,4)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3536268" y="588029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(4,3)</a:t>
            </a:r>
            <a:endParaRPr lang="zh-TW" altLang="en-US" dirty="0"/>
          </a:p>
        </p:txBody>
      </p:sp>
      <p:sp>
        <p:nvSpPr>
          <p:cNvPr id="40" name="手繪多邊形 39"/>
          <p:cNvSpPr/>
          <p:nvPr/>
        </p:nvSpPr>
        <p:spPr>
          <a:xfrm>
            <a:off x="5067264" y="5124450"/>
            <a:ext cx="152436" cy="609600"/>
          </a:xfrm>
          <a:custGeom>
            <a:avLst/>
            <a:gdLst>
              <a:gd name="connsiteX0" fmla="*/ 36 w 152436"/>
              <a:gd name="connsiteY0" fmla="*/ 609600 h 609600"/>
              <a:gd name="connsiteX1" fmla="*/ 76236 w 152436"/>
              <a:gd name="connsiteY1" fmla="*/ 552450 h 609600"/>
              <a:gd name="connsiteX2" fmla="*/ 114336 w 152436"/>
              <a:gd name="connsiteY2" fmla="*/ 495300 h 609600"/>
              <a:gd name="connsiteX3" fmla="*/ 152436 w 152436"/>
              <a:gd name="connsiteY3" fmla="*/ 409575 h 609600"/>
              <a:gd name="connsiteX4" fmla="*/ 142911 w 152436"/>
              <a:gd name="connsiteY4" fmla="*/ 209550 h 609600"/>
              <a:gd name="connsiteX5" fmla="*/ 123861 w 152436"/>
              <a:gd name="connsiteY5" fmla="*/ 171450 h 609600"/>
              <a:gd name="connsiteX6" fmla="*/ 114336 w 152436"/>
              <a:gd name="connsiteY6" fmla="*/ 142875 h 609600"/>
              <a:gd name="connsiteX7" fmla="*/ 47661 w 152436"/>
              <a:gd name="connsiteY7" fmla="*/ 66675 h 609600"/>
              <a:gd name="connsiteX8" fmla="*/ 28611 w 152436"/>
              <a:gd name="connsiteY8" fmla="*/ 38100 h 609600"/>
              <a:gd name="connsiteX9" fmla="*/ 36 w 152436"/>
              <a:gd name="connsiteY9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2436" h="609600">
                <a:moveTo>
                  <a:pt x="36" y="609600"/>
                </a:moveTo>
                <a:cubicBezTo>
                  <a:pt x="27398" y="593183"/>
                  <a:pt x="57718" y="580227"/>
                  <a:pt x="76236" y="552450"/>
                </a:cubicBezTo>
                <a:cubicBezTo>
                  <a:pt x="131375" y="469742"/>
                  <a:pt x="23179" y="586457"/>
                  <a:pt x="114336" y="495300"/>
                </a:cubicBezTo>
                <a:cubicBezTo>
                  <a:pt x="137006" y="427290"/>
                  <a:pt x="122247" y="454858"/>
                  <a:pt x="152436" y="409575"/>
                </a:cubicBezTo>
                <a:cubicBezTo>
                  <a:pt x="149261" y="342900"/>
                  <a:pt x="150864" y="275825"/>
                  <a:pt x="142911" y="209550"/>
                </a:cubicBezTo>
                <a:cubicBezTo>
                  <a:pt x="141219" y="195452"/>
                  <a:pt x="129454" y="184501"/>
                  <a:pt x="123861" y="171450"/>
                </a:cubicBezTo>
                <a:cubicBezTo>
                  <a:pt x="119906" y="162222"/>
                  <a:pt x="119212" y="151652"/>
                  <a:pt x="114336" y="142875"/>
                </a:cubicBezTo>
                <a:cubicBezTo>
                  <a:pt x="81652" y="84044"/>
                  <a:pt x="89403" y="94503"/>
                  <a:pt x="47661" y="66675"/>
                </a:cubicBezTo>
                <a:cubicBezTo>
                  <a:pt x="41311" y="57150"/>
                  <a:pt x="35940" y="46894"/>
                  <a:pt x="28611" y="38100"/>
                </a:cubicBezTo>
                <a:cubicBezTo>
                  <a:pt x="-2209" y="1116"/>
                  <a:pt x="36" y="24448"/>
                  <a:pt x="36" y="0"/>
                </a:cubicBezTo>
              </a:path>
            </a:pathLst>
          </a:custGeom>
          <a:noFill/>
          <a:ln>
            <a:solidFill>
              <a:srgbClr val="00B05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手繪多邊形 40"/>
          <p:cNvSpPr/>
          <p:nvPr/>
        </p:nvSpPr>
        <p:spPr>
          <a:xfrm rot="16200000" flipH="1">
            <a:off x="4340567" y="5627958"/>
            <a:ext cx="197521" cy="742763"/>
          </a:xfrm>
          <a:custGeom>
            <a:avLst/>
            <a:gdLst>
              <a:gd name="connsiteX0" fmla="*/ 36 w 152436"/>
              <a:gd name="connsiteY0" fmla="*/ 609600 h 609600"/>
              <a:gd name="connsiteX1" fmla="*/ 76236 w 152436"/>
              <a:gd name="connsiteY1" fmla="*/ 552450 h 609600"/>
              <a:gd name="connsiteX2" fmla="*/ 114336 w 152436"/>
              <a:gd name="connsiteY2" fmla="*/ 495300 h 609600"/>
              <a:gd name="connsiteX3" fmla="*/ 152436 w 152436"/>
              <a:gd name="connsiteY3" fmla="*/ 409575 h 609600"/>
              <a:gd name="connsiteX4" fmla="*/ 142911 w 152436"/>
              <a:gd name="connsiteY4" fmla="*/ 209550 h 609600"/>
              <a:gd name="connsiteX5" fmla="*/ 123861 w 152436"/>
              <a:gd name="connsiteY5" fmla="*/ 171450 h 609600"/>
              <a:gd name="connsiteX6" fmla="*/ 114336 w 152436"/>
              <a:gd name="connsiteY6" fmla="*/ 142875 h 609600"/>
              <a:gd name="connsiteX7" fmla="*/ 47661 w 152436"/>
              <a:gd name="connsiteY7" fmla="*/ 66675 h 609600"/>
              <a:gd name="connsiteX8" fmla="*/ 28611 w 152436"/>
              <a:gd name="connsiteY8" fmla="*/ 38100 h 609600"/>
              <a:gd name="connsiteX9" fmla="*/ 36 w 152436"/>
              <a:gd name="connsiteY9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2436" h="609600">
                <a:moveTo>
                  <a:pt x="36" y="609600"/>
                </a:moveTo>
                <a:cubicBezTo>
                  <a:pt x="27398" y="593183"/>
                  <a:pt x="57718" y="580227"/>
                  <a:pt x="76236" y="552450"/>
                </a:cubicBezTo>
                <a:cubicBezTo>
                  <a:pt x="131375" y="469742"/>
                  <a:pt x="23179" y="586457"/>
                  <a:pt x="114336" y="495300"/>
                </a:cubicBezTo>
                <a:cubicBezTo>
                  <a:pt x="137006" y="427290"/>
                  <a:pt x="122247" y="454858"/>
                  <a:pt x="152436" y="409575"/>
                </a:cubicBezTo>
                <a:cubicBezTo>
                  <a:pt x="149261" y="342900"/>
                  <a:pt x="150864" y="275825"/>
                  <a:pt x="142911" y="209550"/>
                </a:cubicBezTo>
                <a:cubicBezTo>
                  <a:pt x="141219" y="195452"/>
                  <a:pt x="129454" y="184501"/>
                  <a:pt x="123861" y="171450"/>
                </a:cubicBezTo>
                <a:cubicBezTo>
                  <a:pt x="119906" y="162222"/>
                  <a:pt x="119212" y="151652"/>
                  <a:pt x="114336" y="142875"/>
                </a:cubicBezTo>
                <a:cubicBezTo>
                  <a:pt x="81652" y="84044"/>
                  <a:pt x="89403" y="94503"/>
                  <a:pt x="47661" y="66675"/>
                </a:cubicBezTo>
                <a:cubicBezTo>
                  <a:pt x="41311" y="57150"/>
                  <a:pt x="35940" y="46894"/>
                  <a:pt x="28611" y="38100"/>
                </a:cubicBezTo>
                <a:cubicBezTo>
                  <a:pt x="-2209" y="1116"/>
                  <a:pt x="36" y="24448"/>
                  <a:pt x="36" y="0"/>
                </a:cubicBezTo>
              </a:path>
            </a:pathLst>
          </a:custGeom>
          <a:noFill/>
          <a:ln>
            <a:solidFill>
              <a:srgbClr val="00B05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4" name="直線單箭頭接點 43"/>
          <p:cNvCxnSpPr/>
          <p:nvPr/>
        </p:nvCxnSpPr>
        <p:spPr>
          <a:xfrm>
            <a:off x="1619672" y="6381328"/>
            <a:ext cx="3191037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1907704" y="6381328"/>
            <a:ext cx="2808311" cy="36933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y-direction (j)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6" name="直線單箭頭接點 45"/>
          <p:cNvCxnSpPr/>
          <p:nvPr/>
        </p:nvCxnSpPr>
        <p:spPr>
          <a:xfrm>
            <a:off x="683568" y="3321124"/>
            <a:ext cx="0" cy="277697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 rot="16200000">
            <a:off x="-276640" y="4524946"/>
            <a:ext cx="1572210" cy="36933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x-direction, (</a:t>
            </a:r>
            <a:r>
              <a:rPr lang="en-US" altLang="zh-TW" dirty="0" err="1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/>
              <p:cNvSpPr/>
              <p:nvPr/>
            </p:nvSpPr>
            <p:spPr>
              <a:xfrm>
                <a:off x="6066159" y="5364832"/>
                <a:ext cx="2483768" cy="12073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TW" altLang="zh-TW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TW" altLang="zh-TW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FFC00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TW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b="0" i="1" smtClean="0">
                                  <a:solidFill>
                                    <a:srgbClr val="FFC00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zh-TW" b="0" i="1" smtClean="0">
                                  <a:solidFill>
                                    <a:srgbClr val="FFC000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TW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−1,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zh-TW" altLang="zh-TW" dirty="0"/>
              </a:p>
            </p:txBody>
          </p:sp>
        </mc:Choice>
        <mc:Fallback xmlns="">
          <p:sp>
            <p:nvSpPr>
              <p:cNvPr id="50" name="矩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6159" y="5364832"/>
                <a:ext cx="2483768" cy="120738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手繪多邊形 46"/>
          <p:cNvSpPr/>
          <p:nvPr/>
        </p:nvSpPr>
        <p:spPr>
          <a:xfrm rot="16200000" flipH="1">
            <a:off x="3233898" y="5607677"/>
            <a:ext cx="197521" cy="742763"/>
          </a:xfrm>
          <a:custGeom>
            <a:avLst/>
            <a:gdLst>
              <a:gd name="connsiteX0" fmla="*/ 36 w 152436"/>
              <a:gd name="connsiteY0" fmla="*/ 609600 h 609600"/>
              <a:gd name="connsiteX1" fmla="*/ 76236 w 152436"/>
              <a:gd name="connsiteY1" fmla="*/ 552450 h 609600"/>
              <a:gd name="connsiteX2" fmla="*/ 114336 w 152436"/>
              <a:gd name="connsiteY2" fmla="*/ 495300 h 609600"/>
              <a:gd name="connsiteX3" fmla="*/ 152436 w 152436"/>
              <a:gd name="connsiteY3" fmla="*/ 409575 h 609600"/>
              <a:gd name="connsiteX4" fmla="*/ 142911 w 152436"/>
              <a:gd name="connsiteY4" fmla="*/ 209550 h 609600"/>
              <a:gd name="connsiteX5" fmla="*/ 123861 w 152436"/>
              <a:gd name="connsiteY5" fmla="*/ 171450 h 609600"/>
              <a:gd name="connsiteX6" fmla="*/ 114336 w 152436"/>
              <a:gd name="connsiteY6" fmla="*/ 142875 h 609600"/>
              <a:gd name="connsiteX7" fmla="*/ 47661 w 152436"/>
              <a:gd name="connsiteY7" fmla="*/ 66675 h 609600"/>
              <a:gd name="connsiteX8" fmla="*/ 28611 w 152436"/>
              <a:gd name="connsiteY8" fmla="*/ 38100 h 609600"/>
              <a:gd name="connsiteX9" fmla="*/ 36 w 152436"/>
              <a:gd name="connsiteY9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2436" h="609600">
                <a:moveTo>
                  <a:pt x="36" y="609600"/>
                </a:moveTo>
                <a:cubicBezTo>
                  <a:pt x="27398" y="593183"/>
                  <a:pt x="57718" y="580227"/>
                  <a:pt x="76236" y="552450"/>
                </a:cubicBezTo>
                <a:cubicBezTo>
                  <a:pt x="131375" y="469742"/>
                  <a:pt x="23179" y="586457"/>
                  <a:pt x="114336" y="495300"/>
                </a:cubicBezTo>
                <a:cubicBezTo>
                  <a:pt x="137006" y="427290"/>
                  <a:pt x="122247" y="454858"/>
                  <a:pt x="152436" y="409575"/>
                </a:cubicBezTo>
                <a:cubicBezTo>
                  <a:pt x="149261" y="342900"/>
                  <a:pt x="150864" y="275825"/>
                  <a:pt x="142911" y="209550"/>
                </a:cubicBezTo>
                <a:cubicBezTo>
                  <a:pt x="141219" y="195452"/>
                  <a:pt x="129454" y="184501"/>
                  <a:pt x="123861" y="171450"/>
                </a:cubicBezTo>
                <a:cubicBezTo>
                  <a:pt x="119906" y="162222"/>
                  <a:pt x="119212" y="151652"/>
                  <a:pt x="114336" y="142875"/>
                </a:cubicBezTo>
                <a:cubicBezTo>
                  <a:pt x="81652" y="84044"/>
                  <a:pt x="89403" y="94503"/>
                  <a:pt x="47661" y="66675"/>
                </a:cubicBezTo>
                <a:cubicBezTo>
                  <a:pt x="41311" y="57150"/>
                  <a:pt x="35940" y="46894"/>
                  <a:pt x="28611" y="38100"/>
                </a:cubicBezTo>
                <a:cubicBezTo>
                  <a:pt x="-2209" y="1116"/>
                  <a:pt x="36" y="24448"/>
                  <a:pt x="36" y="0"/>
                </a:cubicBezTo>
              </a:path>
            </a:pathLst>
          </a:custGeom>
          <a:noFill/>
          <a:ln>
            <a:solidFill>
              <a:srgbClr val="00B05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手繪多邊形 47"/>
          <p:cNvSpPr/>
          <p:nvPr/>
        </p:nvSpPr>
        <p:spPr>
          <a:xfrm rot="16200000" flipH="1">
            <a:off x="2153778" y="5657762"/>
            <a:ext cx="197521" cy="742763"/>
          </a:xfrm>
          <a:custGeom>
            <a:avLst/>
            <a:gdLst>
              <a:gd name="connsiteX0" fmla="*/ 36 w 152436"/>
              <a:gd name="connsiteY0" fmla="*/ 609600 h 609600"/>
              <a:gd name="connsiteX1" fmla="*/ 76236 w 152436"/>
              <a:gd name="connsiteY1" fmla="*/ 552450 h 609600"/>
              <a:gd name="connsiteX2" fmla="*/ 114336 w 152436"/>
              <a:gd name="connsiteY2" fmla="*/ 495300 h 609600"/>
              <a:gd name="connsiteX3" fmla="*/ 152436 w 152436"/>
              <a:gd name="connsiteY3" fmla="*/ 409575 h 609600"/>
              <a:gd name="connsiteX4" fmla="*/ 142911 w 152436"/>
              <a:gd name="connsiteY4" fmla="*/ 209550 h 609600"/>
              <a:gd name="connsiteX5" fmla="*/ 123861 w 152436"/>
              <a:gd name="connsiteY5" fmla="*/ 171450 h 609600"/>
              <a:gd name="connsiteX6" fmla="*/ 114336 w 152436"/>
              <a:gd name="connsiteY6" fmla="*/ 142875 h 609600"/>
              <a:gd name="connsiteX7" fmla="*/ 47661 w 152436"/>
              <a:gd name="connsiteY7" fmla="*/ 66675 h 609600"/>
              <a:gd name="connsiteX8" fmla="*/ 28611 w 152436"/>
              <a:gd name="connsiteY8" fmla="*/ 38100 h 609600"/>
              <a:gd name="connsiteX9" fmla="*/ 36 w 152436"/>
              <a:gd name="connsiteY9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2436" h="609600">
                <a:moveTo>
                  <a:pt x="36" y="609600"/>
                </a:moveTo>
                <a:cubicBezTo>
                  <a:pt x="27398" y="593183"/>
                  <a:pt x="57718" y="580227"/>
                  <a:pt x="76236" y="552450"/>
                </a:cubicBezTo>
                <a:cubicBezTo>
                  <a:pt x="131375" y="469742"/>
                  <a:pt x="23179" y="586457"/>
                  <a:pt x="114336" y="495300"/>
                </a:cubicBezTo>
                <a:cubicBezTo>
                  <a:pt x="137006" y="427290"/>
                  <a:pt x="122247" y="454858"/>
                  <a:pt x="152436" y="409575"/>
                </a:cubicBezTo>
                <a:cubicBezTo>
                  <a:pt x="149261" y="342900"/>
                  <a:pt x="150864" y="275825"/>
                  <a:pt x="142911" y="209550"/>
                </a:cubicBezTo>
                <a:cubicBezTo>
                  <a:pt x="141219" y="195452"/>
                  <a:pt x="129454" y="184501"/>
                  <a:pt x="123861" y="171450"/>
                </a:cubicBezTo>
                <a:cubicBezTo>
                  <a:pt x="119906" y="162222"/>
                  <a:pt x="119212" y="151652"/>
                  <a:pt x="114336" y="142875"/>
                </a:cubicBezTo>
                <a:cubicBezTo>
                  <a:pt x="81652" y="84044"/>
                  <a:pt x="89403" y="94503"/>
                  <a:pt x="47661" y="66675"/>
                </a:cubicBezTo>
                <a:cubicBezTo>
                  <a:pt x="41311" y="57150"/>
                  <a:pt x="35940" y="46894"/>
                  <a:pt x="28611" y="38100"/>
                </a:cubicBezTo>
                <a:cubicBezTo>
                  <a:pt x="-2209" y="1116"/>
                  <a:pt x="36" y="24448"/>
                  <a:pt x="36" y="0"/>
                </a:cubicBezTo>
              </a:path>
            </a:pathLst>
          </a:custGeom>
          <a:noFill/>
          <a:ln>
            <a:solidFill>
              <a:srgbClr val="00B05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文字方塊 50"/>
          <p:cNvSpPr txBox="1"/>
          <p:nvPr/>
        </p:nvSpPr>
        <p:spPr>
          <a:xfrm>
            <a:off x="6653683" y="505020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[2:end]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2" name="手繪多邊形 51"/>
          <p:cNvSpPr/>
          <p:nvPr/>
        </p:nvSpPr>
        <p:spPr>
          <a:xfrm>
            <a:off x="1545003" y="5589240"/>
            <a:ext cx="2453594" cy="352425"/>
          </a:xfrm>
          <a:custGeom>
            <a:avLst/>
            <a:gdLst>
              <a:gd name="connsiteX0" fmla="*/ 24719 w 2453594"/>
              <a:gd name="connsiteY0" fmla="*/ 9525 h 352425"/>
              <a:gd name="connsiteX1" fmla="*/ 5669 w 2453594"/>
              <a:gd name="connsiteY1" fmla="*/ 57150 h 352425"/>
              <a:gd name="connsiteX2" fmla="*/ 15194 w 2453594"/>
              <a:gd name="connsiteY2" fmla="*/ 200025 h 352425"/>
              <a:gd name="connsiteX3" fmla="*/ 53294 w 2453594"/>
              <a:gd name="connsiteY3" fmla="*/ 266700 h 352425"/>
              <a:gd name="connsiteX4" fmla="*/ 139019 w 2453594"/>
              <a:gd name="connsiteY4" fmla="*/ 342900 h 352425"/>
              <a:gd name="connsiteX5" fmla="*/ 177119 w 2453594"/>
              <a:gd name="connsiteY5" fmla="*/ 352425 h 352425"/>
              <a:gd name="connsiteX6" fmla="*/ 291419 w 2453594"/>
              <a:gd name="connsiteY6" fmla="*/ 333375 h 352425"/>
              <a:gd name="connsiteX7" fmla="*/ 348569 w 2453594"/>
              <a:gd name="connsiteY7" fmla="*/ 295275 h 352425"/>
              <a:gd name="connsiteX8" fmla="*/ 396194 w 2453594"/>
              <a:gd name="connsiteY8" fmla="*/ 257175 h 352425"/>
              <a:gd name="connsiteX9" fmla="*/ 424769 w 2453594"/>
              <a:gd name="connsiteY9" fmla="*/ 219075 h 352425"/>
              <a:gd name="connsiteX10" fmla="*/ 500969 w 2453594"/>
              <a:gd name="connsiteY10" fmla="*/ 171450 h 352425"/>
              <a:gd name="connsiteX11" fmla="*/ 567644 w 2453594"/>
              <a:gd name="connsiteY11" fmla="*/ 152400 h 352425"/>
              <a:gd name="connsiteX12" fmla="*/ 739094 w 2453594"/>
              <a:gd name="connsiteY12" fmla="*/ 161925 h 352425"/>
              <a:gd name="connsiteX13" fmla="*/ 796244 w 2453594"/>
              <a:gd name="connsiteY13" fmla="*/ 180975 h 352425"/>
              <a:gd name="connsiteX14" fmla="*/ 891494 w 2453594"/>
              <a:gd name="connsiteY14" fmla="*/ 209550 h 352425"/>
              <a:gd name="connsiteX15" fmla="*/ 920069 w 2453594"/>
              <a:gd name="connsiteY15" fmla="*/ 219075 h 352425"/>
              <a:gd name="connsiteX16" fmla="*/ 996269 w 2453594"/>
              <a:gd name="connsiteY16" fmla="*/ 257175 h 352425"/>
              <a:gd name="connsiteX17" fmla="*/ 1034369 w 2453594"/>
              <a:gd name="connsiteY17" fmla="*/ 266700 h 352425"/>
              <a:gd name="connsiteX18" fmla="*/ 1091519 w 2453594"/>
              <a:gd name="connsiteY18" fmla="*/ 285750 h 352425"/>
              <a:gd name="connsiteX19" fmla="*/ 1129619 w 2453594"/>
              <a:gd name="connsiteY19" fmla="*/ 295275 h 352425"/>
              <a:gd name="connsiteX20" fmla="*/ 1177244 w 2453594"/>
              <a:gd name="connsiteY20" fmla="*/ 304800 h 352425"/>
              <a:gd name="connsiteX21" fmla="*/ 1205819 w 2453594"/>
              <a:gd name="connsiteY21" fmla="*/ 314325 h 352425"/>
              <a:gd name="connsiteX22" fmla="*/ 1358219 w 2453594"/>
              <a:gd name="connsiteY22" fmla="*/ 304800 h 352425"/>
              <a:gd name="connsiteX23" fmla="*/ 1386794 w 2453594"/>
              <a:gd name="connsiteY23" fmla="*/ 285750 h 352425"/>
              <a:gd name="connsiteX24" fmla="*/ 1424894 w 2453594"/>
              <a:gd name="connsiteY24" fmla="*/ 276225 h 352425"/>
              <a:gd name="connsiteX25" fmla="*/ 1453469 w 2453594"/>
              <a:gd name="connsiteY25" fmla="*/ 257175 h 352425"/>
              <a:gd name="connsiteX26" fmla="*/ 1501094 w 2453594"/>
              <a:gd name="connsiteY26" fmla="*/ 247650 h 352425"/>
              <a:gd name="connsiteX27" fmla="*/ 1539194 w 2453594"/>
              <a:gd name="connsiteY27" fmla="*/ 238125 h 352425"/>
              <a:gd name="connsiteX28" fmla="*/ 1643969 w 2453594"/>
              <a:gd name="connsiteY28" fmla="*/ 257175 h 352425"/>
              <a:gd name="connsiteX29" fmla="*/ 1729694 w 2453594"/>
              <a:gd name="connsiteY29" fmla="*/ 285750 h 352425"/>
              <a:gd name="connsiteX30" fmla="*/ 1777319 w 2453594"/>
              <a:gd name="connsiteY30" fmla="*/ 314325 h 352425"/>
              <a:gd name="connsiteX31" fmla="*/ 1910669 w 2453594"/>
              <a:gd name="connsiteY31" fmla="*/ 304800 h 352425"/>
              <a:gd name="connsiteX32" fmla="*/ 1996394 w 2453594"/>
              <a:gd name="connsiteY32" fmla="*/ 276225 h 352425"/>
              <a:gd name="connsiteX33" fmla="*/ 2101169 w 2453594"/>
              <a:gd name="connsiteY33" fmla="*/ 257175 h 352425"/>
              <a:gd name="connsiteX34" fmla="*/ 2282144 w 2453594"/>
              <a:gd name="connsiteY34" fmla="*/ 285750 h 352425"/>
              <a:gd name="connsiteX35" fmla="*/ 2339294 w 2453594"/>
              <a:gd name="connsiteY35" fmla="*/ 314325 h 352425"/>
              <a:gd name="connsiteX36" fmla="*/ 2377394 w 2453594"/>
              <a:gd name="connsiteY36" fmla="*/ 323850 h 352425"/>
              <a:gd name="connsiteX37" fmla="*/ 2434544 w 2453594"/>
              <a:gd name="connsiteY37" fmla="*/ 266700 h 352425"/>
              <a:gd name="connsiteX38" fmla="*/ 2444069 w 2453594"/>
              <a:gd name="connsiteY38" fmla="*/ 228600 h 352425"/>
              <a:gd name="connsiteX39" fmla="*/ 2453594 w 2453594"/>
              <a:gd name="connsiteY39" fmla="*/ 200025 h 352425"/>
              <a:gd name="connsiteX40" fmla="*/ 2444069 w 2453594"/>
              <a:gd name="connsiteY40" fmla="*/ 114300 h 352425"/>
              <a:gd name="connsiteX41" fmla="*/ 2434544 w 2453594"/>
              <a:gd name="connsiteY41" fmla="*/ 85725 h 352425"/>
              <a:gd name="connsiteX42" fmla="*/ 2358344 w 2453594"/>
              <a:gd name="connsiteY42" fmla="*/ 47625 h 352425"/>
              <a:gd name="connsiteX43" fmla="*/ 2234519 w 2453594"/>
              <a:gd name="connsiteY43" fmla="*/ 9525 h 352425"/>
              <a:gd name="connsiteX44" fmla="*/ 2063069 w 2453594"/>
              <a:gd name="connsiteY44" fmla="*/ 19050 h 352425"/>
              <a:gd name="connsiteX45" fmla="*/ 2005919 w 2453594"/>
              <a:gd name="connsiteY45" fmla="*/ 47625 h 352425"/>
              <a:gd name="connsiteX46" fmla="*/ 1967819 w 2453594"/>
              <a:gd name="connsiteY46" fmla="*/ 66675 h 352425"/>
              <a:gd name="connsiteX47" fmla="*/ 1939244 w 2453594"/>
              <a:gd name="connsiteY47" fmla="*/ 95250 h 352425"/>
              <a:gd name="connsiteX48" fmla="*/ 1863044 w 2453594"/>
              <a:gd name="connsiteY48" fmla="*/ 123825 h 352425"/>
              <a:gd name="connsiteX49" fmla="*/ 1548719 w 2453594"/>
              <a:gd name="connsiteY49" fmla="*/ 104775 h 352425"/>
              <a:gd name="connsiteX50" fmla="*/ 1520144 w 2453594"/>
              <a:gd name="connsiteY50" fmla="*/ 95250 h 352425"/>
              <a:gd name="connsiteX51" fmla="*/ 1482044 w 2453594"/>
              <a:gd name="connsiteY51" fmla="*/ 85725 h 352425"/>
              <a:gd name="connsiteX52" fmla="*/ 1453469 w 2453594"/>
              <a:gd name="connsiteY52" fmla="*/ 76200 h 352425"/>
              <a:gd name="connsiteX53" fmla="*/ 1348694 w 2453594"/>
              <a:gd name="connsiteY53" fmla="*/ 57150 h 352425"/>
              <a:gd name="connsiteX54" fmla="*/ 1320119 w 2453594"/>
              <a:gd name="connsiteY54" fmla="*/ 47625 h 352425"/>
              <a:gd name="connsiteX55" fmla="*/ 1205819 w 2453594"/>
              <a:gd name="connsiteY55" fmla="*/ 28575 h 352425"/>
              <a:gd name="connsiteX56" fmla="*/ 472394 w 2453594"/>
              <a:gd name="connsiteY56" fmla="*/ 28575 h 352425"/>
              <a:gd name="connsiteX57" fmla="*/ 253319 w 2453594"/>
              <a:gd name="connsiteY57" fmla="*/ 0 h 352425"/>
              <a:gd name="connsiteX58" fmla="*/ 24719 w 2453594"/>
              <a:gd name="connsiteY58" fmla="*/ 95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2453594" h="352425">
                <a:moveTo>
                  <a:pt x="24719" y="9525"/>
                </a:moveTo>
                <a:cubicBezTo>
                  <a:pt x="-16556" y="19050"/>
                  <a:pt x="6523" y="40073"/>
                  <a:pt x="5669" y="57150"/>
                </a:cubicBezTo>
                <a:cubicBezTo>
                  <a:pt x="3285" y="104821"/>
                  <a:pt x="7750" y="152878"/>
                  <a:pt x="15194" y="200025"/>
                </a:cubicBezTo>
                <a:cubicBezTo>
                  <a:pt x="16850" y="210512"/>
                  <a:pt x="44519" y="256828"/>
                  <a:pt x="53294" y="266700"/>
                </a:cubicBezTo>
                <a:cubicBezTo>
                  <a:pt x="65802" y="280771"/>
                  <a:pt x="110437" y="330650"/>
                  <a:pt x="139019" y="342900"/>
                </a:cubicBezTo>
                <a:cubicBezTo>
                  <a:pt x="151051" y="348057"/>
                  <a:pt x="164419" y="349250"/>
                  <a:pt x="177119" y="352425"/>
                </a:cubicBezTo>
                <a:cubicBezTo>
                  <a:pt x="192857" y="350676"/>
                  <a:pt x="263494" y="348889"/>
                  <a:pt x="291419" y="333375"/>
                </a:cubicBezTo>
                <a:cubicBezTo>
                  <a:pt x="311433" y="322256"/>
                  <a:pt x="348569" y="295275"/>
                  <a:pt x="348569" y="295275"/>
                </a:cubicBezTo>
                <a:cubicBezTo>
                  <a:pt x="406911" y="207763"/>
                  <a:pt x="327182" y="314685"/>
                  <a:pt x="396194" y="257175"/>
                </a:cubicBezTo>
                <a:cubicBezTo>
                  <a:pt x="408390" y="247012"/>
                  <a:pt x="413544" y="230300"/>
                  <a:pt x="424769" y="219075"/>
                </a:cubicBezTo>
                <a:cubicBezTo>
                  <a:pt x="442268" y="201576"/>
                  <a:pt x="477256" y="180073"/>
                  <a:pt x="500969" y="171450"/>
                </a:cubicBezTo>
                <a:cubicBezTo>
                  <a:pt x="522692" y="163551"/>
                  <a:pt x="545419" y="158750"/>
                  <a:pt x="567644" y="152400"/>
                </a:cubicBezTo>
                <a:cubicBezTo>
                  <a:pt x="624794" y="155575"/>
                  <a:pt x="682298" y="154825"/>
                  <a:pt x="739094" y="161925"/>
                </a:cubicBezTo>
                <a:cubicBezTo>
                  <a:pt x="759019" y="164416"/>
                  <a:pt x="777194" y="174625"/>
                  <a:pt x="796244" y="180975"/>
                </a:cubicBezTo>
                <a:cubicBezTo>
                  <a:pt x="860957" y="202546"/>
                  <a:pt x="782453" y="176838"/>
                  <a:pt x="891494" y="209550"/>
                </a:cubicBezTo>
                <a:cubicBezTo>
                  <a:pt x="901111" y="212435"/>
                  <a:pt x="910929" y="214920"/>
                  <a:pt x="920069" y="219075"/>
                </a:cubicBezTo>
                <a:cubicBezTo>
                  <a:pt x="945922" y="230826"/>
                  <a:pt x="968719" y="250287"/>
                  <a:pt x="996269" y="257175"/>
                </a:cubicBezTo>
                <a:cubicBezTo>
                  <a:pt x="1008969" y="260350"/>
                  <a:pt x="1021830" y="262938"/>
                  <a:pt x="1034369" y="266700"/>
                </a:cubicBezTo>
                <a:cubicBezTo>
                  <a:pt x="1053603" y="272470"/>
                  <a:pt x="1072038" y="280880"/>
                  <a:pt x="1091519" y="285750"/>
                </a:cubicBezTo>
                <a:cubicBezTo>
                  <a:pt x="1104219" y="288925"/>
                  <a:pt x="1116840" y="292435"/>
                  <a:pt x="1129619" y="295275"/>
                </a:cubicBezTo>
                <a:cubicBezTo>
                  <a:pt x="1145423" y="298787"/>
                  <a:pt x="1161538" y="300873"/>
                  <a:pt x="1177244" y="304800"/>
                </a:cubicBezTo>
                <a:cubicBezTo>
                  <a:pt x="1186984" y="307235"/>
                  <a:pt x="1196294" y="311150"/>
                  <a:pt x="1205819" y="314325"/>
                </a:cubicBezTo>
                <a:cubicBezTo>
                  <a:pt x="1256619" y="311150"/>
                  <a:pt x="1307943" y="312738"/>
                  <a:pt x="1358219" y="304800"/>
                </a:cubicBezTo>
                <a:cubicBezTo>
                  <a:pt x="1369527" y="303015"/>
                  <a:pt x="1376272" y="290259"/>
                  <a:pt x="1386794" y="285750"/>
                </a:cubicBezTo>
                <a:cubicBezTo>
                  <a:pt x="1398826" y="280593"/>
                  <a:pt x="1412194" y="279400"/>
                  <a:pt x="1424894" y="276225"/>
                </a:cubicBezTo>
                <a:cubicBezTo>
                  <a:pt x="1434419" y="269875"/>
                  <a:pt x="1442750" y="261195"/>
                  <a:pt x="1453469" y="257175"/>
                </a:cubicBezTo>
                <a:cubicBezTo>
                  <a:pt x="1468628" y="251491"/>
                  <a:pt x="1485290" y="251162"/>
                  <a:pt x="1501094" y="247650"/>
                </a:cubicBezTo>
                <a:cubicBezTo>
                  <a:pt x="1513873" y="244810"/>
                  <a:pt x="1526494" y="241300"/>
                  <a:pt x="1539194" y="238125"/>
                </a:cubicBezTo>
                <a:cubicBezTo>
                  <a:pt x="1582885" y="244367"/>
                  <a:pt x="1605047" y="245199"/>
                  <a:pt x="1643969" y="257175"/>
                </a:cubicBezTo>
                <a:cubicBezTo>
                  <a:pt x="1672758" y="266033"/>
                  <a:pt x="1703866" y="270253"/>
                  <a:pt x="1729694" y="285750"/>
                </a:cubicBezTo>
                <a:lnTo>
                  <a:pt x="1777319" y="314325"/>
                </a:lnTo>
                <a:cubicBezTo>
                  <a:pt x="1821769" y="311150"/>
                  <a:pt x="1866599" y="311411"/>
                  <a:pt x="1910669" y="304800"/>
                </a:cubicBezTo>
                <a:cubicBezTo>
                  <a:pt x="1934481" y="301228"/>
                  <a:pt x="1970200" y="282773"/>
                  <a:pt x="1996394" y="276225"/>
                </a:cubicBezTo>
                <a:cubicBezTo>
                  <a:pt x="2056274" y="261255"/>
                  <a:pt x="2021535" y="268551"/>
                  <a:pt x="2101169" y="257175"/>
                </a:cubicBezTo>
                <a:cubicBezTo>
                  <a:pt x="2161494" y="266700"/>
                  <a:pt x="2222057" y="274825"/>
                  <a:pt x="2282144" y="285750"/>
                </a:cubicBezTo>
                <a:cubicBezTo>
                  <a:pt x="2328617" y="294200"/>
                  <a:pt x="2294341" y="295059"/>
                  <a:pt x="2339294" y="314325"/>
                </a:cubicBezTo>
                <a:cubicBezTo>
                  <a:pt x="2351326" y="319482"/>
                  <a:pt x="2364694" y="320675"/>
                  <a:pt x="2377394" y="323850"/>
                </a:cubicBezTo>
                <a:cubicBezTo>
                  <a:pt x="2406398" y="304514"/>
                  <a:pt x="2416822" y="302144"/>
                  <a:pt x="2434544" y="266700"/>
                </a:cubicBezTo>
                <a:cubicBezTo>
                  <a:pt x="2440398" y="254991"/>
                  <a:pt x="2440473" y="241187"/>
                  <a:pt x="2444069" y="228600"/>
                </a:cubicBezTo>
                <a:cubicBezTo>
                  <a:pt x="2446827" y="218946"/>
                  <a:pt x="2450419" y="209550"/>
                  <a:pt x="2453594" y="200025"/>
                </a:cubicBezTo>
                <a:cubicBezTo>
                  <a:pt x="2450419" y="171450"/>
                  <a:pt x="2448796" y="142660"/>
                  <a:pt x="2444069" y="114300"/>
                </a:cubicBezTo>
                <a:cubicBezTo>
                  <a:pt x="2442418" y="104396"/>
                  <a:pt x="2442469" y="91889"/>
                  <a:pt x="2434544" y="85725"/>
                </a:cubicBezTo>
                <a:cubicBezTo>
                  <a:pt x="2412128" y="68290"/>
                  <a:pt x="2383744" y="60325"/>
                  <a:pt x="2358344" y="47625"/>
                </a:cubicBezTo>
                <a:cubicBezTo>
                  <a:pt x="2294062" y="15484"/>
                  <a:pt x="2334105" y="31655"/>
                  <a:pt x="2234519" y="9525"/>
                </a:cubicBezTo>
                <a:cubicBezTo>
                  <a:pt x="2177369" y="12700"/>
                  <a:pt x="2120049" y="13623"/>
                  <a:pt x="2063069" y="19050"/>
                </a:cubicBezTo>
                <a:cubicBezTo>
                  <a:pt x="2036874" y="21545"/>
                  <a:pt x="2027752" y="35149"/>
                  <a:pt x="2005919" y="47625"/>
                </a:cubicBezTo>
                <a:cubicBezTo>
                  <a:pt x="1993591" y="54670"/>
                  <a:pt x="1979373" y="58422"/>
                  <a:pt x="1967819" y="66675"/>
                </a:cubicBezTo>
                <a:cubicBezTo>
                  <a:pt x="1956858" y="74505"/>
                  <a:pt x="1950205" y="87420"/>
                  <a:pt x="1939244" y="95250"/>
                </a:cubicBezTo>
                <a:cubicBezTo>
                  <a:pt x="1912424" y="114407"/>
                  <a:pt x="1893725" y="116155"/>
                  <a:pt x="1863044" y="123825"/>
                </a:cubicBezTo>
                <a:cubicBezTo>
                  <a:pt x="1792089" y="120987"/>
                  <a:pt x="1641635" y="121669"/>
                  <a:pt x="1548719" y="104775"/>
                </a:cubicBezTo>
                <a:cubicBezTo>
                  <a:pt x="1538841" y="102979"/>
                  <a:pt x="1529798" y="98008"/>
                  <a:pt x="1520144" y="95250"/>
                </a:cubicBezTo>
                <a:cubicBezTo>
                  <a:pt x="1507557" y="91654"/>
                  <a:pt x="1494631" y="89321"/>
                  <a:pt x="1482044" y="85725"/>
                </a:cubicBezTo>
                <a:cubicBezTo>
                  <a:pt x="1472390" y="82967"/>
                  <a:pt x="1463123" y="78958"/>
                  <a:pt x="1453469" y="76200"/>
                </a:cubicBezTo>
                <a:cubicBezTo>
                  <a:pt x="1408559" y="63369"/>
                  <a:pt x="1402655" y="64859"/>
                  <a:pt x="1348694" y="57150"/>
                </a:cubicBezTo>
                <a:cubicBezTo>
                  <a:pt x="1339169" y="53975"/>
                  <a:pt x="1329859" y="50060"/>
                  <a:pt x="1320119" y="47625"/>
                </a:cubicBezTo>
                <a:cubicBezTo>
                  <a:pt x="1282978" y="38340"/>
                  <a:pt x="1243453" y="33951"/>
                  <a:pt x="1205819" y="28575"/>
                </a:cubicBezTo>
                <a:cubicBezTo>
                  <a:pt x="830897" y="37096"/>
                  <a:pt x="814638" y="44872"/>
                  <a:pt x="472394" y="28575"/>
                </a:cubicBezTo>
                <a:cubicBezTo>
                  <a:pt x="428943" y="26506"/>
                  <a:pt x="279414" y="3728"/>
                  <a:pt x="253319" y="0"/>
                </a:cubicBezTo>
                <a:cubicBezTo>
                  <a:pt x="50135" y="10159"/>
                  <a:pt x="65994" y="0"/>
                  <a:pt x="24719" y="9525"/>
                </a:cubicBezTo>
                <a:close/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文字方塊 52"/>
          <p:cNvSpPr txBox="1"/>
          <p:nvPr/>
        </p:nvSpPr>
        <p:spPr>
          <a:xfrm>
            <a:off x="7524328" y="508518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C000"/>
                </a:solidFill>
              </a:rPr>
              <a:t>[1:end-1]</a:t>
            </a:r>
            <a:endParaRPr lang="zh-TW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28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Geostrophic Equations </a:t>
            </a:r>
            <a:br>
              <a:rPr lang="en-US" altLang="zh-TW" dirty="0"/>
            </a:br>
            <a:r>
              <a:rPr lang="en-US" altLang="zh-TW" dirty="0"/>
              <a:t>(height </a:t>
            </a:r>
            <a:r>
              <a:rPr lang="en-US" altLang="zh-TW" dirty="0" smtClean="0"/>
              <a:t>gradients)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70C0"/>
                </a:solidFill>
              </a:rPr>
              <a:t>Height</a:t>
            </a:r>
            <a:r>
              <a:rPr lang="en-US" altLang="zh-TW" dirty="0"/>
              <a:t>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en-US" altLang="zh-TW" dirty="0">
                <a:solidFill>
                  <a:srgbClr val="FF0000"/>
                </a:solidFill>
              </a:rPr>
              <a:t>height gradients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4x4 data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3x3 </a:t>
            </a:r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data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34</a:t>
            </a:fld>
            <a:endParaRPr lang="zh-TW" altLang="en-US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5368693"/>
              </p:ext>
            </p:extLst>
          </p:nvPr>
        </p:nvGraphicFramePr>
        <p:xfrm>
          <a:off x="7164288" y="3284984"/>
          <a:ext cx="1600200" cy="170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5" name="Equation" r:id="rId3" imgW="787320" imgH="838080" progId="Equation.3">
                  <p:embed/>
                </p:oleObj>
              </mc:Choice>
              <mc:Fallback>
                <p:oleObj name="Equation" r:id="rId3" imgW="78732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288" y="3284984"/>
                        <a:ext cx="1600200" cy="17065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8244408" y="3284984"/>
            <a:ext cx="576064" cy="17281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980982"/>
              </p:ext>
            </p:extLst>
          </p:nvPr>
        </p:nvGraphicFramePr>
        <p:xfrm>
          <a:off x="1691680" y="3356992"/>
          <a:ext cx="3240360" cy="2448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160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6091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6091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橢圓 8"/>
          <p:cNvSpPr/>
          <p:nvPr/>
        </p:nvSpPr>
        <p:spPr>
          <a:xfrm>
            <a:off x="1619672" y="328498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2699792" y="328498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3779912" y="329336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4860032" y="329336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1619672" y="406868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2699792" y="406868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3779912" y="407707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4860032" y="407707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1628056" y="493278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2708176" y="493278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3788296" y="494116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4868416" y="494116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1628056" y="572487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2708176" y="572487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3788296" y="573325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4868416" y="573325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2709739" y="407591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3789859" y="4084300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4869979" y="409268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/>
          <p:cNvSpPr/>
          <p:nvPr/>
        </p:nvSpPr>
        <p:spPr>
          <a:xfrm>
            <a:off x="2701355" y="4924400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3781475" y="493278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4861595" y="494116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2709739" y="570810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/>
          <p:cNvSpPr/>
          <p:nvPr/>
        </p:nvSpPr>
        <p:spPr>
          <a:xfrm>
            <a:off x="3789859" y="571648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/>
          <p:cNvSpPr/>
          <p:nvPr/>
        </p:nvSpPr>
        <p:spPr>
          <a:xfrm>
            <a:off x="4869979" y="572487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83568" y="2780928"/>
            <a:ext cx="5584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using </a:t>
            </a:r>
            <a:r>
              <a:rPr lang="en-US" altLang="zh-TW" dirty="0">
                <a:solidFill>
                  <a:srgbClr val="00B050"/>
                </a:solidFill>
              </a:rPr>
              <a:t>backward</a:t>
            </a:r>
            <a:r>
              <a:rPr lang="en-US" altLang="zh-TW" dirty="0"/>
              <a:t> difference </a:t>
            </a:r>
            <a:r>
              <a:rPr lang="en-US" altLang="zh-TW" dirty="0" smtClean="0"/>
              <a:t>scheme (a numerical method)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899592" y="318071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(1,1)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5045621" y="318071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(1,4)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899592" y="561221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(4,1)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5054427" y="562059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(4,4)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5054427" y="482851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(3,4)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3536268" y="588029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(4,3)</a:t>
            </a:r>
            <a:endParaRPr lang="zh-TW" altLang="en-US" dirty="0"/>
          </a:p>
        </p:txBody>
      </p:sp>
      <p:sp>
        <p:nvSpPr>
          <p:cNvPr id="40" name="手繪多邊形 39"/>
          <p:cNvSpPr/>
          <p:nvPr/>
        </p:nvSpPr>
        <p:spPr>
          <a:xfrm>
            <a:off x="5067264" y="5124450"/>
            <a:ext cx="152436" cy="609600"/>
          </a:xfrm>
          <a:custGeom>
            <a:avLst/>
            <a:gdLst>
              <a:gd name="connsiteX0" fmla="*/ 36 w 152436"/>
              <a:gd name="connsiteY0" fmla="*/ 609600 h 609600"/>
              <a:gd name="connsiteX1" fmla="*/ 76236 w 152436"/>
              <a:gd name="connsiteY1" fmla="*/ 552450 h 609600"/>
              <a:gd name="connsiteX2" fmla="*/ 114336 w 152436"/>
              <a:gd name="connsiteY2" fmla="*/ 495300 h 609600"/>
              <a:gd name="connsiteX3" fmla="*/ 152436 w 152436"/>
              <a:gd name="connsiteY3" fmla="*/ 409575 h 609600"/>
              <a:gd name="connsiteX4" fmla="*/ 142911 w 152436"/>
              <a:gd name="connsiteY4" fmla="*/ 209550 h 609600"/>
              <a:gd name="connsiteX5" fmla="*/ 123861 w 152436"/>
              <a:gd name="connsiteY5" fmla="*/ 171450 h 609600"/>
              <a:gd name="connsiteX6" fmla="*/ 114336 w 152436"/>
              <a:gd name="connsiteY6" fmla="*/ 142875 h 609600"/>
              <a:gd name="connsiteX7" fmla="*/ 47661 w 152436"/>
              <a:gd name="connsiteY7" fmla="*/ 66675 h 609600"/>
              <a:gd name="connsiteX8" fmla="*/ 28611 w 152436"/>
              <a:gd name="connsiteY8" fmla="*/ 38100 h 609600"/>
              <a:gd name="connsiteX9" fmla="*/ 36 w 152436"/>
              <a:gd name="connsiteY9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2436" h="609600">
                <a:moveTo>
                  <a:pt x="36" y="609600"/>
                </a:moveTo>
                <a:cubicBezTo>
                  <a:pt x="27398" y="593183"/>
                  <a:pt x="57718" y="580227"/>
                  <a:pt x="76236" y="552450"/>
                </a:cubicBezTo>
                <a:cubicBezTo>
                  <a:pt x="131375" y="469742"/>
                  <a:pt x="23179" y="586457"/>
                  <a:pt x="114336" y="495300"/>
                </a:cubicBezTo>
                <a:cubicBezTo>
                  <a:pt x="137006" y="427290"/>
                  <a:pt x="122247" y="454858"/>
                  <a:pt x="152436" y="409575"/>
                </a:cubicBezTo>
                <a:cubicBezTo>
                  <a:pt x="149261" y="342900"/>
                  <a:pt x="150864" y="275825"/>
                  <a:pt x="142911" y="209550"/>
                </a:cubicBezTo>
                <a:cubicBezTo>
                  <a:pt x="141219" y="195452"/>
                  <a:pt x="129454" y="184501"/>
                  <a:pt x="123861" y="171450"/>
                </a:cubicBezTo>
                <a:cubicBezTo>
                  <a:pt x="119906" y="162222"/>
                  <a:pt x="119212" y="151652"/>
                  <a:pt x="114336" y="142875"/>
                </a:cubicBezTo>
                <a:cubicBezTo>
                  <a:pt x="81652" y="84044"/>
                  <a:pt x="89403" y="94503"/>
                  <a:pt x="47661" y="66675"/>
                </a:cubicBezTo>
                <a:cubicBezTo>
                  <a:pt x="41311" y="57150"/>
                  <a:pt x="35940" y="46894"/>
                  <a:pt x="28611" y="38100"/>
                </a:cubicBezTo>
                <a:cubicBezTo>
                  <a:pt x="-2209" y="1116"/>
                  <a:pt x="36" y="24448"/>
                  <a:pt x="36" y="0"/>
                </a:cubicBezTo>
              </a:path>
            </a:pathLst>
          </a:custGeom>
          <a:noFill/>
          <a:ln>
            <a:solidFill>
              <a:srgbClr val="00B05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手繪多邊形 40"/>
          <p:cNvSpPr/>
          <p:nvPr/>
        </p:nvSpPr>
        <p:spPr>
          <a:xfrm rot="16200000" flipH="1">
            <a:off x="4340567" y="5627958"/>
            <a:ext cx="197521" cy="742763"/>
          </a:xfrm>
          <a:custGeom>
            <a:avLst/>
            <a:gdLst>
              <a:gd name="connsiteX0" fmla="*/ 36 w 152436"/>
              <a:gd name="connsiteY0" fmla="*/ 609600 h 609600"/>
              <a:gd name="connsiteX1" fmla="*/ 76236 w 152436"/>
              <a:gd name="connsiteY1" fmla="*/ 552450 h 609600"/>
              <a:gd name="connsiteX2" fmla="*/ 114336 w 152436"/>
              <a:gd name="connsiteY2" fmla="*/ 495300 h 609600"/>
              <a:gd name="connsiteX3" fmla="*/ 152436 w 152436"/>
              <a:gd name="connsiteY3" fmla="*/ 409575 h 609600"/>
              <a:gd name="connsiteX4" fmla="*/ 142911 w 152436"/>
              <a:gd name="connsiteY4" fmla="*/ 209550 h 609600"/>
              <a:gd name="connsiteX5" fmla="*/ 123861 w 152436"/>
              <a:gd name="connsiteY5" fmla="*/ 171450 h 609600"/>
              <a:gd name="connsiteX6" fmla="*/ 114336 w 152436"/>
              <a:gd name="connsiteY6" fmla="*/ 142875 h 609600"/>
              <a:gd name="connsiteX7" fmla="*/ 47661 w 152436"/>
              <a:gd name="connsiteY7" fmla="*/ 66675 h 609600"/>
              <a:gd name="connsiteX8" fmla="*/ 28611 w 152436"/>
              <a:gd name="connsiteY8" fmla="*/ 38100 h 609600"/>
              <a:gd name="connsiteX9" fmla="*/ 36 w 152436"/>
              <a:gd name="connsiteY9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2436" h="609600">
                <a:moveTo>
                  <a:pt x="36" y="609600"/>
                </a:moveTo>
                <a:cubicBezTo>
                  <a:pt x="27398" y="593183"/>
                  <a:pt x="57718" y="580227"/>
                  <a:pt x="76236" y="552450"/>
                </a:cubicBezTo>
                <a:cubicBezTo>
                  <a:pt x="131375" y="469742"/>
                  <a:pt x="23179" y="586457"/>
                  <a:pt x="114336" y="495300"/>
                </a:cubicBezTo>
                <a:cubicBezTo>
                  <a:pt x="137006" y="427290"/>
                  <a:pt x="122247" y="454858"/>
                  <a:pt x="152436" y="409575"/>
                </a:cubicBezTo>
                <a:cubicBezTo>
                  <a:pt x="149261" y="342900"/>
                  <a:pt x="150864" y="275825"/>
                  <a:pt x="142911" y="209550"/>
                </a:cubicBezTo>
                <a:cubicBezTo>
                  <a:pt x="141219" y="195452"/>
                  <a:pt x="129454" y="184501"/>
                  <a:pt x="123861" y="171450"/>
                </a:cubicBezTo>
                <a:cubicBezTo>
                  <a:pt x="119906" y="162222"/>
                  <a:pt x="119212" y="151652"/>
                  <a:pt x="114336" y="142875"/>
                </a:cubicBezTo>
                <a:cubicBezTo>
                  <a:pt x="81652" y="84044"/>
                  <a:pt x="89403" y="94503"/>
                  <a:pt x="47661" y="66675"/>
                </a:cubicBezTo>
                <a:cubicBezTo>
                  <a:pt x="41311" y="57150"/>
                  <a:pt x="35940" y="46894"/>
                  <a:pt x="28611" y="38100"/>
                </a:cubicBezTo>
                <a:cubicBezTo>
                  <a:pt x="-2209" y="1116"/>
                  <a:pt x="36" y="24448"/>
                  <a:pt x="36" y="0"/>
                </a:cubicBezTo>
              </a:path>
            </a:pathLst>
          </a:custGeom>
          <a:noFill/>
          <a:ln>
            <a:solidFill>
              <a:srgbClr val="00B05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4" name="直線單箭頭接點 43"/>
          <p:cNvCxnSpPr/>
          <p:nvPr/>
        </p:nvCxnSpPr>
        <p:spPr>
          <a:xfrm>
            <a:off x="1619672" y="6381328"/>
            <a:ext cx="3191037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1907704" y="6381328"/>
            <a:ext cx="2808311" cy="36933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y-direction (j)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6" name="直線單箭頭接點 45"/>
          <p:cNvCxnSpPr/>
          <p:nvPr/>
        </p:nvCxnSpPr>
        <p:spPr>
          <a:xfrm>
            <a:off x="683568" y="3321124"/>
            <a:ext cx="0" cy="277697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 rot="16200000">
            <a:off x="-276640" y="4524946"/>
            <a:ext cx="1572210" cy="36933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x-direction, (</a:t>
            </a:r>
            <a:r>
              <a:rPr lang="en-US" altLang="zh-TW" dirty="0" err="1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/>
              <p:cNvSpPr/>
              <p:nvPr/>
            </p:nvSpPr>
            <p:spPr>
              <a:xfrm>
                <a:off x="6066159" y="5364832"/>
                <a:ext cx="2483768" cy="12073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TW" altLang="zh-TW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TW" altLang="zh-TW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FFC00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TW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b="0" i="1" smtClean="0">
                                  <a:solidFill>
                                    <a:srgbClr val="FFC00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zh-TW" b="0" i="1" smtClean="0">
                                  <a:solidFill>
                                    <a:srgbClr val="FFC000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TW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−1,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zh-TW" altLang="zh-TW" dirty="0"/>
              </a:p>
            </p:txBody>
          </p:sp>
        </mc:Choice>
        <mc:Fallback xmlns="">
          <p:sp>
            <p:nvSpPr>
              <p:cNvPr id="50" name="矩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6159" y="5364832"/>
                <a:ext cx="2483768" cy="120738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手繪多邊形 46"/>
          <p:cNvSpPr/>
          <p:nvPr/>
        </p:nvSpPr>
        <p:spPr>
          <a:xfrm rot="16200000" flipH="1">
            <a:off x="3233898" y="5607677"/>
            <a:ext cx="197521" cy="742763"/>
          </a:xfrm>
          <a:custGeom>
            <a:avLst/>
            <a:gdLst>
              <a:gd name="connsiteX0" fmla="*/ 36 w 152436"/>
              <a:gd name="connsiteY0" fmla="*/ 609600 h 609600"/>
              <a:gd name="connsiteX1" fmla="*/ 76236 w 152436"/>
              <a:gd name="connsiteY1" fmla="*/ 552450 h 609600"/>
              <a:gd name="connsiteX2" fmla="*/ 114336 w 152436"/>
              <a:gd name="connsiteY2" fmla="*/ 495300 h 609600"/>
              <a:gd name="connsiteX3" fmla="*/ 152436 w 152436"/>
              <a:gd name="connsiteY3" fmla="*/ 409575 h 609600"/>
              <a:gd name="connsiteX4" fmla="*/ 142911 w 152436"/>
              <a:gd name="connsiteY4" fmla="*/ 209550 h 609600"/>
              <a:gd name="connsiteX5" fmla="*/ 123861 w 152436"/>
              <a:gd name="connsiteY5" fmla="*/ 171450 h 609600"/>
              <a:gd name="connsiteX6" fmla="*/ 114336 w 152436"/>
              <a:gd name="connsiteY6" fmla="*/ 142875 h 609600"/>
              <a:gd name="connsiteX7" fmla="*/ 47661 w 152436"/>
              <a:gd name="connsiteY7" fmla="*/ 66675 h 609600"/>
              <a:gd name="connsiteX8" fmla="*/ 28611 w 152436"/>
              <a:gd name="connsiteY8" fmla="*/ 38100 h 609600"/>
              <a:gd name="connsiteX9" fmla="*/ 36 w 152436"/>
              <a:gd name="connsiteY9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2436" h="609600">
                <a:moveTo>
                  <a:pt x="36" y="609600"/>
                </a:moveTo>
                <a:cubicBezTo>
                  <a:pt x="27398" y="593183"/>
                  <a:pt x="57718" y="580227"/>
                  <a:pt x="76236" y="552450"/>
                </a:cubicBezTo>
                <a:cubicBezTo>
                  <a:pt x="131375" y="469742"/>
                  <a:pt x="23179" y="586457"/>
                  <a:pt x="114336" y="495300"/>
                </a:cubicBezTo>
                <a:cubicBezTo>
                  <a:pt x="137006" y="427290"/>
                  <a:pt x="122247" y="454858"/>
                  <a:pt x="152436" y="409575"/>
                </a:cubicBezTo>
                <a:cubicBezTo>
                  <a:pt x="149261" y="342900"/>
                  <a:pt x="150864" y="275825"/>
                  <a:pt x="142911" y="209550"/>
                </a:cubicBezTo>
                <a:cubicBezTo>
                  <a:pt x="141219" y="195452"/>
                  <a:pt x="129454" y="184501"/>
                  <a:pt x="123861" y="171450"/>
                </a:cubicBezTo>
                <a:cubicBezTo>
                  <a:pt x="119906" y="162222"/>
                  <a:pt x="119212" y="151652"/>
                  <a:pt x="114336" y="142875"/>
                </a:cubicBezTo>
                <a:cubicBezTo>
                  <a:pt x="81652" y="84044"/>
                  <a:pt x="89403" y="94503"/>
                  <a:pt x="47661" y="66675"/>
                </a:cubicBezTo>
                <a:cubicBezTo>
                  <a:pt x="41311" y="57150"/>
                  <a:pt x="35940" y="46894"/>
                  <a:pt x="28611" y="38100"/>
                </a:cubicBezTo>
                <a:cubicBezTo>
                  <a:pt x="-2209" y="1116"/>
                  <a:pt x="36" y="24448"/>
                  <a:pt x="36" y="0"/>
                </a:cubicBezTo>
              </a:path>
            </a:pathLst>
          </a:custGeom>
          <a:noFill/>
          <a:ln>
            <a:solidFill>
              <a:srgbClr val="00B05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手繪多邊形 47"/>
          <p:cNvSpPr/>
          <p:nvPr/>
        </p:nvSpPr>
        <p:spPr>
          <a:xfrm rot="16200000" flipH="1">
            <a:off x="2153778" y="5657762"/>
            <a:ext cx="197521" cy="742763"/>
          </a:xfrm>
          <a:custGeom>
            <a:avLst/>
            <a:gdLst>
              <a:gd name="connsiteX0" fmla="*/ 36 w 152436"/>
              <a:gd name="connsiteY0" fmla="*/ 609600 h 609600"/>
              <a:gd name="connsiteX1" fmla="*/ 76236 w 152436"/>
              <a:gd name="connsiteY1" fmla="*/ 552450 h 609600"/>
              <a:gd name="connsiteX2" fmla="*/ 114336 w 152436"/>
              <a:gd name="connsiteY2" fmla="*/ 495300 h 609600"/>
              <a:gd name="connsiteX3" fmla="*/ 152436 w 152436"/>
              <a:gd name="connsiteY3" fmla="*/ 409575 h 609600"/>
              <a:gd name="connsiteX4" fmla="*/ 142911 w 152436"/>
              <a:gd name="connsiteY4" fmla="*/ 209550 h 609600"/>
              <a:gd name="connsiteX5" fmla="*/ 123861 w 152436"/>
              <a:gd name="connsiteY5" fmla="*/ 171450 h 609600"/>
              <a:gd name="connsiteX6" fmla="*/ 114336 w 152436"/>
              <a:gd name="connsiteY6" fmla="*/ 142875 h 609600"/>
              <a:gd name="connsiteX7" fmla="*/ 47661 w 152436"/>
              <a:gd name="connsiteY7" fmla="*/ 66675 h 609600"/>
              <a:gd name="connsiteX8" fmla="*/ 28611 w 152436"/>
              <a:gd name="connsiteY8" fmla="*/ 38100 h 609600"/>
              <a:gd name="connsiteX9" fmla="*/ 36 w 152436"/>
              <a:gd name="connsiteY9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2436" h="609600">
                <a:moveTo>
                  <a:pt x="36" y="609600"/>
                </a:moveTo>
                <a:cubicBezTo>
                  <a:pt x="27398" y="593183"/>
                  <a:pt x="57718" y="580227"/>
                  <a:pt x="76236" y="552450"/>
                </a:cubicBezTo>
                <a:cubicBezTo>
                  <a:pt x="131375" y="469742"/>
                  <a:pt x="23179" y="586457"/>
                  <a:pt x="114336" y="495300"/>
                </a:cubicBezTo>
                <a:cubicBezTo>
                  <a:pt x="137006" y="427290"/>
                  <a:pt x="122247" y="454858"/>
                  <a:pt x="152436" y="409575"/>
                </a:cubicBezTo>
                <a:cubicBezTo>
                  <a:pt x="149261" y="342900"/>
                  <a:pt x="150864" y="275825"/>
                  <a:pt x="142911" y="209550"/>
                </a:cubicBezTo>
                <a:cubicBezTo>
                  <a:pt x="141219" y="195452"/>
                  <a:pt x="129454" y="184501"/>
                  <a:pt x="123861" y="171450"/>
                </a:cubicBezTo>
                <a:cubicBezTo>
                  <a:pt x="119906" y="162222"/>
                  <a:pt x="119212" y="151652"/>
                  <a:pt x="114336" y="142875"/>
                </a:cubicBezTo>
                <a:cubicBezTo>
                  <a:pt x="81652" y="84044"/>
                  <a:pt x="89403" y="94503"/>
                  <a:pt x="47661" y="66675"/>
                </a:cubicBezTo>
                <a:cubicBezTo>
                  <a:pt x="41311" y="57150"/>
                  <a:pt x="35940" y="46894"/>
                  <a:pt x="28611" y="38100"/>
                </a:cubicBezTo>
                <a:cubicBezTo>
                  <a:pt x="-2209" y="1116"/>
                  <a:pt x="36" y="24448"/>
                  <a:pt x="36" y="0"/>
                </a:cubicBezTo>
              </a:path>
            </a:pathLst>
          </a:custGeom>
          <a:noFill/>
          <a:ln>
            <a:solidFill>
              <a:srgbClr val="00B05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文字方塊 50"/>
          <p:cNvSpPr txBox="1"/>
          <p:nvPr/>
        </p:nvSpPr>
        <p:spPr>
          <a:xfrm>
            <a:off x="6653683" y="505020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[2:end]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2" name="手繪多邊形 51"/>
          <p:cNvSpPr/>
          <p:nvPr/>
        </p:nvSpPr>
        <p:spPr>
          <a:xfrm>
            <a:off x="1545003" y="5589240"/>
            <a:ext cx="2453594" cy="352425"/>
          </a:xfrm>
          <a:custGeom>
            <a:avLst/>
            <a:gdLst>
              <a:gd name="connsiteX0" fmla="*/ 24719 w 2453594"/>
              <a:gd name="connsiteY0" fmla="*/ 9525 h 352425"/>
              <a:gd name="connsiteX1" fmla="*/ 5669 w 2453594"/>
              <a:gd name="connsiteY1" fmla="*/ 57150 h 352425"/>
              <a:gd name="connsiteX2" fmla="*/ 15194 w 2453594"/>
              <a:gd name="connsiteY2" fmla="*/ 200025 h 352425"/>
              <a:gd name="connsiteX3" fmla="*/ 53294 w 2453594"/>
              <a:gd name="connsiteY3" fmla="*/ 266700 h 352425"/>
              <a:gd name="connsiteX4" fmla="*/ 139019 w 2453594"/>
              <a:gd name="connsiteY4" fmla="*/ 342900 h 352425"/>
              <a:gd name="connsiteX5" fmla="*/ 177119 w 2453594"/>
              <a:gd name="connsiteY5" fmla="*/ 352425 h 352425"/>
              <a:gd name="connsiteX6" fmla="*/ 291419 w 2453594"/>
              <a:gd name="connsiteY6" fmla="*/ 333375 h 352425"/>
              <a:gd name="connsiteX7" fmla="*/ 348569 w 2453594"/>
              <a:gd name="connsiteY7" fmla="*/ 295275 h 352425"/>
              <a:gd name="connsiteX8" fmla="*/ 396194 w 2453594"/>
              <a:gd name="connsiteY8" fmla="*/ 257175 h 352425"/>
              <a:gd name="connsiteX9" fmla="*/ 424769 w 2453594"/>
              <a:gd name="connsiteY9" fmla="*/ 219075 h 352425"/>
              <a:gd name="connsiteX10" fmla="*/ 500969 w 2453594"/>
              <a:gd name="connsiteY10" fmla="*/ 171450 h 352425"/>
              <a:gd name="connsiteX11" fmla="*/ 567644 w 2453594"/>
              <a:gd name="connsiteY11" fmla="*/ 152400 h 352425"/>
              <a:gd name="connsiteX12" fmla="*/ 739094 w 2453594"/>
              <a:gd name="connsiteY12" fmla="*/ 161925 h 352425"/>
              <a:gd name="connsiteX13" fmla="*/ 796244 w 2453594"/>
              <a:gd name="connsiteY13" fmla="*/ 180975 h 352425"/>
              <a:gd name="connsiteX14" fmla="*/ 891494 w 2453594"/>
              <a:gd name="connsiteY14" fmla="*/ 209550 h 352425"/>
              <a:gd name="connsiteX15" fmla="*/ 920069 w 2453594"/>
              <a:gd name="connsiteY15" fmla="*/ 219075 h 352425"/>
              <a:gd name="connsiteX16" fmla="*/ 996269 w 2453594"/>
              <a:gd name="connsiteY16" fmla="*/ 257175 h 352425"/>
              <a:gd name="connsiteX17" fmla="*/ 1034369 w 2453594"/>
              <a:gd name="connsiteY17" fmla="*/ 266700 h 352425"/>
              <a:gd name="connsiteX18" fmla="*/ 1091519 w 2453594"/>
              <a:gd name="connsiteY18" fmla="*/ 285750 h 352425"/>
              <a:gd name="connsiteX19" fmla="*/ 1129619 w 2453594"/>
              <a:gd name="connsiteY19" fmla="*/ 295275 h 352425"/>
              <a:gd name="connsiteX20" fmla="*/ 1177244 w 2453594"/>
              <a:gd name="connsiteY20" fmla="*/ 304800 h 352425"/>
              <a:gd name="connsiteX21" fmla="*/ 1205819 w 2453594"/>
              <a:gd name="connsiteY21" fmla="*/ 314325 h 352425"/>
              <a:gd name="connsiteX22" fmla="*/ 1358219 w 2453594"/>
              <a:gd name="connsiteY22" fmla="*/ 304800 h 352425"/>
              <a:gd name="connsiteX23" fmla="*/ 1386794 w 2453594"/>
              <a:gd name="connsiteY23" fmla="*/ 285750 h 352425"/>
              <a:gd name="connsiteX24" fmla="*/ 1424894 w 2453594"/>
              <a:gd name="connsiteY24" fmla="*/ 276225 h 352425"/>
              <a:gd name="connsiteX25" fmla="*/ 1453469 w 2453594"/>
              <a:gd name="connsiteY25" fmla="*/ 257175 h 352425"/>
              <a:gd name="connsiteX26" fmla="*/ 1501094 w 2453594"/>
              <a:gd name="connsiteY26" fmla="*/ 247650 h 352425"/>
              <a:gd name="connsiteX27" fmla="*/ 1539194 w 2453594"/>
              <a:gd name="connsiteY27" fmla="*/ 238125 h 352425"/>
              <a:gd name="connsiteX28" fmla="*/ 1643969 w 2453594"/>
              <a:gd name="connsiteY28" fmla="*/ 257175 h 352425"/>
              <a:gd name="connsiteX29" fmla="*/ 1729694 w 2453594"/>
              <a:gd name="connsiteY29" fmla="*/ 285750 h 352425"/>
              <a:gd name="connsiteX30" fmla="*/ 1777319 w 2453594"/>
              <a:gd name="connsiteY30" fmla="*/ 314325 h 352425"/>
              <a:gd name="connsiteX31" fmla="*/ 1910669 w 2453594"/>
              <a:gd name="connsiteY31" fmla="*/ 304800 h 352425"/>
              <a:gd name="connsiteX32" fmla="*/ 1996394 w 2453594"/>
              <a:gd name="connsiteY32" fmla="*/ 276225 h 352425"/>
              <a:gd name="connsiteX33" fmla="*/ 2101169 w 2453594"/>
              <a:gd name="connsiteY33" fmla="*/ 257175 h 352425"/>
              <a:gd name="connsiteX34" fmla="*/ 2282144 w 2453594"/>
              <a:gd name="connsiteY34" fmla="*/ 285750 h 352425"/>
              <a:gd name="connsiteX35" fmla="*/ 2339294 w 2453594"/>
              <a:gd name="connsiteY35" fmla="*/ 314325 h 352425"/>
              <a:gd name="connsiteX36" fmla="*/ 2377394 w 2453594"/>
              <a:gd name="connsiteY36" fmla="*/ 323850 h 352425"/>
              <a:gd name="connsiteX37" fmla="*/ 2434544 w 2453594"/>
              <a:gd name="connsiteY37" fmla="*/ 266700 h 352425"/>
              <a:gd name="connsiteX38" fmla="*/ 2444069 w 2453594"/>
              <a:gd name="connsiteY38" fmla="*/ 228600 h 352425"/>
              <a:gd name="connsiteX39" fmla="*/ 2453594 w 2453594"/>
              <a:gd name="connsiteY39" fmla="*/ 200025 h 352425"/>
              <a:gd name="connsiteX40" fmla="*/ 2444069 w 2453594"/>
              <a:gd name="connsiteY40" fmla="*/ 114300 h 352425"/>
              <a:gd name="connsiteX41" fmla="*/ 2434544 w 2453594"/>
              <a:gd name="connsiteY41" fmla="*/ 85725 h 352425"/>
              <a:gd name="connsiteX42" fmla="*/ 2358344 w 2453594"/>
              <a:gd name="connsiteY42" fmla="*/ 47625 h 352425"/>
              <a:gd name="connsiteX43" fmla="*/ 2234519 w 2453594"/>
              <a:gd name="connsiteY43" fmla="*/ 9525 h 352425"/>
              <a:gd name="connsiteX44" fmla="*/ 2063069 w 2453594"/>
              <a:gd name="connsiteY44" fmla="*/ 19050 h 352425"/>
              <a:gd name="connsiteX45" fmla="*/ 2005919 w 2453594"/>
              <a:gd name="connsiteY45" fmla="*/ 47625 h 352425"/>
              <a:gd name="connsiteX46" fmla="*/ 1967819 w 2453594"/>
              <a:gd name="connsiteY46" fmla="*/ 66675 h 352425"/>
              <a:gd name="connsiteX47" fmla="*/ 1939244 w 2453594"/>
              <a:gd name="connsiteY47" fmla="*/ 95250 h 352425"/>
              <a:gd name="connsiteX48" fmla="*/ 1863044 w 2453594"/>
              <a:gd name="connsiteY48" fmla="*/ 123825 h 352425"/>
              <a:gd name="connsiteX49" fmla="*/ 1548719 w 2453594"/>
              <a:gd name="connsiteY49" fmla="*/ 104775 h 352425"/>
              <a:gd name="connsiteX50" fmla="*/ 1520144 w 2453594"/>
              <a:gd name="connsiteY50" fmla="*/ 95250 h 352425"/>
              <a:gd name="connsiteX51" fmla="*/ 1482044 w 2453594"/>
              <a:gd name="connsiteY51" fmla="*/ 85725 h 352425"/>
              <a:gd name="connsiteX52" fmla="*/ 1453469 w 2453594"/>
              <a:gd name="connsiteY52" fmla="*/ 76200 h 352425"/>
              <a:gd name="connsiteX53" fmla="*/ 1348694 w 2453594"/>
              <a:gd name="connsiteY53" fmla="*/ 57150 h 352425"/>
              <a:gd name="connsiteX54" fmla="*/ 1320119 w 2453594"/>
              <a:gd name="connsiteY54" fmla="*/ 47625 h 352425"/>
              <a:gd name="connsiteX55" fmla="*/ 1205819 w 2453594"/>
              <a:gd name="connsiteY55" fmla="*/ 28575 h 352425"/>
              <a:gd name="connsiteX56" fmla="*/ 472394 w 2453594"/>
              <a:gd name="connsiteY56" fmla="*/ 28575 h 352425"/>
              <a:gd name="connsiteX57" fmla="*/ 253319 w 2453594"/>
              <a:gd name="connsiteY57" fmla="*/ 0 h 352425"/>
              <a:gd name="connsiteX58" fmla="*/ 24719 w 2453594"/>
              <a:gd name="connsiteY58" fmla="*/ 95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2453594" h="352425">
                <a:moveTo>
                  <a:pt x="24719" y="9525"/>
                </a:moveTo>
                <a:cubicBezTo>
                  <a:pt x="-16556" y="19050"/>
                  <a:pt x="6523" y="40073"/>
                  <a:pt x="5669" y="57150"/>
                </a:cubicBezTo>
                <a:cubicBezTo>
                  <a:pt x="3285" y="104821"/>
                  <a:pt x="7750" y="152878"/>
                  <a:pt x="15194" y="200025"/>
                </a:cubicBezTo>
                <a:cubicBezTo>
                  <a:pt x="16850" y="210512"/>
                  <a:pt x="44519" y="256828"/>
                  <a:pt x="53294" y="266700"/>
                </a:cubicBezTo>
                <a:cubicBezTo>
                  <a:pt x="65802" y="280771"/>
                  <a:pt x="110437" y="330650"/>
                  <a:pt x="139019" y="342900"/>
                </a:cubicBezTo>
                <a:cubicBezTo>
                  <a:pt x="151051" y="348057"/>
                  <a:pt x="164419" y="349250"/>
                  <a:pt x="177119" y="352425"/>
                </a:cubicBezTo>
                <a:cubicBezTo>
                  <a:pt x="192857" y="350676"/>
                  <a:pt x="263494" y="348889"/>
                  <a:pt x="291419" y="333375"/>
                </a:cubicBezTo>
                <a:cubicBezTo>
                  <a:pt x="311433" y="322256"/>
                  <a:pt x="348569" y="295275"/>
                  <a:pt x="348569" y="295275"/>
                </a:cubicBezTo>
                <a:cubicBezTo>
                  <a:pt x="406911" y="207763"/>
                  <a:pt x="327182" y="314685"/>
                  <a:pt x="396194" y="257175"/>
                </a:cubicBezTo>
                <a:cubicBezTo>
                  <a:pt x="408390" y="247012"/>
                  <a:pt x="413544" y="230300"/>
                  <a:pt x="424769" y="219075"/>
                </a:cubicBezTo>
                <a:cubicBezTo>
                  <a:pt x="442268" y="201576"/>
                  <a:pt x="477256" y="180073"/>
                  <a:pt x="500969" y="171450"/>
                </a:cubicBezTo>
                <a:cubicBezTo>
                  <a:pt x="522692" y="163551"/>
                  <a:pt x="545419" y="158750"/>
                  <a:pt x="567644" y="152400"/>
                </a:cubicBezTo>
                <a:cubicBezTo>
                  <a:pt x="624794" y="155575"/>
                  <a:pt x="682298" y="154825"/>
                  <a:pt x="739094" y="161925"/>
                </a:cubicBezTo>
                <a:cubicBezTo>
                  <a:pt x="759019" y="164416"/>
                  <a:pt x="777194" y="174625"/>
                  <a:pt x="796244" y="180975"/>
                </a:cubicBezTo>
                <a:cubicBezTo>
                  <a:pt x="860957" y="202546"/>
                  <a:pt x="782453" y="176838"/>
                  <a:pt x="891494" y="209550"/>
                </a:cubicBezTo>
                <a:cubicBezTo>
                  <a:pt x="901111" y="212435"/>
                  <a:pt x="910929" y="214920"/>
                  <a:pt x="920069" y="219075"/>
                </a:cubicBezTo>
                <a:cubicBezTo>
                  <a:pt x="945922" y="230826"/>
                  <a:pt x="968719" y="250287"/>
                  <a:pt x="996269" y="257175"/>
                </a:cubicBezTo>
                <a:cubicBezTo>
                  <a:pt x="1008969" y="260350"/>
                  <a:pt x="1021830" y="262938"/>
                  <a:pt x="1034369" y="266700"/>
                </a:cubicBezTo>
                <a:cubicBezTo>
                  <a:pt x="1053603" y="272470"/>
                  <a:pt x="1072038" y="280880"/>
                  <a:pt x="1091519" y="285750"/>
                </a:cubicBezTo>
                <a:cubicBezTo>
                  <a:pt x="1104219" y="288925"/>
                  <a:pt x="1116840" y="292435"/>
                  <a:pt x="1129619" y="295275"/>
                </a:cubicBezTo>
                <a:cubicBezTo>
                  <a:pt x="1145423" y="298787"/>
                  <a:pt x="1161538" y="300873"/>
                  <a:pt x="1177244" y="304800"/>
                </a:cubicBezTo>
                <a:cubicBezTo>
                  <a:pt x="1186984" y="307235"/>
                  <a:pt x="1196294" y="311150"/>
                  <a:pt x="1205819" y="314325"/>
                </a:cubicBezTo>
                <a:cubicBezTo>
                  <a:pt x="1256619" y="311150"/>
                  <a:pt x="1307943" y="312738"/>
                  <a:pt x="1358219" y="304800"/>
                </a:cubicBezTo>
                <a:cubicBezTo>
                  <a:pt x="1369527" y="303015"/>
                  <a:pt x="1376272" y="290259"/>
                  <a:pt x="1386794" y="285750"/>
                </a:cubicBezTo>
                <a:cubicBezTo>
                  <a:pt x="1398826" y="280593"/>
                  <a:pt x="1412194" y="279400"/>
                  <a:pt x="1424894" y="276225"/>
                </a:cubicBezTo>
                <a:cubicBezTo>
                  <a:pt x="1434419" y="269875"/>
                  <a:pt x="1442750" y="261195"/>
                  <a:pt x="1453469" y="257175"/>
                </a:cubicBezTo>
                <a:cubicBezTo>
                  <a:pt x="1468628" y="251491"/>
                  <a:pt x="1485290" y="251162"/>
                  <a:pt x="1501094" y="247650"/>
                </a:cubicBezTo>
                <a:cubicBezTo>
                  <a:pt x="1513873" y="244810"/>
                  <a:pt x="1526494" y="241300"/>
                  <a:pt x="1539194" y="238125"/>
                </a:cubicBezTo>
                <a:cubicBezTo>
                  <a:pt x="1582885" y="244367"/>
                  <a:pt x="1605047" y="245199"/>
                  <a:pt x="1643969" y="257175"/>
                </a:cubicBezTo>
                <a:cubicBezTo>
                  <a:pt x="1672758" y="266033"/>
                  <a:pt x="1703866" y="270253"/>
                  <a:pt x="1729694" y="285750"/>
                </a:cubicBezTo>
                <a:lnTo>
                  <a:pt x="1777319" y="314325"/>
                </a:lnTo>
                <a:cubicBezTo>
                  <a:pt x="1821769" y="311150"/>
                  <a:pt x="1866599" y="311411"/>
                  <a:pt x="1910669" y="304800"/>
                </a:cubicBezTo>
                <a:cubicBezTo>
                  <a:pt x="1934481" y="301228"/>
                  <a:pt x="1970200" y="282773"/>
                  <a:pt x="1996394" y="276225"/>
                </a:cubicBezTo>
                <a:cubicBezTo>
                  <a:pt x="2056274" y="261255"/>
                  <a:pt x="2021535" y="268551"/>
                  <a:pt x="2101169" y="257175"/>
                </a:cubicBezTo>
                <a:cubicBezTo>
                  <a:pt x="2161494" y="266700"/>
                  <a:pt x="2222057" y="274825"/>
                  <a:pt x="2282144" y="285750"/>
                </a:cubicBezTo>
                <a:cubicBezTo>
                  <a:pt x="2328617" y="294200"/>
                  <a:pt x="2294341" y="295059"/>
                  <a:pt x="2339294" y="314325"/>
                </a:cubicBezTo>
                <a:cubicBezTo>
                  <a:pt x="2351326" y="319482"/>
                  <a:pt x="2364694" y="320675"/>
                  <a:pt x="2377394" y="323850"/>
                </a:cubicBezTo>
                <a:cubicBezTo>
                  <a:pt x="2406398" y="304514"/>
                  <a:pt x="2416822" y="302144"/>
                  <a:pt x="2434544" y="266700"/>
                </a:cubicBezTo>
                <a:cubicBezTo>
                  <a:pt x="2440398" y="254991"/>
                  <a:pt x="2440473" y="241187"/>
                  <a:pt x="2444069" y="228600"/>
                </a:cubicBezTo>
                <a:cubicBezTo>
                  <a:pt x="2446827" y="218946"/>
                  <a:pt x="2450419" y="209550"/>
                  <a:pt x="2453594" y="200025"/>
                </a:cubicBezTo>
                <a:cubicBezTo>
                  <a:pt x="2450419" y="171450"/>
                  <a:pt x="2448796" y="142660"/>
                  <a:pt x="2444069" y="114300"/>
                </a:cubicBezTo>
                <a:cubicBezTo>
                  <a:pt x="2442418" y="104396"/>
                  <a:pt x="2442469" y="91889"/>
                  <a:pt x="2434544" y="85725"/>
                </a:cubicBezTo>
                <a:cubicBezTo>
                  <a:pt x="2412128" y="68290"/>
                  <a:pt x="2383744" y="60325"/>
                  <a:pt x="2358344" y="47625"/>
                </a:cubicBezTo>
                <a:cubicBezTo>
                  <a:pt x="2294062" y="15484"/>
                  <a:pt x="2334105" y="31655"/>
                  <a:pt x="2234519" y="9525"/>
                </a:cubicBezTo>
                <a:cubicBezTo>
                  <a:pt x="2177369" y="12700"/>
                  <a:pt x="2120049" y="13623"/>
                  <a:pt x="2063069" y="19050"/>
                </a:cubicBezTo>
                <a:cubicBezTo>
                  <a:pt x="2036874" y="21545"/>
                  <a:pt x="2027752" y="35149"/>
                  <a:pt x="2005919" y="47625"/>
                </a:cubicBezTo>
                <a:cubicBezTo>
                  <a:pt x="1993591" y="54670"/>
                  <a:pt x="1979373" y="58422"/>
                  <a:pt x="1967819" y="66675"/>
                </a:cubicBezTo>
                <a:cubicBezTo>
                  <a:pt x="1956858" y="74505"/>
                  <a:pt x="1950205" y="87420"/>
                  <a:pt x="1939244" y="95250"/>
                </a:cubicBezTo>
                <a:cubicBezTo>
                  <a:pt x="1912424" y="114407"/>
                  <a:pt x="1893725" y="116155"/>
                  <a:pt x="1863044" y="123825"/>
                </a:cubicBezTo>
                <a:cubicBezTo>
                  <a:pt x="1792089" y="120987"/>
                  <a:pt x="1641635" y="121669"/>
                  <a:pt x="1548719" y="104775"/>
                </a:cubicBezTo>
                <a:cubicBezTo>
                  <a:pt x="1538841" y="102979"/>
                  <a:pt x="1529798" y="98008"/>
                  <a:pt x="1520144" y="95250"/>
                </a:cubicBezTo>
                <a:cubicBezTo>
                  <a:pt x="1507557" y="91654"/>
                  <a:pt x="1494631" y="89321"/>
                  <a:pt x="1482044" y="85725"/>
                </a:cubicBezTo>
                <a:cubicBezTo>
                  <a:pt x="1472390" y="82967"/>
                  <a:pt x="1463123" y="78958"/>
                  <a:pt x="1453469" y="76200"/>
                </a:cubicBezTo>
                <a:cubicBezTo>
                  <a:pt x="1408559" y="63369"/>
                  <a:pt x="1402655" y="64859"/>
                  <a:pt x="1348694" y="57150"/>
                </a:cubicBezTo>
                <a:cubicBezTo>
                  <a:pt x="1339169" y="53975"/>
                  <a:pt x="1329859" y="50060"/>
                  <a:pt x="1320119" y="47625"/>
                </a:cubicBezTo>
                <a:cubicBezTo>
                  <a:pt x="1282978" y="38340"/>
                  <a:pt x="1243453" y="33951"/>
                  <a:pt x="1205819" y="28575"/>
                </a:cubicBezTo>
                <a:cubicBezTo>
                  <a:pt x="830897" y="37096"/>
                  <a:pt x="814638" y="44872"/>
                  <a:pt x="472394" y="28575"/>
                </a:cubicBezTo>
                <a:cubicBezTo>
                  <a:pt x="428943" y="26506"/>
                  <a:pt x="279414" y="3728"/>
                  <a:pt x="253319" y="0"/>
                </a:cubicBezTo>
                <a:cubicBezTo>
                  <a:pt x="50135" y="10159"/>
                  <a:pt x="65994" y="0"/>
                  <a:pt x="24719" y="9525"/>
                </a:cubicBezTo>
                <a:close/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文字方塊 52"/>
          <p:cNvSpPr txBox="1"/>
          <p:nvPr/>
        </p:nvSpPr>
        <p:spPr>
          <a:xfrm>
            <a:off x="7524328" y="508518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C000"/>
                </a:solidFill>
              </a:rPr>
              <a:t>[1:end-1]</a:t>
            </a:r>
            <a:endParaRPr lang="zh-TW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24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Geostrophic Equations </a:t>
            </a:r>
            <a:br>
              <a:rPr lang="en-US" altLang="zh-TW" dirty="0" smtClean="0"/>
            </a:br>
            <a:r>
              <a:rPr lang="en-US" altLang="zh-TW" dirty="0" smtClean="0"/>
              <a:t>(height gradients)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69" y="1135285"/>
            <a:ext cx="9144000" cy="4525963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dx=0.25*110*1000; </a:t>
            </a:r>
            <a:r>
              <a:rPr lang="en-US" altLang="zh-TW" sz="2800" dirty="0" err="1"/>
              <a:t>dy</a:t>
            </a:r>
            <a:r>
              <a:rPr lang="en-US" altLang="zh-TW" sz="2800" dirty="0"/>
              <a:t>=0.25*110*1000;</a:t>
            </a:r>
          </a:p>
          <a:p>
            <a:r>
              <a:rPr lang="en-US" altLang="zh-TW" sz="2800" dirty="0" smtClean="0"/>
              <a:t> % Calculate the gradient of </a:t>
            </a:r>
            <a:r>
              <a:rPr lang="en-US" altLang="zh-TW" sz="2800" dirty="0" err="1" smtClean="0"/>
              <a:t>sla</a:t>
            </a:r>
            <a:r>
              <a:rPr lang="en-US" altLang="zh-TW" sz="2800" dirty="0" smtClean="0"/>
              <a:t> in x and y-</a:t>
            </a:r>
            <a:r>
              <a:rPr lang="en-US" altLang="zh-TW" sz="2800" dirty="0" err="1" smtClean="0"/>
              <a:t>dir</a:t>
            </a:r>
            <a:endParaRPr lang="en-US" altLang="zh-TW" sz="2800" dirty="0" smtClean="0"/>
          </a:p>
          <a:p>
            <a:r>
              <a:rPr lang="en-US" altLang="zh-TW" sz="2800" dirty="0" err="1" smtClean="0"/>
              <a:t>dhdy</a:t>
            </a:r>
            <a:r>
              <a:rPr lang="en-US" altLang="zh-TW" sz="2800" dirty="0"/>
              <a:t>=(</a:t>
            </a:r>
            <a:r>
              <a:rPr lang="en-US" altLang="zh-TW" sz="2800" dirty="0" err="1"/>
              <a:t>sla</a:t>
            </a:r>
            <a:r>
              <a:rPr lang="en-US" altLang="zh-TW" sz="2800" dirty="0"/>
              <a:t>(:,2:end)-</a:t>
            </a:r>
            <a:r>
              <a:rPr lang="en-US" altLang="zh-TW" sz="2800" dirty="0" err="1"/>
              <a:t>sla</a:t>
            </a:r>
            <a:r>
              <a:rPr lang="en-US" altLang="zh-TW" sz="2800" dirty="0"/>
              <a:t>(:,1:end-1))/</a:t>
            </a:r>
            <a:r>
              <a:rPr lang="en-US" altLang="zh-TW" sz="2800" dirty="0" err="1"/>
              <a:t>dy</a:t>
            </a:r>
            <a:r>
              <a:rPr lang="en-US" altLang="zh-TW" sz="2800" dirty="0"/>
              <a:t>; %% size: 16x15</a:t>
            </a:r>
          </a:p>
          <a:p>
            <a:r>
              <a:rPr lang="da-DK" altLang="zh-TW" sz="2800" dirty="0"/>
              <a:t>dhdx=(sla(2:end,:)-sla(1:end-1,:))/dx; %% size: 15x16</a:t>
            </a:r>
          </a:p>
          <a:p>
            <a:r>
              <a:rPr lang="zh-TW" altLang="en-US" sz="2800" dirty="0"/>
              <a:t> </a:t>
            </a:r>
          </a:p>
          <a:p>
            <a:r>
              <a:rPr lang="en-US" altLang="zh-TW" sz="2800" dirty="0" err="1"/>
              <a:t>dhdy</a:t>
            </a:r>
            <a:r>
              <a:rPr lang="en-US" altLang="zh-TW" sz="2800" dirty="0"/>
              <a:t>=</a:t>
            </a:r>
            <a:r>
              <a:rPr lang="en-US" altLang="zh-TW" sz="2800" dirty="0" err="1"/>
              <a:t>dhdy</a:t>
            </a:r>
            <a:r>
              <a:rPr lang="en-US" altLang="zh-TW" sz="2800" dirty="0"/>
              <a:t>(2:end,:);  %% change size to:15x15</a:t>
            </a:r>
          </a:p>
          <a:p>
            <a:r>
              <a:rPr lang="en-US" altLang="zh-TW" sz="2800" dirty="0" err="1"/>
              <a:t>dhdx</a:t>
            </a:r>
            <a:r>
              <a:rPr lang="en-US" altLang="zh-TW" sz="2800" dirty="0"/>
              <a:t>=</a:t>
            </a:r>
            <a:r>
              <a:rPr lang="en-US" altLang="zh-TW" sz="2800" dirty="0" err="1"/>
              <a:t>dhdx</a:t>
            </a:r>
            <a:r>
              <a:rPr lang="en-US" altLang="zh-TW" sz="2800" dirty="0"/>
              <a:t>(:,2:end);  %% change size to: 15x15</a:t>
            </a:r>
          </a:p>
          <a:p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35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6247809" y="5454516"/>
                <a:ext cx="2483768" cy="12073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TW" altLang="zh-TW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TW" altLang="zh-TW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FFC00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TW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b="0" i="1" smtClean="0">
                                  <a:solidFill>
                                    <a:srgbClr val="FFC00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zh-TW" b="0" i="1" smtClean="0">
                                  <a:solidFill>
                                    <a:srgbClr val="FFC000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TW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−1,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zh-TW" altLang="zh-TW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7809" y="5454516"/>
                <a:ext cx="2483768" cy="120738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/>
          <p:cNvSpPr txBox="1"/>
          <p:nvPr/>
        </p:nvSpPr>
        <p:spPr>
          <a:xfrm>
            <a:off x="6732240" y="509701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[:,2:end]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693277" y="5091097"/>
            <a:ext cx="1271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C000"/>
                </a:solidFill>
              </a:rPr>
              <a:t>[:,1:end-1]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331842" y="4125356"/>
            <a:ext cx="673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[</a:t>
            </a:r>
            <a:r>
              <a:rPr lang="en-US" altLang="zh-TW" sz="3600" i="1" dirty="0" err="1" smtClean="0"/>
              <a:t>i</a:t>
            </a:r>
            <a:r>
              <a:rPr lang="en-US" altLang="zh-TW" sz="3600" dirty="0" err="1" smtClean="0"/>
              <a:t>,</a:t>
            </a:r>
            <a:r>
              <a:rPr lang="en-US" altLang="zh-TW" sz="3600" i="1" dirty="0" err="1" smtClean="0"/>
              <a:t>j</a:t>
            </a:r>
            <a:r>
              <a:rPr lang="en-US" altLang="zh-TW" sz="3600" dirty="0" smtClean="0"/>
              <a:t>]</a:t>
            </a:r>
            <a:endParaRPr lang="zh-TW" altLang="en-US" sz="3600" dirty="0"/>
          </a:p>
        </p:txBody>
      </p:sp>
      <p:cxnSp>
        <p:nvCxnSpPr>
          <p:cNvPr id="12" name="直線單箭頭接點 11"/>
          <p:cNvCxnSpPr/>
          <p:nvPr/>
        </p:nvCxnSpPr>
        <p:spPr>
          <a:xfrm flipH="1">
            <a:off x="6876256" y="4653136"/>
            <a:ext cx="720080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7596336" y="4653136"/>
            <a:ext cx="288032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H="1">
            <a:off x="7331842" y="4725144"/>
            <a:ext cx="480518" cy="432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7812360" y="4725144"/>
            <a:ext cx="288032" cy="432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7503937"/>
              </p:ext>
            </p:extLst>
          </p:nvPr>
        </p:nvGraphicFramePr>
        <p:xfrm>
          <a:off x="2314925" y="5014912"/>
          <a:ext cx="1600200" cy="170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2" name="Equation" r:id="rId4" imgW="787320" imgH="838080" progId="Equation.3">
                  <p:embed/>
                </p:oleObj>
              </mc:Choice>
              <mc:Fallback>
                <p:oleObj name="Equation" r:id="rId4" imgW="787320" imgH="838080" progId="Equation.3">
                  <p:embed/>
                  <p:pic>
                    <p:nvPicPr>
                      <p:cNvPr id="1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4925" y="5014912"/>
                        <a:ext cx="1600200" cy="17065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292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Geostrophic Equations </a:t>
            </a:r>
            <a:br>
              <a:rPr lang="en-US" altLang="zh-TW" dirty="0" smtClean="0"/>
            </a:br>
            <a:r>
              <a:rPr lang="en-US" altLang="zh-TW" dirty="0" smtClean="0"/>
              <a:t>(Set Parameters)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700808"/>
            <a:ext cx="8686800" cy="4525963"/>
          </a:xfrm>
        </p:spPr>
        <p:txBody>
          <a:bodyPr/>
          <a:lstStyle/>
          <a:p>
            <a:r>
              <a:rPr lang="en-US" altLang="zh-TW" dirty="0" err="1"/>
              <a:t>ome</a:t>
            </a:r>
            <a:r>
              <a:rPr lang="en-US" altLang="zh-TW" dirty="0"/>
              <a:t>=7.29115*10^-5; g=9.8;</a:t>
            </a:r>
          </a:p>
          <a:p>
            <a:r>
              <a:rPr lang="en-US" altLang="zh-TW" dirty="0"/>
              <a:t>f=2*</a:t>
            </a:r>
            <a:r>
              <a:rPr lang="en-US" altLang="zh-TW" dirty="0" err="1"/>
              <a:t>ome</a:t>
            </a:r>
            <a:r>
              <a:rPr lang="en-US" altLang="zh-TW" dirty="0"/>
              <a:t>*</a:t>
            </a:r>
            <a:r>
              <a:rPr lang="en-US" altLang="zh-TW" dirty="0" err="1"/>
              <a:t>sind</a:t>
            </a:r>
            <a:r>
              <a:rPr lang="en-US" altLang="zh-TW" dirty="0"/>
              <a:t>(</a:t>
            </a:r>
            <a:r>
              <a:rPr lang="en-US" altLang="zh-TW" dirty="0" err="1"/>
              <a:t>ylat</a:t>
            </a:r>
            <a:r>
              <a:rPr lang="en-US" altLang="zh-TW" dirty="0"/>
              <a:t>(2:end,2:end)); %% size: </a:t>
            </a:r>
            <a:r>
              <a:rPr lang="en-US" altLang="zh-TW" dirty="0" smtClean="0"/>
              <a:t>15x15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36</a:t>
            </a:fld>
            <a:endParaRPr lang="zh-TW" altLang="en-US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7503937"/>
              </p:ext>
            </p:extLst>
          </p:nvPr>
        </p:nvGraphicFramePr>
        <p:xfrm>
          <a:off x="2314925" y="5014912"/>
          <a:ext cx="1600200" cy="170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6" name="Equation" r:id="rId3" imgW="787320" imgH="838080" progId="Equation.3">
                  <p:embed/>
                </p:oleObj>
              </mc:Choice>
              <mc:Fallback>
                <p:oleObj name="Equation" r:id="rId3" imgW="787320" imgH="838080" progId="Equation.3">
                  <p:embed/>
                  <p:pic>
                    <p:nvPicPr>
                      <p:cNvPr id="1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4925" y="5014912"/>
                        <a:ext cx="1600200" cy="17065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485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Geostrophic Equations </a:t>
            </a:r>
            <a:br>
              <a:rPr lang="en-US" altLang="zh-TW" dirty="0" smtClean="0"/>
            </a:br>
            <a:r>
              <a:rPr lang="en-US" altLang="zh-TW" dirty="0" smtClean="0"/>
              <a:t>(Calculate velocities and speeds)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v=g*</a:t>
            </a:r>
            <a:r>
              <a:rPr lang="en-US" altLang="zh-TW" dirty="0" err="1"/>
              <a:t>dhdx</a:t>
            </a:r>
            <a:r>
              <a:rPr lang="en-US" altLang="zh-TW" dirty="0"/>
              <a:t>./f;</a:t>
            </a:r>
          </a:p>
          <a:p>
            <a:r>
              <a:rPr lang="en-US" altLang="zh-TW" dirty="0"/>
              <a:t>u=-g*</a:t>
            </a:r>
            <a:r>
              <a:rPr lang="en-US" altLang="zh-TW" dirty="0" err="1"/>
              <a:t>dhdy</a:t>
            </a:r>
            <a:r>
              <a:rPr lang="en-US" altLang="zh-TW" dirty="0"/>
              <a:t>./f;</a:t>
            </a:r>
          </a:p>
          <a:p>
            <a:r>
              <a:rPr lang="en-US" altLang="zh-TW" dirty="0" err="1"/>
              <a:t>spd</a:t>
            </a:r>
            <a:r>
              <a:rPr lang="en-US" altLang="zh-TW" dirty="0"/>
              <a:t>=</a:t>
            </a:r>
            <a:r>
              <a:rPr lang="en-US" altLang="zh-TW" dirty="0" err="1"/>
              <a:t>sqrt</a:t>
            </a:r>
            <a:r>
              <a:rPr lang="en-US" altLang="zh-TW" dirty="0"/>
              <a:t>(u.^2+v.^2);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37</a:t>
            </a:fld>
            <a:endParaRPr lang="zh-TW" altLang="en-US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6460917"/>
              </p:ext>
            </p:extLst>
          </p:nvPr>
        </p:nvGraphicFramePr>
        <p:xfrm>
          <a:off x="2314925" y="5014912"/>
          <a:ext cx="1600200" cy="170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0" name="Equation" r:id="rId3" imgW="787320" imgH="838080" progId="Equation.3">
                  <p:embed/>
                </p:oleObj>
              </mc:Choice>
              <mc:Fallback>
                <p:oleObj name="Equation" r:id="rId3" imgW="787320" imgH="838080" progId="Equation.3">
                  <p:embed/>
                  <p:pic>
                    <p:nvPicPr>
                      <p:cNvPr id="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4925" y="5014912"/>
                        <a:ext cx="1600200" cy="17065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810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Show estimated speed (colors) and velocities (vectors) in a figure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556792"/>
            <a:ext cx="8686800" cy="4525963"/>
          </a:xfrm>
        </p:spPr>
        <p:txBody>
          <a:bodyPr>
            <a:normAutofit lnSpcReduction="10000"/>
          </a:bodyPr>
          <a:lstStyle/>
          <a:p>
            <a:r>
              <a:rPr lang="en-US" altLang="zh-TW" sz="2800" dirty="0" err="1"/>
              <a:t>xlon</a:t>
            </a:r>
            <a:r>
              <a:rPr lang="en-US" altLang="zh-TW" sz="2800" dirty="0"/>
              <a:t>=</a:t>
            </a:r>
            <a:r>
              <a:rPr lang="en-US" altLang="zh-TW" sz="2800" dirty="0" err="1"/>
              <a:t>xlon</a:t>
            </a:r>
            <a:r>
              <a:rPr lang="en-US" altLang="zh-TW" sz="2800" dirty="0"/>
              <a:t>(2:end,2:end); %% change size to: </a:t>
            </a:r>
            <a:r>
              <a:rPr lang="en-US" altLang="zh-TW" sz="2800" dirty="0" smtClean="0"/>
              <a:t>15x15</a:t>
            </a:r>
            <a:endParaRPr lang="en-US" altLang="zh-TW" sz="2800" dirty="0"/>
          </a:p>
          <a:p>
            <a:r>
              <a:rPr lang="en-US" altLang="zh-TW" sz="2800" dirty="0" err="1"/>
              <a:t>ylat</a:t>
            </a:r>
            <a:r>
              <a:rPr lang="en-US" altLang="zh-TW" sz="2800" dirty="0"/>
              <a:t>=</a:t>
            </a:r>
            <a:r>
              <a:rPr lang="en-US" altLang="zh-TW" sz="2800" dirty="0" err="1"/>
              <a:t>ylat</a:t>
            </a:r>
            <a:r>
              <a:rPr lang="en-US" altLang="zh-TW" sz="2800" dirty="0"/>
              <a:t>(2:end,2:end); %% change size to: 1</a:t>
            </a:r>
            <a:r>
              <a:rPr lang="en-US" altLang="zh-TW" sz="2800" dirty="0" smtClean="0"/>
              <a:t>5x15 </a:t>
            </a:r>
          </a:p>
          <a:p>
            <a:r>
              <a:rPr lang="en-US" altLang="zh-TW" sz="2800" dirty="0" smtClean="0"/>
              <a:t>figure</a:t>
            </a:r>
            <a:endParaRPr lang="en-US" altLang="zh-TW" sz="2800" dirty="0"/>
          </a:p>
          <a:p>
            <a:r>
              <a:rPr lang="en-US" altLang="zh-TW" sz="2800" dirty="0" err="1"/>
              <a:t>pcolor</a:t>
            </a:r>
            <a:r>
              <a:rPr lang="en-US" altLang="zh-TW" sz="2800" dirty="0"/>
              <a:t>(</a:t>
            </a:r>
            <a:r>
              <a:rPr lang="en-US" altLang="zh-TW" sz="2800" dirty="0" err="1"/>
              <a:t>xlon,ylat,spd</a:t>
            </a:r>
            <a:r>
              <a:rPr lang="en-US" altLang="zh-TW" sz="2800" dirty="0"/>
              <a:t>); </a:t>
            </a:r>
            <a:endParaRPr lang="en-US" altLang="zh-TW" sz="2800" dirty="0" smtClean="0"/>
          </a:p>
          <a:p>
            <a:r>
              <a:rPr lang="en-US" altLang="zh-TW" sz="2800" dirty="0" smtClean="0"/>
              <a:t>shading </a:t>
            </a:r>
            <a:r>
              <a:rPr lang="en-US" altLang="zh-TW" sz="2800" dirty="0"/>
              <a:t>flat</a:t>
            </a:r>
          </a:p>
          <a:p>
            <a:r>
              <a:rPr lang="en-US" altLang="zh-TW" sz="2800" dirty="0"/>
              <a:t>axis equal</a:t>
            </a:r>
          </a:p>
          <a:p>
            <a:r>
              <a:rPr lang="en-US" altLang="zh-TW" sz="2800" dirty="0" err="1"/>
              <a:t>colorbar</a:t>
            </a:r>
            <a:endParaRPr lang="en-US" altLang="zh-TW" sz="2800" dirty="0"/>
          </a:p>
          <a:p>
            <a:r>
              <a:rPr lang="en-US" altLang="zh-TW" sz="2800" dirty="0"/>
              <a:t>hold on</a:t>
            </a:r>
          </a:p>
          <a:p>
            <a:r>
              <a:rPr lang="en-US" altLang="zh-TW" sz="2800" dirty="0"/>
              <a:t>quiver(</a:t>
            </a:r>
            <a:r>
              <a:rPr lang="en-US" altLang="zh-TW" sz="2800" dirty="0" err="1"/>
              <a:t>xlon,ylat,u,v,'k</a:t>
            </a:r>
            <a:r>
              <a:rPr lang="en-US" altLang="zh-TW" sz="2800" dirty="0" smtClean="0"/>
              <a:t>')</a:t>
            </a:r>
            <a:endParaRPr lang="en-US" altLang="zh-TW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869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figure </a:t>
            </a:r>
            <a:r>
              <a:rPr lang="en-US" altLang="zh-TW" dirty="0" smtClean="0"/>
              <a:t>of today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39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683568" y="1196752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How large is the maximum speed about?</a:t>
            </a:r>
            <a:endParaRPr lang="zh-TW" alt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843083"/>
            <a:ext cx="6840760" cy="5127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689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Eddies From </a:t>
            </a:r>
            <a:r>
              <a:rPr lang="en-US" altLang="zh-TW" dirty="0"/>
              <a:t>Satellites</a:t>
            </a:r>
            <a:endParaRPr lang="zh-TW" altLang="en-US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 l="1021" t="11610" r="63283" b="7180"/>
          <a:stretch>
            <a:fillRect/>
          </a:stretch>
        </p:blipFill>
        <p:spPr bwMode="auto">
          <a:xfrm>
            <a:off x="107504" y="1412776"/>
            <a:ext cx="4144581" cy="5301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 cstate="print"/>
          <a:srcRect l="13097" t="31166" r="67128" b="43560"/>
          <a:stretch/>
        </p:blipFill>
        <p:spPr bwMode="auto">
          <a:xfrm>
            <a:off x="3494026" y="2646010"/>
            <a:ext cx="5661259" cy="4067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107504" y="594504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smtClean="0">
                <a:hlinkClick r:id="rId3"/>
              </a:rPr>
              <a:t>https://earthobservatory.nasa.gov/IOTD/view.php?id=38917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212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041" y="1124744"/>
            <a:ext cx="7624639" cy="573325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1196" y="589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The figure of </a:t>
            </a:r>
            <a:r>
              <a:rPr lang="en-US" altLang="zh-TW" dirty="0" smtClean="0"/>
              <a:t>today</a:t>
            </a:r>
            <a:br>
              <a:rPr lang="en-US" altLang="zh-TW" dirty="0" smtClean="0"/>
            </a:br>
            <a:r>
              <a:rPr lang="en-US" altLang="zh-TW" dirty="0" smtClean="0"/>
              <a:t>(SLA vs Geostrophic Currents)</a:t>
            </a:r>
            <a:endParaRPr lang="zh-TW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b="40492"/>
          <a:stretch/>
        </p:blipFill>
        <p:spPr bwMode="auto">
          <a:xfrm>
            <a:off x="3347864" y="1124744"/>
            <a:ext cx="3312368" cy="203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直線單箭頭接點 5"/>
          <p:cNvCxnSpPr/>
          <p:nvPr/>
        </p:nvCxnSpPr>
        <p:spPr>
          <a:xfrm>
            <a:off x="4139952" y="2348880"/>
            <a:ext cx="1224136" cy="28803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 flipH="1">
            <a:off x="4139952" y="2276872"/>
            <a:ext cx="1656184" cy="187220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93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Homework </a:t>
            </a:r>
            <a:r>
              <a:rPr lang="en-US" altLang="zh-TW" dirty="0" smtClean="0"/>
              <a:t>09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(due date: </a:t>
            </a:r>
            <a:r>
              <a:rPr lang="en-US" altLang="zh-TW" dirty="0" smtClean="0"/>
              <a:t>2020/05/26)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1600200"/>
            <a:ext cx="8928992" cy="4525963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Redo Exercise 1 but now using the SLA data on the 15</a:t>
            </a:r>
            <a:r>
              <a:rPr lang="en-US" altLang="zh-TW" baseline="30000" dirty="0" smtClean="0"/>
              <a:t>th</a:t>
            </a:r>
            <a:r>
              <a:rPr lang="en-US" altLang="zh-TW" dirty="0" smtClean="0"/>
              <a:t> of January, 2018.</a:t>
            </a:r>
          </a:p>
          <a:p>
            <a:r>
              <a:rPr lang="en-US" altLang="zh-TW" dirty="0" smtClean="0"/>
              <a:t>Add in the Taiwan coastline into the figures. </a:t>
            </a:r>
          </a:p>
          <a:p>
            <a:r>
              <a:rPr lang="en-US" altLang="zh-TW" dirty="0" smtClean="0"/>
              <a:t>Compare the eddy-current speed in winter and summer, based on the results obtained from this homework (2018/1/15 in winter) and from Exercise 1 (2018/8/13 in summer)</a:t>
            </a:r>
          </a:p>
          <a:p>
            <a:r>
              <a:rPr lang="en-US" altLang="zh-TW" dirty="0" smtClean="0"/>
              <a:t>Are the eddy currents faster in winter or in summer, in the regions east of Taiwan? Show and describe your proof. 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738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SLA vs ADT?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0984" y="1556792"/>
            <a:ext cx="4573016" cy="4525963"/>
          </a:xfrm>
        </p:spPr>
        <p:txBody>
          <a:bodyPr/>
          <a:lstStyle/>
          <a:p>
            <a:r>
              <a:rPr lang="en-US" altLang="zh-TW" dirty="0" smtClean="0"/>
              <a:t>SLA (sea level anomaly: the variable part of sea surface height) </a:t>
            </a:r>
            <a:endParaRPr lang="zh-TW" altLang="en-US" dirty="0" smtClean="0"/>
          </a:p>
          <a:p>
            <a:r>
              <a:rPr lang="en-US" altLang="zh-TW" dirty="0" smtClean="0"/>
              <a:t>ADT (absolute dynamic topography:  the sum of the variable part and of the constant part)</a:t>
            </a:r>
          </a:p>
        </p:txBody>
      </p:sp>
      <p:pic>
        <p:nvPicPr>
          <p:cNvPr id="5" name="Picture 2" descr="https://www.aviso.altimetry.fr/fileadmin/images/data/las/2004/2004-25_msla_madt_kuroshi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84784"/>
            <a:ext cx="4476464" cy="4464496"/>
          </a:xfrm>
          <a:prstGeom prst="rect">
            <a:avLst/>
          </a:prstGeom>
          <a:noFill/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058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5" descr="NSCS_STCC_ADTstd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772816"/>
            <a:ext cx="9144001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Eddy Active regions around Taiwan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779912" y="249289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Period of 100 days 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 rot="19785902">
            <a:off x="938334" y="249289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Period of 100 days 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69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Mesoscale Eddies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altLang="zh-TW" dirty="0" smtClean="0"/>
              <a:t>Mesoscale eddies are geostrophic currents also, same as the Kuroshio, but </a:t>
            </a:r>
            <a:r>
              <a:rPr lang="en-US" altLang="zh-TW" dirty="0" smtClean="0">
                <a:solidFill>
                  <a:srgbClr val="FF0000"/>
                </a:solidFill>
              </a:rPr>
              <a:t>were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not necessary </a:t>
            </a:r>
            <a:r>
              <a:rPr lang="en-US" altLang="zh-TW" dirty="0" smtClean="0"/>
              <a:t>driven by winds.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101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978" name="Picture 2" descr="「ocean phenomena length scales」的圖片搜尋結果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48217"/>
            <a:ext cx="9144000" cy="5565169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3357554" y="6491819"/>
            <a:ext cx="2387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hlinkClick r:id="rId3"/>
              </a:rPr>
              <a:t>www.rsmas.miami.edu</a:t>
            </a:r>
            <a:r>
              <a:rPr lang="en-US" altLang="zh-TW" dirty="0" smtClean="0"/>
              <a:t> </a:t>
            </a:r>
            <a:endParaRPr lang="en-US" altLang="zh-TW" dirty="0"/>
          </a:p>
        </p:txBody>
      </p:sp>
      <p:sp>
        <p:nvSpPr>
          <p:cNvPr id="4" name="橢圓 3"/>
          <p:cNvSpPr/>
          <p:nvPr/>
        </p:nvSpPr>
        <p:spPr>
          <a:xfrm>
            <a:off x="214282" y="2848481"/>
            <a:ext cx="1428760" cy="3571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5286380" y="5777439"/>
            <a:ext cx="1428760" cy="3571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標題 1"/>
          <p:cNvSpPr txBox="1">
            <a:spLocks/>
          </p:cNvSpPr>
          <p:nvPr/>
        </p:nvSpPr>
        <p:spPr>
          <a:xfrm>
            <a:off x="457200" y="3079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Mesoscale?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268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480720" cy="6751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6715140" y="242886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[</a:t>
            </a:r>
            <a:r>
              <a:rPr lang="en-US" altLang="zh-TW" dirty="0" err="1" smtClean="0"/>
              <a:t>Chelton</a:t>
            </a:r>
            <a:r>
              <a:rPr lang="en-US" altLang="zh-TW" dirty="0" smtClean="0"/>
              <a:t>, 2001]</a:t>
            </a:r>
            <a:endParaRPr lang="zh-TW" altLang="en-US" dirty="0"/>
          </a:p>
        </p:txBody>
      </p:sp>
      <p:sp>
        <p:nvSpPr>
          <p:cNvPr id="5" name="左大括弧 4"/>
          <p:cNvSpPr/>
          <p:nvPr/>
        </p:nvSpPr>
        <p:spPr>
          <a:xfrm>
            <a:off x="357158" y="3143248"/>
            <a:ext cx="285752" cy="1357322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左大括弧 5"/>
          <p:cNvSpPr/>
          <p:nvPr/>
        </p:nvSpPr>
        <p:spPr>
          <a:xfrm rot="16200000">
            <a:off x="3750463" y="5679297"/>
            <a:ext cx="357190" cy="142876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457200" y="3079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TW" dirty="0" smtClean="0"/>
              <a:t>Mesoscale?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1724505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1081</Words>
  <Application>Microsoft Office PowerPoint</Application>
  <PresentationFormat>如螢幕大小 (4:3)</PresentationFormat>
  <Paragraphs>263</Paragraphs>
  <Slides>41</Slides>
  <Notes>2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41</vt:i4>
      </vt:variant>
    </vt:vector>
  </HeadingPairs>
  <TitlesOfParts>
    <vt:vector size="49" baseType="lpstr">
      <vt:lpstr>新細明體</vt:lpstr>
      <vt:lpstr>Arial</vt:lpstr>
      <vt:lpstr>Calibri</vt:lpstr>
      <vt:lpstr>Cambria Math</vt:lpstr>
      <vt:lpstr>Wingdings</vt:lpstr>
      <vt:lpstr>Office 佈景主題</vt:lpstr>
      <vt:lpstr>方程式</vt:lpstr>
      <vt:lpstr>Equation</vt:lpstr>
      <vt:lpstr>Eddy currents</vt:lpstr>
      <vt:lpstr>The figure of today</vt:lpstr>
      <vt:lpstr>Ocean Eddies </vt:lpstr>
      <vt:lpstr>Eddies From Satellites</vt:lpstr>
      <vt:lpstr>SLA vs ADT?</vt:lpstr>
      <vt:lpstr>Eddy Active regions around Taiwan</vt:lpstr>
      <vt:lpstr>Mesoscale Eddies</vt:lpstr>
      <vt:lpstr>PowerPoint 簡報</vt:lpstr>
      <vt:lpstr>PowerPoint 簡報</vt:lpstr>
      <vt:lpstr>Geostrophic Currents (REVIEW)</vt:lpstr>
      <vt:lpstr>The Equations of Geostrophic Currents (REVIEW)</vt:lpstr>
      <vt:lpstr>The equations of today</vt:lpstr>
      <vt:lpstr>PowerPoint 簡報</vt:lpstr>
      <vt:lpstr>Parameters to observe eddies</vt:lpstr>
      <vt:lpstr>Sea surface height from space (REVIEW)</vt:lpstr>
      <vt:lpstr>Exercise 1 </vt:lpstr>
      <vt:lpstr>Satellite altimeter data from AVISO</vt:lpstr>
      <vt:lpstr>Satellite altimeter data from AVISO</vt:lpstr>
      <vt:lpstr>Demo (5~10 mins)</vt:lpstr>
      <vt:lpstr>Download CSV file</vt:lpstr>
      <vt:lpstr>Viewing the data</vt:lpstr>
      <vt:lpstr>Skip the heading</vt:lpstr>
      <vt:lpstr>Set variables</vt:lpstr>
      <vt:lpstr>Reshape variables and fix data on land</vt:lpstr>
      <vt:lpstr>Plot SLA map</vt:lpstr>
      <vt:lpstr>PowerPoint 簡報</vt:lpstr>
      <vt:lpstr>The equations of today</vt:lpstr>
      <vt:lpstr>Geostrophic Equations  (height gradients)</vt:lpstr>
      <vt:lpstr>Geostrophic Equations  (height gradients)</vt:lpstr>
      <vt:lpstr>Geostrophic Equations  (height gradients)</vt:lpstr>
      <vt:lpstr>Geostrophic Equations  (height gradients)</vt:lpstr>
      <vt:lpstr>Geostrophic Equations  (height gradients)</vt:lpstr>
      <vt:lpstr>Geostrophic Equations  (height gradients)</vt:lpstr>
      <vt:lpstr>Geostrophic Equations  (height gradients)</vt:lpstr>
      <vt:lpstr>Geostrophic Equations  (height gradients)</vt:lpstr>
      <vt:lpstr>Geostrophic Equations  (Set Parameters)</vt:lpstr>
      <vt:lpstr>Geostrophic Equations  (Calculate velocities and speeds)</vt:lpstr>
      <vt:lpstr>Show estimated speed (colors) and velocities (vectors) in a figure</vt:lpstr>
      <vt:lpstr>The figure of today</vt:lpstr>
      <vt:lpstr>The figure of today (SLA vs Geostrophic Currents)</vt:lpstr>
      <vt:lpstr>Homework 09 (due date: 2020/05/26)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Eddy currents</dc:title>
  <cp:lastModifiedBy>user</cp:lastModifiedBy>
  <cp:revision>2</cp:revision>
  <dcterms:modified xsi:type="dcterms:W3CDTF">2020-05-22T04:43:27Z</dcterms:modified>
</cp:coreProperties>
</file>