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43228-CC2A-4382-BDD7-34436BEB4720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2A14-4D60-40AE-AB66-CB1EA39C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EF95-E909-4383-B289-5C60BD96EC70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AD2C-9A0B-4ABC-878B-C681950FFF62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DC1-3671-4134-A5C0-6A1005ECC012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8965-7185-496D-80ED-AB6BE4FC67CF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32D-68B6-45B8-8E9D-C511201B586A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356-15A6-4C55-AFCB-2C800E6DFD34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A9DB-2404-4F06-A9CA-8FAE5B67849D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793-C872-4ACA-AA0D-73D01B49529D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C03E-BDB0-44F0-BEFF-F4A572B41D3E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6A6F-B2E1-4F52-89BA-362A932C6CDE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1080-953E-4322-831E-9210795F78FD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6490-EA20-44B1-B8E9-FBF2E1648A12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16T2QAlueg" TargetMode="External"/><Relationship Id="rId2" Type="http://schemas.openxmlformats.org/officeDocument/2006/relationships/hyperlink" Target="https://www.youtube.com/watch?v=XQJHjZp1Nt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Hydrographic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CTD</a:t>
            </a:r>
            <a:endParaRPr lang="en-US" altLang="zh-TW" dirty="0" smtClean="0"/>
          </a:p>
          <a:p>
            <a:r>
              <a:rPr lang="en-US" altLang="zh-TW" dirty="0" smtClean="0"/>
              <a:t>Profiles of temperature, salinity and pressure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Separate each profile into column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240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id_unique</a:t>
            </a:r>
            <a:r>
              <a:rPr lang="en-US" altLang="zh-TW" dirty="0"/>
              <a:t>=unique(id);</a:t>
            </a:r>
          </a:p>
          <a:p>
            <a:r>
              <a:rPr lang="en-US" altLang="zh-TW" dirty="0"/>
              <a:t>for m=1:length(</a:t>
            </a:r>
            <a:r>
              <a:rPr lang="en-US" altLang="zh-TW" dirty="0" err="1"/>
              <a:t>id_unique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I=find(id==</a:t>
            </a:r>
            <a:r>
              <a:rPr lang="en-US" altLang="zh-TW" dirty="0" err="1"/>
              <a:t>id_unique</a:t>
            </a:r>
            <a:r>
              <a:rPr lang="en-US" altLang="zh-TW" dirty="0"/>
              <a:t>(m));</a:t>
            </a:r>
          </a:p>
          <a:p>
            <a:r>
              <a:rPr lang="en-US" altLang="zh-TW" dirty="0"/>
              <a:t>    Pall(:,m)=P(I(1:800));</a:t>
            </a:r>
          </a:p>
          <a:p>
            <a:r>
              <a:rPr lang="en-US" altLang="zh-TW" dirty="0"/>
              <a:t>    Tall(:,m)=T(I(1:800));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Sall</a:t>
            </a:r>
            <a:r>
              <a:rPr lang="en-US" altLang="zh-TW" dirty="0"/>
              <a:t>(:,m)=S(I(1:800));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Yall</a:t>
            </a:r>
            <a:r>
              <a:rPr lang="en-US" altLang="zh-TW" dirty="0"/>
              <a:t>(:,m)=</a:t>
            </a:r>
            <a:r>
              <a:rPr lang="en-US" altLang="zh-TW" dirty="0" err="1" smtClean="0"/>
              <a:t>ylat</a:t>
            </a:r>
            <a:r>
              <a:rPr lang="en-US" altLang="zh-TW" dirty="0" smtClean="0"/>
              <a:t>(I(1:800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end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71" y="1700808"/>
            <a:ext cx="388574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Plot contour </a:t>
            </a:r>
            <a:r>
              <a:rPr lang="en-US" altLang="zh-TW" dirty="0" smtClean="0"/>
              <a:t>fill for the section of temperature profiles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dirty="0" err="1"/>
              <a:t>contourf</a:t>
            </a:r>
            <a:r>
              <a:rPr lang="en-US" altLang="zh-TW" dirty="0"/>
              <a:t>(</a:t>
            </a:r>
            <a:r>
              <a:rPr lang="en-US" altLang="zh-TW" dirty="0" err="1"/>
              <a:t>Yall,Pall,Tall</a:t>
            </a:r>
            <a:r>
              <a:rPr lang="en-US" altLang="zh-TW" dirty="0"/>
              <a:t>,[2:0.5:30],'</a:t>
            </a:r>
            <a:r>
              <a:rPr lang="en-US" altLang="zh-TW" dirty="0" err="1"/>
              <a:t>linecolor</a:t>
            </a:r>
            <a:r>
              <a:rPr lang="en-US" altLang="zh-TW" dirty="0"/>
              <a:t>','none')</a:t>
            </a:r>
          </a:p>
          <a:p>
            <a:r>
              <a:rPr lang="en-US" altLang="zh-TW" dirty="0" err="1"/>
              <a:t>caxis</a:t>
            </a:r>
            <a:r>
              <a:rPr lang="en-US" altLang="zh-TW" dirty="0"/>
              <a:t>([0 30</a:t>
            </a:r>
            <a:r>
              <a:rPr lang="en-US" altLang="zh-TW" dirty="0" smtClean="0"/>
              <a:t>]); hold on</a:t>
            </a:r>
          </a:p>
          <a:p>
            <a:r>
              <a:rPr lang="en-US" altLang="zh-TW" dirty="0" err="1" smtClean="0"/>
              <a:t>colormap</a:t>
            </a:r>
            <a:r>
              <a:rPr lang="en-US" altLang="zh-TW" dirty="0" smtClean="0"/>
              <a:t> jet</a:t>
            </a: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C,h</a:t>
            </a:r>
            <a:r>
              <a:rPr lang="en-US" altLang="zh-TW" dirty="0"/>
              <a:t>]=contour(</a:t>
            </a:r>
            <a:r>
              <a:rPr lang="en-US" altLang="zh-TW" dirty="0" err="1"/>
              <a:t>Yall,Pall,Tall</a:t>
            </a:r>
            <a:r>
              <a:rPr lang="en-US" altLang="zh-TW" dirty="0"/>
              <a:t>,[2:0.5:30],'</a:t>
            </a:r>
            <a:r>
              <a:rPr lang="en-US" altLang="zh-TW" dirty="0" err="1"/>
              <a:t>linecolor</a:t>
            </a:r>
            <a:r>
              <a:rPr lang="en-US" altLang="zh-TW" dirty="0"/>
              <a:t>','k'); </a:t>
            </a:r>
            <a:endParaRPr lang="en-US" altLang="zh-TW" dirty="0" smtClean="0"/>
          </a:p>
          <a:p>
            <a:r>
              <a:rPr lang="en-US" altLang="zh-TW" dirty="0" err="1" smtClean="0"/>
              <a:t>clabel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C,h</a:t>
            </a:r>
            <a:r>
              <a:rPr lang="en-US" altLang="zh-TW" dirty="0" smtClean="0"/>
              <a:t>); set(</a:t>
            </a:r>
            <a:r>
              <a:rPr lang="en-US" altLang="zh-TW" dirty="0" err="1" smtClean="0"/>
              <a:t>gca</a:t>
            </a:r>
            <a:r>
              <a:rPr lang="en-US" altLang="zh-TW" dirty="0"/>
              <a:t>,'</a:t>
            </a:r>
            <a:r>
              <a:rPr lang="en-US" altLang="zh-TW" dirty="0" err="1"/>
              <a:t>ydir</a:t>
            </a:r>
            <a:r>
              <a:rPr lang="en-US" altLang="zh-TW" dirty="0"/>
              <a:t>','reverse')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" y="4619264"/>
            <a:ext cx="8921997" cy="183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5400600" cy="61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" y="1412776"/>
            <a:ext cx="913338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250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Profiles for temperature and salinity</a:t>
            </a:r>
            <a:br>
              <a:rPr lang="en-US" altLang="zh-TW" dirty="0" smtClean="0"/>
            </a:br>
            <a:r>
              <a:rPr lang="en-US" altLang="zh-TW" dirty="0" smtClean="0"/>
              <a:t>(Where is the Kuroshio?)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3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Thermocline ?</a:t>
            </a:r>
            <a:endParaRPr lang="zh-TW" altLang="en-US" dirty="0"/>
          </a:p>
        </p:txBody>
      </p:sp>
      <p:pic>
        <p:nvPicPr>
          <p:cNvPr id="3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5261"/>
            <a:ext cx="5112568" cy="584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「density tower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7" r="39722"/>
          <a:stretch/>
        </p:blipFill>
        <p:spPr bwMode="auto">
          <a:xfrm>
            <a:off x="6660232" y="1025352"/>
            <a:ext cx="178117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Calculate </a:t>
            </a:r>
            <a:br>
              <a:rPr lang="en-US" altLang="zh-TW" dirty="0" smtClean="0"/>
            </a:br>
            <a:r>
              <a:rPr lang="en-US" altLang="zh-TW" dirty="0" smtClean="0"/>
              <a:t>Temperature Vertical Gradient (</a:t>
            </a:r>
            <a:r>
              <a:rPr lang="en-US" altLang="zh-TW" dirty="0" err="1" smtClean="0"/>
              <a:t>dT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dz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7264" y="1268760"/>
            <a:ext cx="9144000" cy="4525963"/>
          </a:xfrm>
        </p:spPr>
        <p:txBody>
          <a:bodyPr/>
          <a:lstStyle/>
          <a:p>
            <a:r>
              <a:rPr lang="en-US" altLang="zh-TW" sz="2800" dirty="0" err="1"/>
              <a:t>dTdz</a:t>
            </a:r>
            <a:r>
              <a:rPr lang="en-US" altLang="zh-TW" sz="2800" dirty="0"/>
              <a:t>=diff(Tall,1,1)./diff(Pall,1,1);</a:t>
            </a:r>
          </a:p>
          <a:p>
            <a:r>
              <a:rPr lang="en-US" altLang="zh-TW" sz="2800" dirty="0" err="1"/>
              <a:t>contourf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Yall</a:t>
            </a:r>
            <a:r>
              <a:rPr lang="en-US" altLang="zh-TW" sz="2800" dirty="0"/>
              <a:t>(1:end-1,:),Pall(1:end-1,:),-</a:t>
            </a:r>
            <a:r>
              <a:rPr lang="en-US" altLang="zh-TW" sz="2800" dirty="0" err="1"/>
              <a:t>dTdz</a:t>
            </a:r>
            <a:r>
              <a:rPr lang="en-US" altLang="zh-TW" sz="2800" dirty="0"/>
              <a:t>,[-</a:t>
            </a:r>
            <a:r>
              <a:rPr lang="en-US" altLang="zh-TW" sz="2800" dirty="0" smtClean="0"/>
              <a:t>0.1:0.05:0.3],</a:t>
            </a:r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'</a:t>
            </a:r>
            <a:r>
              <a:rPr lang="en-US" altLang="zh-TW" sz="2800" dirty="0" err="1" smtClean="0"/>
              <a:t>linecolor</a:t>
            </a:r>
            <a:r>
              <a:rPr lang="en-US" altLang="zh-TW" sz="2800" dirty="0"/>
              <a:t>','none')</a:t>
            </a:r>
          </a:p>
          <a:p>
            <a:r>
              <a:rPr lang="en-US" altLang="zh-TW" sz="2800" dirty="0" err="1"/>
              <a:t>caxis</a:t>
            </a:r>
            <a:r>
              <a:rPr lang="en-US" altLang="zh-TW" sz="2800" dirty="0"/>
              <a:t>([-0.1 0.3])</a:t>
            </a:r>
          </a:p>
          <a:p>
            <a:r>
              <a:rPr lang="en-US" altLang="zh-TW" sz="2800" dirty="0"/>
              <a:t>set(</a:t>
            </a:r>
            <a:r>
              <a:rPr lang="en-US" altLang="zh-TW" sz="2800" dirty="0" err="1"/>
              <a:t>gca</a:t>
            </a:r>
            <a:r>
              <a:rPr lang="en-US" altLang="zh-TW" sz="2800" dirty="0"/>
              <a:t>,'</a:t>
            </a:r>
            <a:r>
              <a:rPr lang="en-US" altLang="zh-TW" sz="2800" dirty="0" err="1"/>
              <a:t>ydir</a:t>
            </a:r>
            <a:r>
              <a:rPr lang="en-US" altLang="zh-TW" sz="2800" dirty="0"/>
              <a:t>','reverse')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2" y="4139997"/>
            <a:ext cx="8816404" cy="23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3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Thermocline ?</a:t>
            </a:r>
            <a:endParaRPr lang="zh-TW" altLang="en-US" dirty="0"/>
          </a:p>
        </p:txBody>
      </p:sp>
      <p:pic>
        <p:nvPicPr>
          <p:cNvPr id="11266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6501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density tower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7" r="39722"/>
          <a:stretch/>
        </p:blipFill>
        <p:spPr bwMode="auto">
          <a:xfrm>
            <a:off x="3713002" y="1060376"/>
            <a:ext cx="178117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Buoyancy </a:t>
            </a:r>
            <a:r>
              <a:rPr lang="en-US" altLang="zh-TW" b="1" dirty="0" smtClean="0"/>
              <a:t>Frequency vs </a:t>
            </a:r>
            <a:br>
              <a:rPr lang="en-US" altLang="zh-TW" b="1" dirty="0" smtClean="0"/>
            </a:br>
            <a:r>
              <a:rPr lang="en-US" altLang="zh-TW" b="1" dirty="0" smtClean="0"/>
              <a:t>Temperature vertical gradient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95502"/>
            <a:ext cx="394565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50644" y="1412776"/>
                <a:ext cx="1873013" cy="126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latin typeface="Cambria Math"/>
                        </a:rPr>
                        <m:t>∝</m:t>
                      </m:r>
                      <m:r>
                        <a:rPr lang="en-US" altLang="zh-TW" sz="4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40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40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a:rPr lang="zh-TW" altLang="en-US" sz="40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40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44" y="1412776"/>
                <a:ext cx="1873013" cy="126284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D:\擷取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5"/>
          <a:stretch/>
        </p:blipFill>
        <p:spPr bwMode="auto">
          <a:xfrm>
            <a:off x="4788024" y="2996952"/>
            <a:ext cx="3362181" cy="386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density tower」的圖片搜尋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7" r="39722"/>
          <a:stretch/>
        </p:blipFill>
        <p:spPr bwMode="auto">
          <a:xfrm>
            <a:off x="1115616" y="2837150"/>
            <a:ext cx="1171445" cy="38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手繪多邊形 8"/>
          <p:cNvSpPr/>
          <p:nvPr/>
        </p:nvSpPr>
        <p:spPr>
          <a:xfrm>
            <a:off x="2286000" y="2374900"/>
            <a:ext cx="1028700" cy="1333500"/>
          </a:xfrm>
          <a:custGeom>
            <a:avLst/>
            <a:gdLst>
              <a:gd name="connsiteX0" fmla="*/ 50800 w 1028700"/>
              <a:gd name="connsiteY0" fmla="*/ 0 h 1333500"/>
              <a:gd name="connsiteX1" fmla="*/ 114300 w 1028700"/>
              <a:gd name="connsiteY1" fmla="*/ 50800 h 1333500"/>
              <a:gd name="connsiteX2" fmla="*/ 241300 w 1028700"/>
              <a:gd name="connsiteY2" fmla="*/ 88900 h 1333500"/>
              <a:gd name="connsiteX3" fmla="*/ 292100 w 1028700"/>
              <a:gd name="connsiteY3" fmla="*/ 101600 h 1333500"/>
              <a:gd name="connsiteX4" fmla="*/ 381000 w 1028700"/>
              <a:gd name="connsiteY4" fmla="*/ 152400 h 1333500"/>
              <a:gd name="connsiteX5" fmla="*/ 419100 w 1028700"/>
              <a:gd name="connsiteY5" fmla="*/ 177800 h 1333500"/>
              <a:gd name="connsiteX6" fmla="*/ 457200 w 1028700"/>
              <a:gd name="connsiteY6" fmla="*/ 190500 h 1333500"/>
              <a:gd name="connsiteX7" fmla="*/ 520700 w 1028700"/>
              <a:gd name="connsiteY7" fmla="*/ 215900 h 1333500"/>
              <a:gd name="connsiteX8" fmla="*/ 558800 w 1028700"/>
              <a:gd name="connsiteY8" fmla="*/ 228600 h 1333500"/>
              <a:gd name="connsiteX9" fmla="*/ 596900 w 1028700"/>
              <a:gd name="connsiteY9" fmla="*/ 254000 h 1333500"/>
              <a:gd name="connsiteX10" fmla="*/ 635000 w 1028700"/>
              <a:gd name="connsiteY10" fmla="*/ 266700 h 1333500"/>
              <a:gd name="connsiteX11" fmla="*/ 787400 w 1028700"/>
              <a:gd name="connsiteY11" fmla="*/ 355600 h 1333500"/>
              <a:gd name="connsiteX12" fmla="*/ 863600 w 1028700"/>
              <a:gd name="connsiteY12" fmla="*/ 406400 h 1333500"/>
              <a:gd name="connsiteX13" fmla="*/ 977900 w 1028700"/>
              <a:gd name="connsiteY13" fmla="*/ 457200 h 1333500"/>
              <a:gd name="connsiteX14" fmla="*/ 990600 w 1028700"/>
              <a:gd name="connsiteY14" fmla="*/ 508000 h 1333500"/>
              <a:gd name="connsiteX15" fmla="*/ 1016000 w 1028700"/>
              <a:gd name="connsiteY15" fmla="*/ 546100 h 1333500"/>
              <a:gd name="connsiteX16" fmla="*/ 1028700 w 1028700"/>
              <a:gd name="connsiteY16" fmla="*/ 635000 h 1333500"/>
              <a:gd name="connsiteX17" fmla="*/ 1016000 w 1028700"/>
              <a:gd name="connsiteY17" fmla="*/ 952500 h 1333500"/>
              <a:gd name="connsiteX18" fmla="*/ 1003300 w 1028700"/>
              <a:gd name="connsiteY18" fmla="*/ 990600 h 1333500"/>
              <a:gd name="connsiteX19" fmla="*/ 977900 w 1028700"/>
              <a:gd name="connsiteY19" fmla="*/ 1028700 h 1333500"/>
              <a:gd name="connsiteX20" fmla="*/ 939800 w 1028700"/>
              <a:gd name="connsiteY20" fmla="*/ 1066800 h 1333500"/>
              <a:gd name="connsiteX21" fmla="*/ 850900 w 1028700"/>
              <a:gd name="connsiteY21" fmla="*/ 1155700 h 1333500"/>
              <a:gd name="connsiteX22" fmla="*/ 825500 w 1028700"/>
              <a:gd name="connsiteY22" fmla="*/ 1206500 h 1333500"/>
              <a:gd name="connsiteX23" fmla="*/ 787400 w 1028700"/>
              <a:gd name="connsiteY23" fmla="*/ 1219200 h 1333500"/>
              <a:gd name="connsiteX24" fmla="*/ 736600 w 1028700"/>
              <a:gd name="connsiteY24" fmla="*/ 1244600 h 1333500"/>
              <a:gd name="connsiteX25" fmla="*/ 635000 w 1028700"/>
              <a:gd name="connsiteY25" fmla="*/ 1270000 h 1333500"/>
              <a:gd name="connsiteX26" fmla="*/ 596900 w 1028700"/>
              <a:gd name="connsiteY26" fmla="*/ 1282700 h 1333500"/>
              <a:gd name="connsiteX27" fmla="*/ 495300 w 1028700"/>
              <a:gd name="connsiteY27" fmla="*/ 1308100 h 1333500"/>
              <a:gd name="connsiteX28" fmla="*/ 444500 w 1028700"/>
              <a:gd name="connsiteY28" fmla="*/ 1320800 h 1333500"/>
              <a:gd name="connsiteX29" fmla="*/ 406400 w 1028700"/>
              <a:gd name="connsiteY29" fmla="*/ 1333500 h 1333500"/>
              <a:gd name="connsiteX30" fmla="*/ 139700 w 1028700"/>
              <a:gd name="connsiteY30" fmla="*/ 1320800 h 1333500"/>
              <a:gd name="connsiteX31" fmla="*/ 63500 w 1028700"/>
              <a:gd name="connsiteY31" fmla="*/ 1282700 h 1333500"/>
              <a:gd name="connsiteX32" fmla="*/ 0 w 1028700"/>
              <a:gd name="connsiteY32" fmla="*/ 12700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8700" h="1333500">
                <a:moveTo>
                  <a:pt x="50800" y="0"/>
                </a:moveTo>
                <a:cubicBezTo>
                  <a:pt x="71967" y="16933"/>
                  <a:pt x="91056" y="36854"/>
                  <a:pt x="114300" y="50800"/>
                </a:cubicBezTo>
                <a:cubicBezTo>
                  <a:pt x="158948" y="77589"/>
                  <a:pt x="192273" y="78005"/>
                  <a:pt x="241300" y="88900"/>
                </a:cubicBezTo>
                <a:cubicBezTo>
                  <a:pt x="258339" y="92686"/>
                  <a:pt x="275167" y="97367"/>
                  <a:pt x="292100" y="101600"/>
                </a:cubicBezTo>
                <a:cubicBezTo>
                  <a:pt x="384925" y="163483"/>
                  <a:pt x="268209" y="87948"/>
                  <a:pt x="381000" y="152400"/>
                </a:cubicBezTo>
                <a:cubicBezTo>
                  <a:pt x="394252" y="159973"/>
                  <a:pt x="405448" y="170974"/>
                  <a:pt x="419100" y="177800"/>
                </a:cubicBezTo>
                <a:cubicBezTo>
                  <a:pt x="431074" y="183787"/>
                  <a:pt x="444665" y="185800"/>
                  <a:pt x="457200" y="190500"/>
                </a:cubicBezTo>
                <a:cubicBezTo>
                  <a:pt x="478546" y="198505"/>
                  <a:pt x="499354" y="207895"/>
                  <a:pt x="520700" y="215900"/>
                </a:cubicBezTo>
                <a:cubicBezTo>
                  <a:pt x="533235" y="220600"/>
                  <a:pt x="546826" y="222613"/>
                  <a:pt x="558800" y="228600"/>
                </a:cubicBezTo>
                <a:cubicBezTo>
                  <a:pt x="572452" y="235426"/>
                  <a:pt x="583248" y="247174"/>
                  <a:pt x="596900" y="254000"/>
                </a:cubicBezTo>
                <a:cubicBezTo>
                  <a:pt x="608874" y="259987"/>
                  <a:pt x="623437" y="259955"/>
                  <a:pt x="635000" y="266700"/>
                </a:cubicBezTo>
                <a:cubicBezTo>
                  <a:pt x="802252" y="364263"/>
                  <a:pt x="693635" y="324345"/>
                  <a:pt x="787400" y="355600"/>
                </a:cubicBezTo>
                <a:cubicBezTo>
                  <a:pt x="859625" y="427825"/>
                  <a:pt x="790082" y="369641"/>
                  <a:pt x="863600" y="406400"/>
                </a:cubicBezTo>
                <a:cubicBezTo>
                  <a:pt x="973454" y="461327"/>
                  <a:pt x="880959" y="432965"/>
                  <a:pt x="977900" y="457200"/>
                </a:cubicBezTo>
                <a:cubicBezTo>
                  <a:pt x="982133" y="474133"/>
                  <a:pt x="983724" y="491957"/>
                  <a:pt x="990600" y="508000"/>
                </a:cubicBezTo>
                <a:cubicBezTo>
                  <a:pt x="996613" y="522029"/>
                  <a:pt x="1011614" y="531480"/>
                  <a:pt x="1016000" y="546100"/>
                </a:cubicBezTo>
                <a:cubicBezTo>
                  <a:pt x="1024602" y="574772"/>
                  <a:pt x="1024467" y="605367"/>
                  <a:pt x="1028700" y="635000"/>
                </a:cubicBezTo>
                <a:cubicBezTo>
                  <a:pt x="1024467" y="740833"/>
                  <a:pt x="1023546" y="846851"/>
                  <a:pt x="1016000" y="952500"/>
                </a:cubicBezTo>
                <a:cubicBezTo>
                  <a:pt x="1015046" y="965853"/>
                  <a:pt x="1009287" y="978626"/>
                  <a:pt x="1003300" y="990600"/>
                </a:cubicBezTo>
                <a:cubicBezTo>
                  <a:pt x="996474" y="1004252"/>
                  <a:pt x="987671" y="1016974"/>
                  <a:pt x="977900" y="1028700"/>
                </a:cubicBezTo>
                <a:cubicBezTo>
                  <a:pt x="966402" y="1042498"/>
                  <a:pt x="950827" y="1052623"/>
                  <a:pt x="939800" y="1066800"/>
                </a:cubicBezTo>
                <a:cubicBezTo>
                  <a:pt x="868473" y="1158506"/>
                  <a:pt x="923706" y="1131431"/>
                  <a:pt x="850900" y="1155700"/>
                </a:cubicBezTo>
                <a:cubicBezTo>
                  <a:pt x="842433" y="1172633"/>
                  <a:pt x="838887" y="1193113"/>
                  <a:pt x="825500" y="1206500"/>
                </a:cubicBezTo>
                <a:cubicBezTo>
                  <a:pt x="816034" y="1215966"/>
                  <a:pt x="799705" y="1213927"/>
                  <a:pt x="787400" y="1219200"/>
                </a:cubicBezTo>
                <a:cubicBezTo>
                  <a:pt x="769999" y="1226658"/>
                  <a:pt x="754001" y="1237142"/>
                  <a:pt x="736600" y="1244600"/>
                </a:cubicBezTo>
                <a:cubicBezTo>
                  <a:pt x="695957" y="1262018"/>
                  <a:pt x="682707" y="1258073"/>
                  <a:pt x="635000" y="1270000"/>
                </a:cubicBezTo>
                <a:cubicBezTo>
                  <a:pt x="622013" y="1273247"/>
                  <a:pt x="609815" y="1279178"/>
                  <a:pt x="596900" y="1282700"/>
                </a:cubicBezTo>
                <a:cubicBezTo>
                  <a:pt x="563221" y="1291885"/>
                  <a:pt x="529167" y="1299633"/>
                  <a:pt x="495300" y="1308100"/>
                </a:cubicBezTo>
                <a:cubicBezTo>
                  <a:pt x="478367" y="1312333"/>
                  <a:pt x="461059" y="1315280"/>
                  <a:pt x="444500" y="1320800"/>
                </a:cubicBezTo>
                <a:lnTo>
                  <a:pt x="406400" y="1333500"/>
                </a:lnTo>
                <a:cubicBezTo>
                  <a:pt x="317500" y="1329267"/>
                  <a:pt x="228393" y="1328191"/>
                  <a:pt x="139700" y="1320800"/>
                </a:cubicBezTo>
                <a:cubicBezTo>
                  <a:pt x="101394" y="1317608"/>
                  <a:pt x="96464" y="1299182"/>
                  <a:pt x="63500" y="1282700"/>
                </a:cubicBezTo>
                <a:cubicBezTo>
                  <a:pt x="32745" y="1267323"/>
                  <a:pt x="29061" y="1270000"/>
                  <a:pt x="0" y="1270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3289300" y="2870200"/>
            <a:ext cx="2095500" cy="749300"/>
          </a:xfrm>
          <a:custGeom>
            <a:avLst/>
            <a:gdLst>
              <a:gd name="connsiteX0" fmla="*/ 0 w 2095500"/>
              <a:gd name="connsiteY0" fmla="*/ 0 h 749300"/>
              <a:gd name="connsiteX1" fmla="*/ 165100 w 2095500"/>
              <a:gd name="connsiteY1" fmla="*/ 114300 h 749300"/>
              <a:gd name="connsiteX2" fmla="*/ 215900 w 2095500"/>
              <a:gd name="connsiteY2" fmla="*/ 152400 h 749300"/>
              <a:gd name="connsiteX3" fmla="*/ 304800 w 2095500"/>
              <a:gd name="connsiteY3" fmla="*/ 203200 h 749300"/>
              <a:gd name="connsiteX4" fmla="*/ 368300 w 2095500"/>
              <a:gd name="connsiteY4" fmla="*/ 228600 h 749300"/>
              <a:gd name="connsiteX5" fmla="*/ 457200 w 2095500"/>
              <a:gd name="connsiteY5" fmla="*/ 254000 h 749300"/>
              <a:gd name="connsiteX6" fmla="*/ 520700 w 2095500"/>
              <a:gd name="connsiteY6" fmla="*/ 292100 h 749300"/>
              <a:gd name="connsiteX7" fmla="*/ 635000 w 2095500"/>
              <a:gd name="connsiteY7" fmla="*/ 330200 h 749300"/>
              <a:gd name="connsiteX8" fmla="*/ 673100 w 2095500"/>
              <a:gd name="connsiteY8" fmla="*/ 342900 h 749300"/>
              <a:gd name="connsiteX9" fmla="*/ 800100 w 2095500"/>
              <a:gd name="connsiteY9" fmla="*/ 393700 h 749300"/>
              <a:gd name="connsiteX10" fmla="*/ 850900 w 2095500"/>
              <a:gd name="connsiteY10" fmla="*/ 419100 h 749300"/>
              <a:gd name="connsiteX11" fmla="*/ 965200 w 2095500"/>
              <a:gd name="connsiteY11" fmla="*/ 444500 h 749300"/>
              <a:gd name="connsiteX12" fmla="*/ 1016000 w 2095500"/>
              <a:gd name="connsiteY12" fmla="*/ 457200 h 749300"/>
              <a:gd name="connsiteX13" fmla="*/ 1117600 w 2095500"/>
              <a:gd name="connsiteY13" fmla="*/ 508000 h 749300"/>
              <a:gd name="connsiteX14" fmla="*/ 1231900 w 2095500"/>
              <a:gd name="connsiteY14" fmla="*/ 546100 h 749300"/>
              <a:gd name="connsiteX15" fmla="*/ 1270000 w 2095500"/>
              <a:gd name="connsiteY15" fmla="*/ 558800 h 749300"/>
              <a:gd name="connsiteX16" fmla="*/ 1308100 w 2095500"/>
              <a:gd name="connsiteY16" fmla="*/ 584200 h 749300"/>
              <a:gd name="connsiteX17" fmla="*/ 1384300 w 2095500"/>
              <a:gd name="connsiteY17" fmla="*/ 609600 h 749300"/>
              <a:gd name="connsiteX18" fmla="*/ 1447800 w 2095500"/>
              <a:gd name="connsiteY18" fmla="*/ 635000 h 749300"/>
              <a:gd name="connsiteX19" fmla="*/ 1524000 w 2095500"/>
              <a:gd name="connsiteY19" fmla="*/ 660400 h 749300"/>
              <a:gd name="connsiteX20" fmla="*/ 1574800 w 2095500"/>
              <a:gd name="connsiteY20" fmla="*/ 685800 h 749300"/>
              <a:gd name="connsiteX21" fmla="*/ 1714500 w 2095500"/>
              <a:gd name="connsiteY21" fmla="*/ 711200 h 749300"/>
              <a:gd name="connsiteX22" fmla="*/ 1765300 w 2095500"/>
              <a:gd name="connsiteY22" fmla="*/ 723900 h 749300"/>
              <a:gd name="connsiteX23" fmla="*/ 1803400 w 2095500"/>
              <a:gd name="connsiteY23" fmla="*/ 736600 h 749300"/>
              <a:gd name="connsiteX24" fmla="*/ 1993900 w 2095500"/>
              <a:gd name="connsiteY24" fmla="*/ 749300 h 749300"/>
              <a:gd name="connsiteX25" fmla="*/ 2095500 w 2095500"/>
              <a:gd name="connsiteY25" fmla="*/ 7366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95500" h="749300">
                <a:moveTo>
                  <a:pt x="0" y="0"/>
                </a:moveTo>
                <a:cubicBezTo>
                  <a:pt x="88792" y="110991"/>
                  <a:pt x="7654" y="29521"/>
                  <a:pt x="165100" y="114300"/>
                </a:cubicBezTo>
                <a:cubicBezTo>
                  <a:pt x="183737" y="124335"/>
                  <a:pt x="198042" y="141036"/>
                  <a:pt x="215900" y="152400"/>
                </a:cubicBezTo>
                <a:cubicBezTo>
                  <a:pt x="244694" y="170724"/>
                  <a:pt x="274273" y="187936"/>
                  <a:pt x="304800" y="203200"/>
                </a:cubicBezTo>
                <a:cubicBezTo>
                  <a:pt x="325190" y="213395"/>
                  <a:pt x="346673" y="221391"/>
                  <a:pt x="368300" y="228600"/>
                </a:cubicBezTo>
                <a:cubicBezTo>
                  <a:pt x="392715" y="236738"/>
                  <a:pt x="432739" y="241769"/>
                  <a:pt x="457200" y="254000"/>
                </a:cubicBezTo>
                <a:cubicBezTo>
                  <a:pt x="479278" y="265039"/>
                  <a:pt x="498011" y="282376"/>
                  <a:pt x="520700" y="292100"/>
                </a:cubicBezTo>
                <a:cubicBezTo>
                  <a:pt x="557614" y="307920"/>
                  <a:pt x="596900" y="317500"/>
                  <a:pt x="635000" y="330200"/>
                </a:cubicBezTo>
                <a:cubicBezTo>
                  <a:pt x="647700" y="334433"/>
                  <a:pt x="661961" y="335474"/>
                  <a:pt x="673100" y="342900"/>
                </a:cubicBezTo>
                <a:cubicBezTo>
                  <a:pt x="750034" y="394189"/>
                  <a:pt x="669890" y="346351"/>
                  <a:pt x="800100" y="393700"/>
                </a:cubicBezTo>
                <a:cubicBezTo>
                  <a:pt x="817892" y="400170"/>
                  <a:pt x="833173" y="412453"/>
                  <a:pt x="850900" y="419100"/>
                </a:cubicBezTo>
                <a:cubicBezTo>
                  <a:pt x="873426" y="427547"/>
                  <a:pt x="945449" y="440111"/>
                  <a:pt x="965200" y="444500"/>
                </a:cubicBezTo>
                <a:cubicBezTo>
                  <a:pt x="982239" y="448286"/>
                  <a:pt x="999888" y="450487"/>
                  <a:pt x="1016000" y="457200"/>
                </a:cubicBezTo>
                <a:cubicBezTo>
                  <a:pt x="1050951" y="471763"/>
                  <a:pt x="1081679" y="496026"/>
                  <a:pt x="1117600" y="508000"/>
                </a:cubicBezTo>
                <a:lnTo>
                  <a:pt x="1231900" y="546100"/>
                </a:lnTo>
                <a:cubicBezTo>
                  <a:pt x="1244600" y="550333"/>
                  <a:pt x="1258861" y="551374"/>
                  <a:pt x="1270000" y="558800"/>
                </a:cubicBezTo>
                <a:cubicBezTo>
                  <a:pt x="1282700" y="567267"/>
                  <a:pt x="1294152" y="578001"/>
                  <a:pt x="1308100" y="584200"/>
                </a:cubicBezTo>
                <a:cubicBezTo>
                  <a:pt x="1332566" y="595074"/>
                  <a:pt x="1359441" y="599656"/>
                  <a:pt x="1384300" y="609600"/>
                </a:cubicBezTo>
                <a:cubicBezTo>
                  <a:pt x="1405467" y="618067"/>
                  <a:pt x="1426375" y="627209"/>
                  <a:pt x="1447800" y="635000"/>
                </a:cubicBezTo>
                <a:cubicBezTo>
                  <a:pt x="1472962" y="644150"/>
                  <a:pt x="1500053" y="648426"/>
                  <a:pt x="1524000" y="660400"/>
                </a:cubicBezTo>
                <a:cubicBezTo>
                  <a:pt x="1540933" y="668867"/>
                  <a:pt x="1557073" y="679153"/>
                  <a:pt x="1574800" y="685800"/>
                </a:cubicBezTo>
                <a:cubicBezTo>
                  <a:pt x="1615466" y="701050"/>
                  <a:pt x="1675505" y="704110"/>
                  <a:pt x="1714500" y="711200"/>
                </a:cubicBezTo>
                <a:cubicBezTo>
                  <a:pt x="1731673" y="714322"/>
                  <a:pt x="1748517" y="719105"/>
                  <a:pt x="1765300" y="723900"/>
                </a:cubicBezTo>
                <a:cubicBezTo>
                  <a:pt x="1778172" y="727578"/>
                  <a:pt x="1790095" y="735122"/>
                  <a:pt x="1803400" y="736600"/>
                </a:cubicBezTo>
                <a:cubicBezTo>
                  <a:pt x="1866652" y="743628"/>
                  <a:pt x="1930400" y="745067"/>
                  <a:pt x="1993900" y="749300"/>
                </a:cubicBezTo>
                <a:cubicBezTo>
                  <a:pt x="2069853" y="734109"/>
                  <a:pt x="2035814" y="736600"/>
                  <a:pt x="2095500" y="7366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Higher frequency = More Stratified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the water is more </a:t>
            </a:r>
            <a:r>
              <a:rPr lang="en-US" altLang="zh-TW" dirty="0" smtClean="0"/>
              <a:t>stratified, </a:t>
            </a:r>
            <a:r>
              <a:rPr lang="en-US" altLang="zh-TW" dirty="0"/>
              <a:t>this frequency is </a:t>
            </a:r>
            <a:r>
              <a:rPr lang="en-US" altLang="zh-TW" dirty="0" smtClean="0"/>
              <a:t>higher (more stable </a:t>
            </a:r>
            <a:r>
              <a:rPr lang="en-US" altLang="zh-TW" dirty="0"/>
              <a:t>is high density at below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If less stratified, frequency is </a:t>
            </a:r>
            <a:r>
              <a:rPr lang="en-US" altLang="zh-TW" dirty="0" smtClean="0"/>
              <a:t>lower (less stable </a:t>
            </a:r>
            <a:r>
              <a:rPr lang="en-US" altLang="zh-TW" dirty="0"/>
              <a:t>is high density at below</a:t>
            </a:r>
            <a:r>
              <a:rPr lang="en-US" altLang="zh-TW" dirty="0" smtClean="0"/>
              <a:t>).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417775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擷取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5"/>
          <a:stretch/>
        </p:blipFill>
        <p:spPr bwMode="auto">
          <a:xfrm>
            <a:off x="4788024" y="3861048"/>
            <a:ext cx="260977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ocean stratification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ocean stratification is quantified </a:t>
            </a:r>
            <a:r>
              <a:rPr lang="en-US" altLang="zh-TW" dirty="0" smtClean="0"/>
              <a:t>by the </a:t>
            </a:r>
            <a:r>
              <a:rPr lang="en-US" altLang="zh-TW" dirty="0"/>
              <a:t>measured value of </a:t>
            </a:r>
            <a:r>
              <a:rPr lang="en-US" altLang="zh-TW" dirty="0" err="1"/>
              <a:t>Δρ</a:t>
            </a:r>
            <a:r>
              <a:rPr lang="en-US" altLang="zh-TW" dirty="0"/>
              <a:t> /</a:t>
            </a:r>
            <a:r>
              <a:rPr lang="en-US" altLang="zh-TW" dirty="0" err="1" smtClean="0"/>
              <a:t>Δz</a:t>
            </a:r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en-US" altLang="zh-TW" dirty="0"/>
              <a:t>water is </a:t>
            </a:r>
            <a:r>
              <a:rPr lang="en-US" altLang="zh-TW" dirty="0" smtClean="0"/>
              <a:t>displaced vertically</a:t>
            </a:r>
            <a:r>
              <a:rPr lang="en-US" altLang="zh-TW" dirty="0"/>
              <a:t>, it oscillates in an </a:t>
            </a:r>
            <a:r>
              <a:rPr lang="en-US" altLang="zh-TW" dirty="0" smtClean="0"/>
              <a:t>internal wave </a:t>
            </a:r>
            <a:r>
              <a:rPr lang="en-US" altLang="zh-TW" dirty="0"/>
              <a:t>with </a:t>
            </a:r>
            <a:r>
              <a:rPr lang="en-US" altLang="zh-TW" dirty="0" smtClean="0"/>
              <a:t>frequency. This frequency is called </a:t>
            </a:r>
            <a:r>
              <a:rPr lang="en-US" altLang="zh-TW" b="1" dirty="0"/>
              <a:t>Buoyancy Frequency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b="1" dirty="0"/>
              <a:t>Brunt-</a:t>
            </a:r>
            <a:r>
              <a:rPr lang="en-US" altLang="zh-TW" b="1" dirty="0" err="1"/>
              <a:t>Väisälä</a:t>
            </a:r>
            <a:r>
              <a:rPr lang="en-US" altLang="zh-TW" b="1" dirty="0"/>
              <a:t> </a:t>
            </a:r>
            <a:r>
              <a:rPr lang="en-US" altLang="zh-TW" b="1" dirty="0" smtClean="0"/>
              <a:t>frequency. </a:t>
            </a:r>
          </a:p>
          <a:p>
            <a:r>
              <a:rPr lang="en-US" altLang="zh-TW" dirty="0" smtClean="0"/>
              <a:t>David Brunt &amp; </a:t>
            </a:r>
            <a:r>
              <a:rPr lang="en-US" altLang="zh-TW" dirty="0" err="1" smtClean="0"/>
              <a:t>Vilho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Väisälä</a:t>
            </a:r>
            <a:r>
              <a:rPr lang="en-US" altLang="zh-TW" dirty="0" smtClean="0"/>
              <a:t> (meteorologist)</a:t>
            </a:r>
          </a:p>
          <a:p>
            <a:endParaRPr lang="en-US" altLang="zh-TW" dirty="0"/>
          </a:p>
          <a:p>
            <a:endParaRPr lang="en-US" altLang="zh-TW" b="1" dirty="0" smtClean="0"/>
          </a:p>
          <a:p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549645"/>
            <a:ext cx="2808312" cy="87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53" y="5373216"/>
            <a:ext cx="88649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62128"/>
            <a:ext cx="1368152" cy="138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0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394" y="1988840"/>
            <a:ext cx="3672407" cy="27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goal of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Preliminary study the vertical structure of Kuroshio using CTD data.</a:t>
            </a:r>
            <a:endParaRPr lang="zh-TW" altLang="en-US" dirty="0"/>
          </a:p>
        </p:txBody>
      </p:sp>
      <p:pic>
        <p:nvPicPr>
          <p:cNvPr id="3075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01008"/>
            <a:ext cx="5872278" cy="32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3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See the </a:t>
            </a:r>
            <a:r>
              <a:rPr lang="en-US" altLang="zh-TW" b="1" dirty="0"/>
              <a:t>Buoyancy Frequency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www.youtube.com/watch?v=XQJHjZp1NtY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www.youtube.com/watch?v=r16T2QAlueg</a:t>
            </a:r>
            <a:r>
              <a:rPr lang="en-US" altLang="zh-TW" dirty="0" smtClean="0"/>
              <a:t>  (1:43)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Report using “</a:t>
            </a:r>
            <a:r>
              <a:rPr lang="en-US" altLang="zh-TW" dirty="0" smtClean="0"/>
              <a:t>cr2370.zip”</a:t>
            </a:r>
            <a:br>
              <a:rPr lang="en-US" altLang="zh-TW" dirty="0" smtClean="0"/>
            </a:br>
            <a:r>
              <a:rPr lang="en-US" altLang="zh-TW" dirty="0" smtClean="0"/>
              <a:t>(Due date: 6/19)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(25%) What are the main direction of the observed currents around the </a:t>
            </a:r>
            <a:r>
              <a:rPr lang="en-US" altLang="zh-TW" dirty="0" smtClean="0"/>
              <a:t>Keelung </a:t>
            </a:r>
            <a:r>
              <a:rPr lang="en-US" altLang="zh-TW" dirty="0"/>
              <a:t>Island during the cruise </a:t>
            </a:r>
            <a:r>
              <a:rPr lang="en-US" altLang="zh-TW" dirty="0" smtClean="0"/>
              <a:t>experiment of CR2370 </a:t>
            </a:r>
            <a:r>
              <a:rPr lang="en-US" altLang="zh-TW" dirty="0"/>
              <a:t>(using “cr2370000_000000.LTA”)?</a:t>
            </a:r>
            <a:endParaRPr lang="en-US" altLang="zh-TW" dirty="0" smtClean="0"/>
          </a:p>
          <a:p>
            <a:r>
              <a:rPr lang="en-US" altLang="zh-TW" dirty="0"/>
              <a:t>(25%) Describe </a:t>
            </a:r>
            <a:r>
              <a:rPr lang="en-US" altLang="zh-TW" dirty="0" smtClean="0"/>
              <a:t>the ocean </a:t>
            </a:r>
            <a:r>
              <a:rPr lang="en-US" altLang="zh-TW" dirty="0"/>
              <a:t>currents during the cruise </a:t>
            </a:r>
            <a:r>
              <a:rPr lang="en-US" altLang="zh-TW" dirty="0" smtClean="0"/>
              <a:t>experiment.</a:t>
            </a:r>
          </a:p>
          <a:p>
            <a:r>
              <a:rPr lang="en-US" altLang="zh-TW" dirty="0"/>
              <a:t>(25%) Guess</a:t>
            </a:r>
            <a:r>
              <a:rPr lang="en-US" altLang="zh-TW" dirty="0" smtClean="0"/>
              <a:t>: what is the main force that drives the </a:t>
            </a:r>
            <a:r>
              <a:rPr lang="en-US" altLang="zh-TW" dirty="0"/>
              <a:t>observed currents around the </a:t>
            </a:r>
            <a:r>
              <a:rPr lang="en-US" altLang="zh-TW" dirty="0" smtClean="0"/>
              <a:t>Keelung </a:t>
            </a:r>
            <a:r>
              <a:rPr lang="en-US" altLang="zh-TW" dirty="0" smtClean="0"/>
              <a:t>Island? </a:t>
            </a:r>
          </a:p>
          <a:p>
            <a:r>
              <a:rPr lang="en-US" altLang="zh-TW" dirty="0"/>
              <a:t>(25%) Describe </a:t>
            </a:r>
            <a:r>
              <a:rPr lang="en-US" altLang="zh-TW" dirty="0" smtClean="0"/>
              <a:t>the ocean vertical structure during the cruise experiment (using “c*-1.txt”). Could we find the thermocline?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2439" t="21301" r="19681" b="7301"/>
          <a:stretch/>
        </p:blipFill>
        <p:spPr>
          <a:xfrm>
            <a:off x="251520" y="404664"/>
            <a:ext cx="8208912" cy="569598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256000" y="299695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*</a:t>
            </a:r>
            <a:endParaRPr lang="zh-TW" altLang="en-US" sz="28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436096" y="1484784"/>
            <a:ext cx="93610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27641" y="12808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*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80112" y="238488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*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68144" y="1861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*</a:t>
            </a:r>
            <a:endParaRPr lang="zh-TW" altLang="en-US" sz="2800" dirty="0"/>
          </a:p>
        </p:txBody>
      </p:sp>
      <p:cxnSp>
        <p:nvCxnSpPr>
          <p:cNvPr id="24" name="直線接點 23"/>
          <p:cNvCxnSpPr/>
          <p:nvPr/>
        </p:nvCxnSpPr>
        <p:spPr>
          <a:xfrm flipH="1" flipV="1">
            <a:off x="3528000" y="2448000"/>
            <a:ext cx="1943240" cy="764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4499620" y="764704"/>
            <a:ext cx="1870518" cy="71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3528000" y="764704"/>
            <a:ext cx="971620" cy="1683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517366" y="3100317"/>
            <a:ext cx="82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771558" y="2464055"/>
            <a:ext cx="70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84168" y="1840799"/>
            <a:ext cx="4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43665" y="1326790"/>
            <a:ext cx="4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C4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139952" y="548680"/>
            <a:ext cx="6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199712" y="2232266"/>
            <a:ext cx="6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of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Keywords: </a:t>
            </a:r>
            <a:r>
              <a:rPr lang="en-US" altLang="zh-TW" dirty="0" err="1" smtClean="0"/>
              <a:t>coriolis</a:t>
            </a:r>
            <a:r>
              <a:rPr lang="en-US" altLang="zh-TW" dirty="0" smtClean="0"/>
              <a:t> </a:t>
            </a:r>
            <a:r>
              <a:rPr lang="en-US" altLang="zh-TW" dirty="0"/>
              <a:t>data selection</a:t>
            </a:r>
            <a:endParaRPr lang="zh-TW" altLang="en-US" dirty="0"/>
          </a:p>
        </p:txBody>
      </p:sp>
      <p:pic>
        <p:nvPicPr>
          <p:cNvPr id="2050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33883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Website of Coriolis data center </a:t>
            </a:r>
            <a:endParaRPr lang="zh-TW" altLang="en-US" dirty="0"/>
          </a:p>
        </p:txBody>
      </p:sp>
      <p:pic>
        <p:nvPicPr>
          <p:cNvPr id="307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208912" cy="47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371703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0"/>
          <a:stretch/>
        </p:blipFill>
        <p:spPr bwMode="auto">
          <a:xfrm>
            <a:off x="539552" y="1196752"/>
            <a:ext cx="750206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Website of Coriolis data center </a:t>
            </a:r>
            <a:br>
              <a:rPr lang="en-US" altLang="zh-TW" dirty="0" smtClean="0"/>
            </a:br>
            <a:r>
              <a:rPr lang="en-US" altLang="zh-TW" dirty="0" smtClean="0"/>
              <a:t>(Data Selection)</a:t>
            </a:r>
            <a:endParaRPr lang="zh-TW" altLang="en-US" dirty="0"/>
          </a:p>
        </p:txBody>
      </p:sp>
      <p:pic>
        <p:nvPicPr>
          <p:cNvPr id="5" name="Picture 2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44"/>
          <a:stretch>
            <a:fillRect/>
          </a:stretch>
        </p:blipFill>
        <p:spPr bwMode="auto">
          <a:xfrm>
            <a:off x="539551" y="5517232"/>
            <a:ext cx="7487503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78064" y="3717032"/>
            <a:ext cx="161767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4437112"/>
            <a:ext cx="1074420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1168" y="5877272"/>
            <a:ext cx="662156" cy="10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6340" y="6633355"/>
            <a:ext cx="662156" cy="10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1628800"/>
            <a:ext cx="7257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7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0034"/>
            <a:ext cx="3672407" cy="27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Viewing data (</a:t>
            </a:r>
            <a:r>
              <a:rPr lang="en-US" altLang="zh-TW" dirty="0" err="1"/>
              <a:t>ctd</a:t>
            </a:r>
            <a:r>
              <a:rPr lang="en-US" altLang="zh-TW" dirty="0"/>
              <a:t>-profiles-JGQH)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JGQH platform</a:t>
            </a:r>
            <a:endParaRPr lang="zh-TW" altLang="en-US" dirty="0"/>
          </a:p>
        </p:txBody>
      </p:sp>
      <p:pic>
        <p:nvPicPr>
          <p:cNvPr id="4098" name="Picture 2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24" y="2348879"/>
            <a:ext cx="9164464" cy="13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518739" y="4149080"/>
            <a:ext cx="485309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Read data and skip heading lines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filename=</a:t>
            </a:r>
            <a:r>
              <a:rPr lang="en-US" altLang="zh-TW" dirty="0" smtClean="0"/>
              <a:t>'ctd-profiles-JGQH.csv';</a:t>
            </a:r>
            <a:endParaRPr lang="en-US" altLang="zh-TW" dirty="0"/>
          </a:p>
          <a:p>
            <a:r>
              <a:rPr lang="en-US" altLang="zh-TW" dirty="0"/>
              <a:t>fid = </a:t>
            </a:r>
            <a:r>
              <a:rPr lang="en-US" altLang="zh-TW" dirty="0" err="1"/>
              <a:t>fopen</a:t>
            </a:r>
            <a:r>
              <a:rPr lang="en-US" altLang="zh-TW" dirty="0"/>
              <a:t>(filename, 'r');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textscan</a:t>
            </a:r>
            <a:r>
              <a:rPr lang="en-US" altLang="zh-TW" dirty="0" smtClean="0"/>
              <a:t>(fid, </a:t>
            </a:r>
            <a:r>
              <a:rPr lang="en-US" altLang="zh-TW" dirty="0"/>
              <a:t>%s %s %f %f %f %f %f %f %f %</a:t>
            </a:r>
            <a:r>
              <a:rPr lang="en-US" altLang="zh-TW" dirty="0" smtClean="0"/>
              <a:t>f', '</a:t>
            </a:r>
            <a:r>
              <a:rPr lang="en-US" altLang="zh-TW" dirty="0" err="1" smtClean="0"/>
              <a:t>headerLines</a:t>
            </a:r>
            <a:r>
              <a:rPr lang="en-US" altLang="zh-TW" dirty="0" smtClean="0"/>
              <a:t>', 1,'Delimiter',',');</a:t>
            </a:r>
          </a:p>
          <a:p>
            <a:r>
              <a:rPr lang="en-US" altLang="zh-TW" dirty="0" err="1" smtClean="0"/>
              <a:t>fclose</a:t>
            </a:r>
            <a:r>
              <a:rPr lang="en-US" altLang="zh-TW" dirty="0" smtClean="0"/>
              <a:t>(fid);</a:t>
            </a:r>
          </a:p>
          <a:p>
            <a:r>
              <a:rPr lang="en-US" altLang="zh-TW" dirty="0" err="1" smtClean="0"/>
              <a:t>ylat</a:t>
            </a:r>
            <a:r>
              <a:rPr lang="en-US" altLang="zh-TW" dirty="0" smtClean="0"/>
              <a:t>=Data</a:t>
            </a:r>
            <a:r>
              <a:rPr lang="en-US" altLang="zh-TW" dirty="0"/>
              <a:t>{:,3};</a:t>
            </a:r>
          </a:p>
          <a:p>
            <a:r>
              <a:rPr lang="en-US" altLang="zh-TW" dirty="0" err="1" smtClean="0"/>
              <a:t>xlon</a:t>
            </a:r>
            <a:r>
              <a:rPr lang="en-US" altLang="zh-TW" dirty="0" smtClean="0"/>
              <a:t>=Data</a:t>
            </a:r>
            <a:r>
              <a:rPr lang="en-US" altLang="zh-TW" dirty="0"/>
              <a:t>{:,4};</a:t>
            </a:r>
          </a:p>
        </p:txBody>
      </p:sp>
      <p:sp>
        <p:nvSpPr>
          <p:cNvPr id="4" name="左大括弧 3"/>
          <p:cNvSpPr/>
          <p:nvPr/>
        </p:nvSpPr>
        <p:spPr>
          <a:xfrm rot="5400000">
            <a:off x="6660232" y="332656"/>
            <a:ext cx="432048" cy="38884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60232" y="17635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Confirm the locations of CTD stations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839509" cy="437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Read Pressure, Temperature, Salinity </a:t>
            </a:r>
            <a:br>
              <a:rPr lang="en-US" altLang="zh-TW" dirty="0" smtClean="0"/>
            </a:br>
            <a:r>
              <a:rPr lang="en-US" altLang="zh-TW" dirty="0" smtClean="0"/>
              <a:t>(JGQH)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P=Data{:,5};</a:t>
            </a:r>
          </a:p>
          <a:p>
            <a:r>
              <a:rPr lang="en-US" altLang="zh-TW" dirty="0"/>
              <a:t>T=Data{:,6};</a:t>
            </a:r>
          </a:p>
          <a:p>
            <a:r>
              <a:rPr lang="en-US" altLang="zh-TW" dirty="0"/>
              <a:t>S=Data{:,7};</a:t>
            </a:r>
          </a:p>
          <a:p>
            <a:r>
              <a:rPr lang="en-US" altLang="zh-TW" dirty="0"/>
              <a:t>id=Data{:,10</a:t>
            </a:r>
            <a:r>
              <a:rPr lang="en-US" altLang="zh-TW" dirty="0" smtClean="0"/>
              <a:t>}; ## station ID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73216"/>
            <a:ext cx="8866956" cy="14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如螢幕大小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Cambria Math</vt:lpstr>
      <vt:lpstr>Office 佈景主題</vt:lpstr>
      <vt:lpstr>Hydrographic data</vt:lpstr>
      <vt:lpstr>The goal of today</vt:lpstr>
      <vt:lpstr>Data of today</vt:lpstr>
      <vt:lpstr>Website of Coriolis data center </vt:lpstr>
      <vt:lpstr>Website of Coriolis data center  (Data Selection)</vt:lpstr>
      <vt:lpstr>Viewing data (ctd-profiles-JGQH)</vt:lpstr>
      <vt:lpstr>Read data and skip heading lines</vt:lpstr>
      <vt:lpstr>Confirm the locations of CTD stations</vt:lpstr>
      <vt:lpstr>Read Pressure, Temperature, Salinity  (JGQH)</vt:lpstr>
      <vt:lpstr>Separate each profile into column data</vt:lpstr>
      <vt:lpstr>Plot contour fill for the section of temperature profiles</vt:lpstr>
      <vt:lpstr>PowerPoint 簡報</vt:lpstr>
      <vt:lpstr>Profiles for temperature and salinity (Where is the Kuroshio?)</vt:lpstr>
      <vt:lpstr>Thermocline ?</vt:lpstr>
      <vt:lpstr>Calculate  Temperature Vertical Gradient (dT/dz)</vt:lpstr>
      <vt:lpstr>Thermocline ?</vt:lpstr>
      <vt:lpstr>Buoyancy Frequency vs  Temperature vertical gradient</vt:lpstr>
      <vt:lpstr>Higher frequency = More Stratified</vt:lpstr>
      <vt:lpstr>ocean stratification</vt:lpstr>
      <vt:lpstr>See the Buoyancy Frequency </vt:lpstr>
      <vt:lpstr>Final Report using “cr2370.zip” (Due date: 6/19)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Hydrographic data</dc:title>
  <cp:lastModifiedBy>user</cp:lastModifiedBy>
  <cp:revision>1</cp:revision>
  <dcterms:modified xsi:type="dcterms:W3CDTF">2020-06-04T03:56:33Z</dcterms:modified>
</cp:coreProperties>
</file>