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70" r:id="rId10"/>
    <p:sldId id="271" r:id="rId11"/>
    <p:sldId id="272" r:id="rId12"/>
    <p:sldId id="265" r:id="rId13"/>
    <p:sldId id="262" r:id="rId14"/>
    <p:sldId id="266" r:id="rId15"/>
    <p:sldId id="267" r:id="rId16"/>
    <p:sldId id="268" r:id="rId17"/>
    <p:sldId id="273" r:id="rId18"/>
    <p:sldId id="269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umaybri@alum.us.es" initials="e" lastIdx="2" clrIdx="0">
    <p:extLst>
      <p:ext uri="{19B8F6BF-5375-455C-9EA6-DF929625EA0E}">
        <p15:presenceInfo xmlns:p15="http://schemas.microsoft.com/office/powerpoint/2012/main" userId="edumaybri@alum.us.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28T17:27:13.004" idx="1">
    <p:pos x="10" y="10"/>
    <p:text>Falta un poco de info e imágenes representativas.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28T17:31:05.767" idx="2">
    <p:pos x="10" y="10"/>
    <p:text>Quizá sea conveniente comentar esta diapositiva con el apartado de posibles mejoras del proyecto.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A81B2-F7BD-457C-BF9B-8A0171F0F2B8}" type="datetimeFigureOut">
              <a:rPr lang="es-ES" smtClean="0"/>
              <a:t>29/01/2019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A9DAF-2B82-4EB5-AB9B-D7A1324E03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0596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8D471-0405-4E95-A5A9-F3D9A5F73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8DD096-D57F-4054-9EA3-C225755FE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97A05C-C03E-4E85-A9A2-14F8A6F0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s-ES" dirty="0"/>
              <a:t>MySmartLock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ED5019-BCE8-4EB2-956D-65131BBF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E2D7-D244-4E3F-A52D-4AC17824BB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065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669B4-5682-4E37-91A6-4CFF1A36E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4BAC23-A90A-497E-9DF2-00C178FCA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28ED31-ED8E-48F5-83EC-9F767C9A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8C8A8-19EC-4B31-8B52-0DDE34DCA963}" type="datetime1">
              <a:rPr lang="es-ES" smtClean="0"/>
              <a:t>29/01/2019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7A9D9A-6253-49A6-A497-847ED96C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s-ES" dirty="0"/>
              <a:t>MySmartLock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00827A-207E-4A07-9E7E-B6141B97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E2D7-D244-4E3F-A52D-4AC17824BB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79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D68DC0-AE0B-4E65-8B5C-17F03E9E3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F405E7-953A-4EDE-A541-A07CBB65F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A2A073-2E90-4DCE-A35D-92C30AFE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DAC438-036C-4F82-B46C-A280C1080ED0}" type="datetime1">
              <a:rPr lang="es-ES" smtClean="0"/>
              <a:t>29/01/2019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8B2113-8B48-4EB0-96C6-AE6B16F2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s-ES" dirty="0"/>
              <a:t>MySmartLock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068789-D85C-4552-97B3-03C1C8E47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E2D7-D244-4E3F-A52D-4AC17824BB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401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5D7F6-21F1-4FBF-8596-B32112E1A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407F26-14F5-401A-9431-C93063525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514E2C-8DB0-407C-BBF7-F7D28B2C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s-ES" dirty="0"/>
              <a:t>MySmartLock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23F1FD-2139-43A4-BDB1-8380F789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E2D7-D244-4E3F-A52D-4AC17824BB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92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F20ED-C62D-4F87-A25D-AB8B5D277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A5F924-4FC3-4642-A32F-B7EBD5A8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5F04E7-EC1B-4EA7-8B44-A7BE2728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3BE7B6-A2CF-4008-92A2-1136694FBA00}" type="datetime1">
              <a:rPr lang="es-ES" smtClean="0"/>
              <a:t>29/01/2019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0DE472-D3DE-48EE-BC94-3F4BF013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s-ES" dirty="0"/>
              <a:t>MySmartLock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2E46AA-686F-439B-85EA-D4EE0926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E2D7-D244-4E3F-A52D-4AC17824BB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05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EB989-8E13-4017-A750-99A0C876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EBEE69-9B91-4CDC-AFA8-A40B473E8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6A8122-C763-4122-BBE5-54595EC93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04E451-B85B-40B5-96A6-0F18F3EF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871C7D-528F-4DC2-BCA6-9B99D7B2D8AA}" type="datetime1">
              <a:rPr lang="es-ES" smtClean="0"/>
              <a:t>29/01/2019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A374B8-71B8-4739-92D9-6E75985A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s-ES" dirty="0"/>
              <a:t>MySmartLock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A10B9F-485A-49F3-895E-1452EBC3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E2D7-D244-4E3F-A52D-4AC17824BB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779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60B84F-A51E-49B5-9243-EE6150E02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325A7C-2B64-4A3E-94BA-3CB6FA6D2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2836E66-6471-474E-83AF-34C512077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E66792C-80EC-4B23-BC40-CC19F6CDF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E57B525-B9C8-4978-B724-F8D53F0B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52B577-F045-4F71-B2D8-7222378524A8}" type="datetime1">
              <a:rPr lang="es-ES" smtClean="0"/>
              <a:t>29/01/2019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1C1812D-1161-4140-B608-9F05736B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s-ES" dirty="0"/>
              <a:t>MySmartLock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55231F1-C517-4323-B75D-336EEC86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E2D7-D244-4E3F-A52D-4AC17824BB2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0CC8343-55AC-4FA4-BE87-465B1B30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473" y="365125"/>
            <a:ext cx="8693055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4112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EF5D1-25DC-4833-9A3C-2CE68BC7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384F87-BEEC-4BBF-94F8-BDFD8CDC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8DEE7C-E4D8-47ED-A4CD-3CCF76DFF158}" type="datetime1">
              <a:rPr lang="es-ES" smtClean="0"/>
              <a:t>29/01/2019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0B9167-5C93-442A-94FE-8105DDF9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s-ES" dirty="0"/>
              <a:t>MySmartLock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EC2B7A-B725-40C2-A3F7-1ED108EA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E2D7-D244-4E3F-A52D-4AC17824BB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84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C510C63-F175-4462-87BA-CC39C46E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C4F38-F4AB-42D2-9EE0-0AAA3405E067}" type="datetime1">
              <a:rPr lang="es-ES" smtClean="0"/>
              <a:t>29/01/2019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20597D-87BF-4E60-9414-36079D1A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s-ES" dirty="0"/>
              <a:t>MySmartLock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C8FC74-C49C-41AB-B2AB-A147BCC7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E2D7-D244-4E3F-A52D-4AC17824BB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167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FDDBE-6FA1-4A03-964D-239BD2FA8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FAA6BE-957D-4AC3-8615-7BD51DF27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065FFB-6445-486E-8C04-525927FBF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62B57F-072E-411E-B849-500135D4E0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CCFDD9-0A99-47DE-B079-F7CA109FE8F2}" type="datetime1">
              <a:rPr lang="es-ES" smtClean="0"/>
              <a:t>29/01/2019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E4BEB5-6698-4363-97F0-C0ECECA0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s-ES" dirty="0"/>
              <a:t>MySmartLock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FEF6E0-4F84-4B67-B53E-27F23065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E2D7-D244-4E3F-A52D-4AC17824BB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18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CDABE-DCD7-4C28-AAD5-827F5BF5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374BA3E-969A-48D2-B97F-BF58454F7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3AFD75-7DBA-40D6-820C-9107E1F43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A10C5A-8F16-469A-9059-6B84E5A5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B78312-7F0B-4B23-804D-5FA14A4BBC2D}" type="datetime1">
              <a:rPr lang="es-ES" smtClean="0"/>
              <a:t>29/01/2019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AB497A-399D-4CE5-81D1-06F2E8749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s-ES" dirty="0"/>
              <a:t>MySmartLock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DD81A8-E891-4B66-996D-50E12255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E2D7-D244-4E3F-A52D-4AC17824BB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525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4118827-539E-4A62-BB0F-A5926842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473" y="365125"/>
            <a:ext cx="86930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B15A4C-A291-4EA1-97FA-341488D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65350-03E6-45F9-86D1-61769C489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s-ES" dirty="0"/>
              <a:t>MySmartLock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CA4D75-AB53-4688-B6DB-11DC635A6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3E2D7-D244-4E3F-A52D-4AC17824BB2C}" type="slidenum">
              <a:rPr lang="es-ES" smtClean="0"/>
              <a:t>‹Nº›</a:t>
            </a:fld>
            <a:endParaRPr lang="es-ES"/>
          </a:p>
        </p:txBody>
      </p:sp>
      <p:pic>
        <p:nvPicPr>
          <p:cNvPr id="2050" name="Picture 2" descr="Resultado de imagen de etsi">
            <a:extLst>
              <a:ext uri="{FF2B5EF4-FFF2-40B4-BE49-F238E27FC236}">
                <a16:creationId xmlns:a16="http://schemas.microsoft.com/office/drawing/2014/main" id="{E5D194CD-7487-419C-A737-A0210F872F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34" y="8313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de universidad de sevilla">
            <a:extLst>
              <a:ext uri="{FF2B5EF4-FFF2-40B4-BE49-F238E27FC236}">
                <a16:creationId xmlns:a16="http://schemas.microsoft.com/office/drawing/2014/main" id="{DE0AD9CC-0E96-4AD2-AA47-2E0F92A658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210" y="83130"/>
            <a:ext cx="1623667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80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9D74014-3322-4B10-A0D2-4182EADAB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7200" dirty="0"/>
              <a:t>MySmartLock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89794C8-6A27-4D2D-A6D6-9EEAD63EC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8699"/>
          </a:xfrm>
        </p:spPr>
        <p:txBody>
          <a:bodyPr/>
          <a:lstStyle/>
          <a:p>
            <a:r>
              <a:rPr lang="es-ES" dirty="0"/>
              <a:t>Diseño Electrónico e Instrumentación Industrial</a:t>
            </a:r>
          </a:p>
        </p:txBody>
      </p:sp>
      <p:sp>
        <p:nvSpPr>
          <p:cNvPr id="6" name="Subtítulo 4">
            <a:extLst>
              <a:ext uri="{FF2B5EF4-FFF2-40B4-BE49-F238E27FC236}">
                <a16:creationId xmlns:a16="http://schemas.microsoft.com/office/drawing/2014/main" id="{8B1F4A7A-4FD3-4195-9777-9CC79BF9C0C1}"/>
              </a:ext>
            </a:extLst>
          </p:cNvPr>
          <p:cNvSpPr txBox="1">
            <a:spLocks/>
          </p:cNvSpPr>
          <p:nvPr/>
        </p:nvSpPr>
        <p:spPr>
          <a:xfrm>
            <a:off x="1676400" y="4790114"/>
            <a:ext cx="9144000" cy="945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Javier Jiménez Sicardo</a:t>
            </a:r>
          </a:p>
          <a:p>
            <a:r>
              <a:rPr lang="es-ES" sz="2000" dirty="0"/>
              <a:t>Eduardo Mayoral Briz</a:t>
            </a:r>
          </a:p>
        </p:txBody>
      </p:sp>
    </p:spTree>
    <p:extLst>
      <p:ext uri="{BB962C8B-B14F-4D97-AF65-F5344CB8AC3E}">
        <p14:creationId xmlns:p14="http://schemas.microsoft.com/office/powerpoint/2010/main" val="3868275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7B387-0EB3-4FEA-8994-B5A649A8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Prototipo. </a:t>
            </a:r>
            <a:r>
              <a:rPr lang="es-ES" i="1" dirty="0"/>
              <a:t>Interfaz.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CABCFCC-80F0-4330-BA31-A2CE16CF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MySmartLock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E88A18-903A-4D5F-A344-BEEFE763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E2D7-D244-4E3F-A52D-4AC17824BB2C}" type="slidenum">
              <a:rPr lang="es-ES" smtClean="0"/>
              <a:t>10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86AEF25-13EA-4C54-9350-CDD694BEE4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" t="7163" r="1163" b="2521"/>
          <a:stretch/>
        </p:blipFill>
        <p:spPr>
          <a:xfrm>
            <a:off x="2316000" y="1690688"/>
            <a:ext cx="7560000" cy="445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49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7B387-0EB3-4FEA-8994-B5A649A8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Prototipo. </a:t>
            </a:r>
            <a:r>
              <a:rPr lang="es-ES" i="1" dirty="0"/>
              <a:t>Logs.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CABCFCC-80F0-4330-BA31-A2CE16CF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MySmartLock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E88A18-903A-4D5F-A344-BEEFE763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E2D7-D244-4E3F-A52D-4AC17824BB2C}" type="slidenum">
              <a:rPr lang="es-ES" smtClean="0"/>
              <a:t>11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86AEF25-13EA-4C54-9350-CDD694BEE4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" t="12059" r="34538" b="1989"/>
          <a:stretch/>
        </p:blipFill>
        <p:spPr>
          <a:xfrm>
            <a:off x="2835478" y="1468028"/>
            <a:ext cx="6521043" cy="466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56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568F2-CFF0-4E45-A8E2-765F67B9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473" y="365125"/>
            <a:ext cx="8693055" cy="1325563"/>
          </a:xfrm>
        </p:spPr>
        <p:txBody>
          <a:bodyPr/>
          <a:lstStyle/>
          <a:p>
            <a:r>
              <a:rPr lang="es-ES" dirty="0"/>
              <a:t>Estructura del programa principal.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0941D27-257C-4B3F-ADC1-0A876CA1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MySmartLock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E34E2C-EB16-4409-8015-039E2D18E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3C3E2D7-D244-4E3F-A52D-4AC17824BB2C}" type="slidenum">
              <a:rPr lang="es-ES" smtClean="0"/>
              <a:t>12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70629A9-DFB7-4489-A903-6EC7D9BF71A9}"/>
              </a:ext>
            </a:extLst>
          </p:cNvPr>
          <p:cNvSpPr txBox="1"/>
          <p:nvPr/>
        </p:nvSpPr>
        <p:spPr>
          <a:xfrm>
            <a:off x="4320112" y="1917585"/>
            <a:ext cx="3176056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Importación de librerías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B89C47-2665-4285-882A-4139912F4BA8}"/>
              </a:ext>
            </a:extLst>
          </p:cNvPr>
          <p:cNvSpPr txBox="1"/>
          <p:nvPr/>
        </p:nvSpPr>
        <p:spPr>
          <a:xfrm>
            <a:off x="4151843" y="2548666"/>
            <a:ext cx="3512595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Configuración SmartLock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4B54E53-B07C-45FA-89E3-CF23A2950B42}"/>
              </a:ext>
            </a:extLst>
          </p:cNvPr>
          <p:cNvSpPr txBox="1"/>
          <p:nvPr/>
        </p:nvSpPr>
        <p:spPr>
          <a:xfrm>
            <a:off x="4320112" y="3179747"/>
            <a:ext cx="3176056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Configuración PyGame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9CB233E-D235-4244-81D1-29C795ECCDF4}"/>
              </a:ext>
            </a:extLst>
          </p:cNvPr>
          <p:cNvSpPr txBox="1"/>
          <p:nvPr/>
        </p:nvSpPr>
        <p:spPr>
          <a:xfrm>
            <a:off x="4320112" y="3810828"/>
            <a:ext cx="3176056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Lanzamiento de hilos con funciones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6A05DCC-0C76-47D2-8475-2A26266A0560}"/>
              </a:ext>
            </a:extLst>
          </p:cNvPr>
          <p:cNvSpPr txBox="1"/>
          <p:nvPr/>
        </p:nvSpPr>
        <p:spPr>
          <a:xfrm>
            <a:off x="3641908" y="4807954"/>
            <a:ext cx="4532464" cy="64918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Bucle </a:t>
            </a:r>
            <a:r>
              <a:rPr lang="es-ES" sz="2400" i="1" dirty="0"/>
              <a:t>while</a:t>
            </a:r>
            <a:r>
              <a:rPr lang="es-ES" sz="2400" dirty="0"/>
              <a:t> hasta cierre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609F369-B02D-4339-97BE-E1C9FDE988F1}"/>
              </a:ext>
            </a:extLst>
          </p:cNvPr>
          <p:cNvSpPr txBox="1"/>
          <p:nvPr/>
        </p:nvSpPr>
        <p:spPr>
          <a:xfrm>
            <a:off x="4677679" y="5623271"/>
            <a:ext cx="2460921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Cierre ordenado</a:t>
            </a:r>
          </a:p>
        </p:txBody>
      </p:sp>
    </p:spTree>
    <p:extLst>
      <p:ext uri="{BB962C8B-B14F-4D97-AF65-F5344CB8AC3E}">
        <p14:creationId xmlns:p14="http://schemas.microsoft.com/office/powerpoint/2010/main" val="3557035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568F2-CFF0-4E45-A8E2-765F67B9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programa principal.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0941D27-257C-4B3F-ADC1-0A876CA1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MySmartLock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E34E2C-EB16-4409-8015-039E2D18E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E2D7-D244-4E3F-A52D-4AC17824BB2C}" type="slidenum">
              <a:rPr lang="es-ES" smtClean="0"/>
              <a:t>13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70629A9-DFB7-4489-A903-6EC7D9BF71A9}"/>
              </a:ext>
            </a:extLst>
          </p:cNvPr>
          <p:cNvSpPr txBox="1"/>
          <p:nvPr/>
        </p:nvSpPr>
        <p:spPr>
          <a:xfrm>
            <a:off x="1974723" y="1856743"/>
            <a:ext cx="2878529" cy="40011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Importación de librerías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B89C47-2665-4285-882A-4139912F4BA8}"/>
              </a:ext>
            </a:extLst>
          </p:cNvPr>
          <p:cNvSpPr txBox="1"/>
          <p:nvPr/>
        </p:nvSpPr>
        <p:spPr>
          <a:xfrm>
            <a:off x="1974723" y="2510609"/>
            <a:ext cx="2878529" cy="40011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Configuración SmartLock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4B54E53-B07C-45FA-89E3-CF23A2950B42}"/>
              </a:ext>
            </a:extLst>
          </p:cNvPr>
          <p:cNvSpPr txBox="1"/>
          <p:nvPr/>
        </p:nvSpPr>
        <p:spPr>
          <a:xfrm>
            <a:off x="2202811" y="3164985"/>
            <a:ext cx="24223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Configuración PyGame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9CB233E-D235-4244-81D1-29C795ECCDF4}"/>
              </a:ext>
            </a:extLst>
          </p:cNvPr>
          <p:cNvSpPr txBox="1"/>
          <p:nvPr/>
        </p:nvSpPr>
        <p:spPr>
          <a:xfrm>
            <a:off x="2202811" y="3820564"/>
            <a:ext cx="242235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Lanzamiento de hilos con funciones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6A05DCC-0C76-47D2-8475-2A26266A0560}"/>
              </a:ext>
            </a:extLst>
          </p:cNvPr>
          <p:cNvSpPr txBox="1"/>
          <p:nvPr/>
        </p:nvSpPr>
        <p:spPr>
          <a:xfrm>
            <a:off x="1874976" y="4689793"/>
            <a:ext cx="3078024" cy="9088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Bucle </a:t>
            </a:r>
            <a:r>
              <a:rPr lang="es-ES" i="1" dirty="0"/>
              <a:t>while</a:t>
            </a:r>
            <a:r>
              <a:rPr lang="es-ES" dirty="0"/>
              <a:t> hasta cierre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609F369-B02D-4339-97BE-E1C9FDE988F1}"/>
              </a:ext>
            </a:extLst>
          </p:cNvPr>
          <p:cNvSpPr txBox="1"/>
          <p:nvPr/>
        </p:nvSpPr>
        <p:spPr>
          <a:xfrm>
            <a:off x="2475524" y="5821555"/>
            <a:ext cx="1876928" cy="375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Cierre ordenado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47D2B42-4C42-4D1F-8BE6-3B871D6EA0DB}"/>
              </a:ext>
            </a:extLst>
          </p:cNvPr>
          <p:cNvSpPr txBox="1"/>
          <p:nvPr/>
        </p:nvSpPr>
        <p:spPr>
          <a:xfrm>
            <a:off x="6529544" y="2112404"/>
            <a:ext cx="3361076" cy="304698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2400" dirty="0"/>
              <a:t>Propios de la </a:t>
            </a:r>
            <a:r>
              <a:rPr lang="es-ES" sz="2400" i="1" dirty="0"/>
              <a:t>SmartLock</a:t>
            </a:r>
            <a:r>
              <a:rPr lang="es-ES" sz="2400" dirty="0"/>
              <a:t> cliente: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Identificador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Código de emergencia</a:t>
            </a:r>
          </a:p>
          <a:p>
            <a:endParaRPr lang="es-ES" sz="2400" dirty="0"/>
          </a:p>
          <a:p>
            <a:r>
              <a:rPr lang="es-ES" sz="2400" dirty="0"/>
              <a:t>Credenciales para la DB: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Dirección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Usuario y contraseña</a:t>
            </a:r>
          </a:p>
        </p:txBody>
      </p:sp>
      <p:cxnSp>
        <p:nvCxnSpPr>
          <p:cNvPr id="15" name="Conector: curvado 14">
            <a:extLst>
              <a:ext uri="{FF2B5EF4-FFF2-40B4-BE49-F238E27FC236}">
                <a16:creationId xmlns:a16="http://schemas.microsoft.com/office/drawing/2014/main" id="{D4429B07-CF4E-4D5D-A56E-750F389D97C5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4853252" y="2710664"/>
            <a:ext cx="1676292" cy="92523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102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568F2-CFF0-4E45-A8E2-765F67B9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programa principal.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0941D27-257C-4B3F-ADC1-0A876CA1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MySmartLock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E34E2C-EB16-4409-8015-039E2D18E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E2D7-D244-4E3F-A52D-4AC17824BB2C}" type="slidenum">
              <a:rPr lang="es-ES" smtClean="0"/>
              <a:t>14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70629A9-DFB7-4489-A903-6EC7D9BF71A9}"/>
              </a:ext>
            </a:extLst>
          </p:cNvPr>
          <p:cNvSpPr txBox="1"/>
          <p:nvPr/>
        </p:nvSpPr>
        <p:spPr>
          <a:xfrm>
            <a:off x="2202811" y="1849620"/>
            <a:ext cx="24223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Importación de librerías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B89C47-2665-4285-882A-4139912F4BA8}"/>
              </a:ext>
            </a:extLst>
          </p:cNvPr>
          <p:cNvSpPr txBox="1"/>
          <p:nvPr/>
        </p:nvSpPr>
        <p:spPr>
          <a:xfrm>
            <a:off x="2074472" y="2509406"/>
            <a:ext cx="26790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Configuración SmartLock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4B54E53-B07C-45FA-89E3-CF23A2950B42}"/>
              </a:ext>
            </a:extLst>
          </p:cNvPr>
          <p:cNvSpPr txBox="1"/>
          <p:nvPr/>
        </p:nvSpPr>
        <p:spPr>
          <a:xfrm>
            <a:off x="2202811" y="3164985"/>
            <a:ext cx="2422357" cy="36933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Configuración PyGame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9CB233E-D235-4244-81D1-29C795ECCDF4}"/>
              </a:ext>
            </a:extLst>
          </p:cNvPr>
          <p:cNvSpPr txBox="1"/>
          <p:nvPr/>
        </p:nvSpPr>
        <p:spPr>
          <a:xfrm>
            <a:off x="2202811" y="3820564"/>
            <a:ext cx="242235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Lanzamiento de hilos con funciones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6A05DCC-0C76-47D2-8475-2A26266A0560}"/>
              </a:ext>
            </a:extLst>
          </p:cNvPr>
          <p:cNvSpPr txBox="1"/>
          <p:nvPr/>
        </p:nvSpPr>
        <p:spPr>
          <a:xfrm>
            <a:off x="1874976" y="4689793"/>
            <a:ext cx="3078024" cy="9088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Bucle </a:t>
            </a:r>
            <a:r>
              <a:rPr lang="es-ES" i="1" dirty="0"/>
              <a:t>while</a:t>
            </a:r>
            <a:r>
              <a:rPr lang="es-ES" dirty="0"/>
              <a:t> hasta cierre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609F369-B02D-4339-97BE-E1C9FDE988F1}"/>
              </a:ext>
            </a:extLst>
          </p:cNvPr>
          <p:cNvSpPr txBox="1"/>
          <p:nvPr/>
        </p:nvSpPr>
        <p:spPr>
          <a:xfrm>
            <a:off x="2475524" y="5821555"/>
            <a:ext cx="1876928" cy="375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Cierre ordenado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1A7092E-B8A5-4DF8-81AD-A0BEA40CAF48}"/>
              </a:ext>
            </a:extLst>
          </p:cNvPr>
          <p:cNvSpPr txBox="1"/>
          <p:nvPr/>
        </p:nvSpPr>
        <p:spPr>
          <a:xfrm>
            <a:off x="6529544" y="2112404"/>
            <a:ext cx="3787480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2400" dirty="0"/>
              <a:t>Configuración interfaz: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Reloj, cursor, resolución…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Carga de imágenes</a:t>
            </a:r>
          </a:p>
          <a:p>
            <a:endParaRPr lang="es-ES" sz="2400" dirty="0"/>
          </a:p>
          <a:p>
            <a:r>
              <a:rPr lang="es-ES" sz="2400" dirty="0"/>
              <a:t>Funciones propias: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i="1" dirty="0" err="1"/>
              <a:t>mk_btn</a:t>
            </a:r>
            <a:r>
              <a:rPr lang="es-ES" sz="2400" dirty="0"/>
              <a:t>: crear y preparar botones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i="1" dirty="0" err="1"/>
              <a:t>txt_disp</a:t>
            </a:r>
            <a:r>
              <a:rPr lang="es-ES" sz="2400" dirty="0"/>
              <a:t>: crear y emplazar texto</a:t>
            </a:r>
            <a:endParaRPr lang="es-ES" sz="2400" i="1" dirty="0"/>
          </a:p>
        </p:txBody>
      </p:sp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F8AFD27C-D8FF-4944-8323-AA127F0CD578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4625168" y="3349651"/>
            <a:ext cx="1904376" cy="47091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699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568F2-CFF0-4E45-A8E2-765F67B9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programa principal.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0941D27-257C-4B3F-ADC1-0A876CA1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MySmartLock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E34E2C-EB16-4409-8015-039E2D18E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E2D7-D244-4E3F-A52D-4AC17824BB2C}" type="slidenum">
              <a:rPr lang="es-ES" smtClean="0"/>
              <a:t>15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70629A9-DFB7-4489-A903-6EC7D9BF71A9}"/>
              </a:ext>
            </a:extLst>
          </p:cNvPr>
          <p:cNvSpPr txBox="1"/>
          <p:nvPr/>
        </p:nvSpPr>
        <p:spPr>
          <a:xfrm>
            <a:off x="2202811" y="1849620"/>
            <a:ext cx="24223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Importación de librerías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B89C47-2665-4285-882A-4139912F4BA8}"/>
              </a:ext>
            </a:extLst>
          </p:cNvPr>
          <p:cNvSpPr txBox="1"/>
          <p:nvPr/>
        </p:nvSpPr>
        <p:spPr>
          <a:xfrm>
            <a:off x="2074472" y="2509406"/>
            <a:ext cx="26790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Configuración SmartLock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4B54E53-B07C-45FA-89E3-CF23A2950B42}"/>
              </a:ext>
            </a:extLst>
          </p:cNvPr>
          <p:cNvSpPr txBox="1"/>
          <p:nvPr/>
        </p:nvSpPr>
        <p:spPr>
          <a:xfrm>
            <a:off x="2202811" y="3164985"/>
            <a:ext cx="2422357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Configuración PyGame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9CB233E-D235-4244-81D1-29C795ECCDF4}"/>
              </a:ext>
            </a:extLst>
          </p:cNvPr>
          <p:cNvSpPr txBox="1"/>
          <p:nvPr/>
        </p:nvSpPr>
        <p:spPr>
          <a:xfrm>
            <a:off x="2202811" y="3820564"/>
            <a:ext cx="2422357" cy="64633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b="1"/>
            </a:lvl1pPr>
          </a:lstStyle>
          <a:p>
            <a:r>
              <a:rPr lang="es-ES" dirty="0"/>
              <a:t>Lanzamiento de hilos con funciones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6A05DCC-0C76-47D2-8475-2A26266A0560}"/>
              </a:ext>
            </a:extLst>
          </p:cNvPr>
          <p:cNvSpPr txBox="1"/>
          <p:nvPr/>
        </p:nvSpPr>
        <p:spPr>
          <a:xfrm>
            <a:off x="1874976" y="4689793"/>
            <a:ext cx="3078024" cy="9088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Bucle </a:t>
            </a:r>
            <a:r>
              <a:rPr lang="es-ES" i="1" dirty="0"/>
              <a:t>while</a:t>
            </a:r>
            <a:r>
              <a:rPr lang="es-ES" dirty="0"/>
              <a:t> hasta cierre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609F369-B02D-4339-97BE-E1C9FDE988F1}"/>
              </a:ext>
            </a:extLst>
          </p:cNvPr>
          <p:cNvSpPr txBox="1"/>
          <p:nvPr/>
        </p:nvSpPr>
        <p:spPr>
          <a:xfrm>
            <a:off x="2475524" y="5821555"/>
            <a:ext cx="1876928" cy="375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Cierre ordenado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1A7092E-B8A5-4DF8-81AD-A0BEA40CAF48}"/>
              </a:ext>
            </a:extLst>
          </p:cNvPr>
          <p:cNvSpPr txBox="1"/>
          <p:nvPr/>
        </p:nvSpPr>
        <p:spPr>
          <a:xfrm>
            <a:off x="6529544" y="1873868"/>
            <a:ext cx="4170540" cy="415498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Hilo control de cerradura: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Bucle infinito, abre y cierra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Hilo de toma de fotos: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Captura, envía a DB, y envía la foto por correo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Hilo comunicación con DB: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Aquí se realizan la mayoría de consultas (las órdenes muy antiguas se descartan por seguridad)</a:t>
            </a:r>
          </a:p>
        </p:txBody>
      </p:sp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F8AFD27C-D8FF-4944-8323-AA127F0CD57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4625168" y="3951360"/>
            <a:ext cx="1904376" cy="19237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133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568F2-CFF0-4E45-A8E2-765F67B9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programa principal.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0941D27-257C-4B3F-ADC1-0A876CA1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MySmartLock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E34E2C-EB16-4409-8015-039E2D18E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E2D7-D244-4E3F-A52D-4AC17824BB2C}" type="slidenum">
              <a:rPr lang="es-ES" smtClean="0"/>
              <a:t>16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70629A9-DFB7-4489-A903-6EC7D9BF71A9}"/>
              </a:ext>
            </a:extLst>
          </p:cNvPr>
          <p:cNvSpPr txBox="1"/>
          <p:nvPr/>
        </p:nvSpPr>
        <p:spPr>
          <a:xfrm>
            <a:off x="2202811" y="1849620"/>
            <a:ext cx="24223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Importación de librerías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B89C47-2665-4285-882A-4139912F4BA8}"/>
              </a:ext>
            </a:extLst>
          </p:cNvPr>
          <p:cNvSpPr txBox="1"/>
          <p:nvPr/>
        </p:nvSpPr>
        <p:spPr>
          <a:xfrm>
            <a:off x="2074472" y="2509406"/>
            <a:ext cx="26790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Configuración SmartLock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4B54E53-B07C-45FA-89E3-CF23A2950B42}"/>
              </a:ext>
            </a:extLst>
          </p:cNvPr>
          <p:cNvSpPr txBox="1"/>
          <p:nvPr/>
        </p:nvSpPr>
        <p:spPr>
          <a:xfrm>
            <a:off x="2202811" y="3164985"/>
            <a:ext cx="2422357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Configuración PyGame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9CB233E-D235-4244-81D1-29C795ECCDF4}"/>
              </a:ext>
            </a:extLst>
          </p:cNvPr>
          <p:cNvSpPr txBox="1"/>
          <p:nvPr/>
        </p:nvSpPr>
        <p:spPr>
          <a:xfrm>
            <a:off x="2202811" y="3820564"/>
            <a:ext cx="2422357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b="1"/>
            </a:lvl1pPr>
          </a:lstStyle>
          <a:p>
            <a:r>
              <a:rPr lang="es-ES" b="0" dirty="0"/>
              <a:t>Lanzamiento de hilos con funciones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6A05DCC-0C76-47D2-8475-2A26266A0560}"/>
              </a:ext>
            </a:extLst>
          </p:cNvPr>
          <p:cNvSpPr txBox="1"/>
          <p:nvPr/>
        </p:nvSpPr>
        <p:spPr>
          <a:xfrm>
            <a:off x="1874976" y="4689793"/>
            <a:ext cx="3078024" cy="90886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b="1"/>
            </a:lvl1pPr>
          </a:lstStyle>
          <a:p>
            <a:r>
              <a:rPr lang="es-ES" dirty="0"/>
              <a:t>Bucle while hasta cierre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609F369-B02D-4339-97BE-E1C9FDE988F1}"/>
              </a:ext>
            </a:extLst>
          </p:cNvPr>
          <p:cNvSpPr txBox="1"/>
          <p:nvPr/>
        </p:nvSpPr>
        <p:spPr>
          <a:xfrm>
            <a:off x="2475524" y="5821555"/>
            <a:ext cx="1876928" cy="375863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b="1"/>
            </a:lvl1pPr>
          </a:lstStyle>
          <a:p>
            <a:r>
              <a:rPr lang="es-ES" dirty="0"/>
              <a:t>Cierre ordenado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1A7092E-B8A5-4DF8-81AD-A0BEA40CAF48}"/>
              </a:ext>
            </a:extLst>
          </p:cNvPr>
          <p:cNvSpPr txBox="1"/>
          <p:nvPr/>
        </p:nvSpPr>
        <p:spPr>
          <a:xfrm>
            <a:off x="6095999" y="1854502"/>
            <a:ext cx="4989095" cy="415498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Comprobación conexión cerradura.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Estados interfaz para generar contenido: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sz="2400" dirty="0"/>
              <a:t>Estado 0, pantalla principal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sz="2400" dirty="0"/>
              <a:t>Estado 1, pantalla de emergencia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sz="2400" dirty="0"/>
              <a:t>Estado 2, cerradura abierta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Procesar eventos: detectar clics, cambiar eventos, control clave escrita…</a:t>
            </a:r>
          </a:p>
        </p:txBody>
      </p:sp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F8AFD27C-D8FF-4944-8323-AA127F0CD578}"/>
              </a:ext>
            </a:extLst>
          </p:cNvPr>
          <p:cNvCxnSpPr>
            <a:cxnSpLocks/>
            <a:stCxn id="10" idx="6"/>
            <a:endCxn id="12" idx="1"/>
          </p:cNvCxnSpPr>
          <p:nvPr/>
        </p:nvCxnSpPr>
        <p:spPr>
          <a:xfrm flipV="1">
            <a:off x="4953000" y="3931994"/>
            <a:ext cx="1142999" cy="121223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053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C4A2C-4291-4E1C-A533-76F2471A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6E10A7-F4B6-468E-84B9-5EBB64641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Escalabilidad absoluta</a:t>
            </a:r>
            <a:r>
              <a:rPr lang="es-ES" dirty="0"/>
              <a:t>, al ser un </a:t>
            </a:r>
            <a:r>
              <a:rPr lang="es-ES" b="1" dirty="0"/>
              <a:t>sistema modular y distribuido</a:t>
            </a:r>
            <a:r>
              <a:rPr lang="es-ES" dirty="0"/>
              <a:t>. Instalación muy rápida y sencilla para cada cliente, sin provocar cambios en la estructura global del sistema. </a:t>
            </a:r>
          </a:p>
          <a:p>
            <a:r>
              <a:rPr lang="es-ES" dirty="0"/>
              <a:t>Comodidad en la </a:t>
            </a:r>
            <a:r>
              <a:rPr lang="es-ES" b="1" dirty="0"/>
              <a:t>gestión centralizada </a:t>
            </a:r>
            <a:r>
              <a:rPr lang="es-ES" dirty="0"/>
              <a:t>del acceso, salvo en casos de emergencia.</a:t>
            </a:r>
          </a:p>
          <a:p>
            <a:r>
              <a:rPr lang="es-ES" dirty="0"/>
              <a:t>Esto permite dar</a:t>
            </a:r>
            <a:r>
              <a:rPr lang="es-ES" b="1" dirty="0"/>
              <a:t> nuevas altas muy rápidamente</a:t>
            </a:r>
            <a:r>
              <a:rPr lang="es-ES" dirty="0"/>
              <a:t>: crear nueva entrada en base de datos, instalar dependencias y meter programa (y QR).</a:t>
            </a:r>
          </a:p>
          <a:p>
            <a:r>
              <a:rPr lang="es-ES" dirty="0"/>
              <a:t>Coste de materiales </a:t>
            </a:r>
            <a:r>
              <a:rPr lang="es-ES" b="1" dirty="0"/>
              <a:t>barato</a:t>
            </a:r>
            <a:r>
              <a:rPr lang="es-ES" dirty="0"/>
              <a:t>, relativamente a los sistemas premium vendidos a día de hoy en el mercado.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097431-008F-46DC-B36F-14D17A9A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MySmartLock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A8D69E-FB7B-4A77-9698-CF9FA051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E2D7-D244-4E3F-A52D-4AC17824BB2C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3629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FAC0B-1ED3-4ADF-8D9D-5EE39CD9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Posibles mejoras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624C1D-E3D3-4C65-8515-1DBA0CA4A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Rotación de las cadenas identificadoras para garantizar que los usuarios la abran frente a la misma (o no estén muy lejos).</a:t>
            </a:r>
          </a:p>
          <a:p>
            <a:r>
              <a:rPr lang="es-ES" dirty="0"/>
              <a:t>Diferentes métodos de apertura:</a:t>
            </a:r>
          </a:p>
          <a:p>
            <a:pPr lvl="1"/>
            <a:r>
              <a:rPr lang="es-ES" dirty="0"/>
              <a:t>Reconocimiento facial</a:t>
            </a:r>
          </a:p>
          <a:p>
            <a:pPr lvl="1"/>
            <a:r>
              <a:rPr lang="es-ES" dirty="0"/>
              <a:t>Uso de tarjetas NFC</a:t>
            </a:r>
          </a:p>
          <a:p>
            <a:r>
              <a:rPr lang="es-ES" dirty="0"/>
              <a:t>Ampliación y mejora de la gestión web, así como añadir certificado SSL entre otros.</a:t>
            </a:r>
          </a:p>
          <a:p>
            <a:r>
              <a:rPr lang="es-ES" dirty="0"/>
              <a:t>Conocer estado de la cerradura (online/offline) vía web.</a:t>
            </a:r>
          </a:p>
          <a:p>
            <a:r>
              <a:rPr lang="es-ES" dirty="0"/>
              <a:t>Pulir la app de Android de cara a un uso cómodo y práctico para el cliente, como por ejemplo añadiendo un escáner QR.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CE924E-A806-4D14-8548-74285688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MySmartLock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6E7739-4946-4238-A2E6-722A8E67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E2D7-D244-4E3F-A52D-4AC17824BB2C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585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A3A07-B06C-4A26-AB3A-86D2EA90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</a:t>
            </a:r>
            <a:r>
              <a:rPr lang="es-ES" i="1" dirty="0"/>
              <a:t>MySmartLock</a:t>
            </a:r>
            <a:r>
              <a:rPr lang="es-E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F3A25D-C70D-4EA7-9639-F3F1AA6C0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104464" cy="4351338"/>
          </a:xfrm>
        </p:spPr>
        <p:txBody>
          <a:bodyPr>
            <a:normAutofit/>
          </a:bodyPr>
          <a:lstStyle/>
          <a:p>
            <a:r>
              <a:rPr lang="es-ES" dirty="0"/>
              <a:t>El proyecto </a:t>
            </a:r>
            <a:r>
              <a:rPr lang="es-ES" i="1" dirty="0"/>
              <a:t>MySmartLock</a:t>
            </a:r>
            <a:r>
              <a:rPr lang="es-ES" dirty="0"/>
              <a:t> abarca el diseño de una cerradura inteligente para el hogar mediante una Raspberry Pi.</a:t>
            </a:r>
          </a:p>
          <a:p>
            <a:r>
              <a:rPr lang="es-ES" dirty="0"/>
              <a:t>Con una aplicación Android, la entrada se puede realizar de distintos modos: desde un escaneo de código QR, hasta con credenciales de usuario.</a:t>
            </a:r>
          </a:p>
          <a:p>
            <a:r>
              <a:rPr lang="es-ES" dirty="0"/>
              <a:t>Para casos de emergencia, como situaciones </a:t>
            </a:r>
            <a:r>
              <a:rPr lang="es-ES" i="1" dirty="0"/>
              <a:t>offline</a:t>
            </a:r>
            <a:r>
              <a:rPr lang="es-ES" dirty="0"/>
              <a:t>, la interfaz táctil nos proporciona un teclado donde introducir nuestras credenciales.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0602E6-E72A-44D3-ACD6-F2F0FA64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MySmartLock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6837259-760F-4689-ACC7-3CB058BD7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E2D7-D244-4E3F-A52D-4AC17824BB2C}" type="slidenum">
              <a:rPr lang="es-ES" smtClean="0"/>
              <a:t>2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D9F2B1F-4CD2-4496-8F27-452C49A64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255" y="1483065"/>
            <a:ext cx="1660498" cy="1660498"/>
          </a:xfrm>
          <a:prstGeom prst="rect">
            <a:avLst/>
          </a:prstGeom>
        </p:spPr>
      </p:pic>
      <p:pic>
        <p:nvPicPr>
          <p:cNvPr id="9" name="Imagen 8" descr="Imagen que contiene crucigrama, texto, interior&#10;&#10;Descripción generada automáticamente">
            <a:extLst>
              <a:ext uri="{FF2B5EF4-FFF2-40B4-BE49-F238E27FC236}">
                <a16:creationId xmlns:a16="http://schemas.microsoft.com/office/drawing/2014/main" id="{366CF1CF-3E38-4F4C-86E4-3D6E06242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766" y="3161630"/>
            <a:ext cx="972762" cy="972762"/>
          </a:xfrm>
          <a:prstGeom prst="rect">
            <a:avLst/>
          </a:prstGeom>
        </p:spPr>
      </p:pic>
      <p:pic>
        <p:nvPicPr>
          <p:cNvPr id="11" name="Imagen 10" descr="Imagen que contiene pared, electrónica&#10;&#10;Descripción generada automáticamente">
            <a:extLst>
              <a:ext uri="{FF2B5EF4-FFF2-40B4-BE49-F238E27FC236}">
                <a16:creationId xmlns:a16="http://schemas.microsoft.com/office/drawing/2014/main" id="{B0C06C5A-9C7A-4980-AC1E-9601F5CB8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872" y="4490751"/>
            <a:ext cx="969264" cy="135331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790316B-84FA-4179-8736-44AB8E7846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501" y="3089376"/>
            <a:ext cx="1117270" cy="111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0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A3A07-B06C-4A26-AB3A-86D2EA90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</a:t>
            </a:r>
            <a:r>
              <a:rPr lang="es-ES" i="1" dirty="0"/>
              <a:t>MySmartLock</a:t>
            </a:r>
            <a:r>
              <a:rPr lang="es-E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F3A25D-C70D-4EA7-9639-F3F1AA6C0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Como medida de seguridad, el sistema cuenta con una cámara para fotografiar usuarios identificados de forma errónea, así como el envío de esta por correo al usuario en cuestión.</a:t>
            </a:r>
          </a:p>
          <a:p>
            <a:r>
              <a:rPr lang="es-ES" dirty="0"/>
              <a:t>El sistema está conectado a una base de datos en la nube, por lo que su integración para el uso de distintos clientes es muy sencilla.</a:t>
            </a:r>
          </a:p>
          <a:p>
            <a:r>
              <a:rPr lang="es-ES" dirty="0"/>
              <a:t>Permite dar acceso temporal a usuarios (empleados del hogar, repartidores, etc.)</a:t>
            </a:r>
          </a:p>
          <a:p>
            <a:r>
              <a:rPr lang="es-ES" dirty="0"/>
              <a:t>A diferencia de otras propuestas </a:t>
            </a:r>
            <a:r>
              <a:rPr lang="es-ES" dirty="0" err="1"/>
              <a:t>IoT</a:t>
            </a:r>
            <a:r>
              <a:rPr lang="es-ES" dirty="0"/>
              <a:t>, donde una pérdida de conexión implica un incorrecto funcionamiento del sistema, </a:t>
            </a:r>
            <a:r>
              <a:rPr lang="es-ES" i="1" dirty="0"/>
              <a:t>MySmartLock</a:t>
            </a:r>
            <a:r>
              <a:rPr lang="es-ES" dirty="0"/>
              <a:t> dispone de un modo de uso sin conexión a internet.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0602E6-E72A-44D3-ACD6-F2F0FA64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MySmartLock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6837259-760F-4689-ACC7-3CB058BD7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E2D7-D244-4E3F-A52D-4AC17824BB2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82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D58C9-8EBE-43C3-9CC5-7BDAF681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Prototipo. </a:t>
            </a:r>
            <a:r>
              <a:rPr lang="es-ES" i="1" dirty="0"/>
              <a:t>Esquema general.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99B795-C032-4732-B79E-E5B71FF0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MySmartLock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EE3FD2-CA14-44A9-8B3E-4D12EBA5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E2D7-D244-4E3F-A52D-4AC17824BB2C}" type="slidenum">
              <a:rPr lang="es-ES" smtClean="0"/>
              <a:t>4</a:t>
            </a:fld>
            <a:endParaRPr lang="es-ES"/>
          </a:p>
        </p:txBody>
      </p:sp>
      <p:pic>
        <p:nvPicPr>
          <p:cNvPr id="9" name="Imagen 8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A54A8751-9269-40AC-9ACE-FA9086690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290" y="2850914"/>
            <a:ext cx="2420590" cy="1561444"/>
          </a:xfrm>
          <a:prstGeom prst="rect">
            <a:avLst/>
          </a:prstGeom>
        </p:spPr>
      </p:pic>
      <p:pic>
        <p:nvPicPr>
          <p:cNvPr id="11" name="Imagen 10" descr="Imagen que contiene texto&#10;&#10;Descripción generada automáticamente">
            <a:extLst>
              <a:ext uri="{FF2B5EF4-FFF2-40B4-BE49-F238E27FC236}">
                <a16:creationId xmlns:a16="http://schemas.microsoft.com/office/drawing/2014/main" id="{69E2805C-B061-43A6-B0A9-EB72D46A6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304" y="2395110"/>
            <a:ext cx="1257899" cy="2067779"/>
          </a:xfrm>
          <a:prstGeom prst="rect">
            <a:avLst/>
          </a:prstGeom>
        </p:spPr>
      </p:pic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DA4F84D0-51EE-4801-8AE8-BB9B9A178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295" y="3012261"/>
            <a:ext cx="895120" cy="895120"/>
          </a:xfr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2620A3E-E14C-4B2B-BC0F-586CD932F76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5" t="6619" r="21720" b="9202"/>
          <a:stretch/>
        </p:blipFill>
        <p:spPr>
          <a:xfrm>
            <a:off x="9406490" y="3895843"/>
            <a:ext cx="570452" cy="44728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DD6F39A-C36F-40D1-8EBA-361E6C0245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14" y="2146740"/>
            <a:ext cx="1009176" cy="1009176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C0A6D983-44AE-43F1-8E27-9EAE0FC6C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" t="14307" r="28260" b="39190"/>
          <a:stretch/>
        </p:blipFill>
        <p:spPr>
          <a:xfrm>
            <a:off x="9424536" y="2748544"/>
            <a:ext cx="1404457" cy="94677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8911A6C3-3DAF-47A9-98FD-D342D921DD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15" y="4307188"/>
            <a:ext cx="1009175" cy="1009175"/>
          </a:xfrm>
          <a:prstGeom prst="rect">
            <a:avLst/>
          </a:prstGeom>
        </p:spPr>
      </p:pic>
      <p:sp>
        <p:nvSpPr>
          <p:cNvPr id="32" name="Flecha: circular 31">
            <a:extLst>
              <a:ext uri="{FF2B5EF4-FFF2-40B4-BE49-F238E27FC236}">
                <a16:creationId xmlns:a16="http://schemas.microsoft.com/office/drawing/2014/main" id="{9FFE0EB0-ED84-4908-BF33-D4319025A967}"/>
              </a:ext>
            </a:extLst>
          </p:cNvPr>
          <p:cNvSpPr/>
          <p:nvPr/>
        </p:nvSpPr>
        <p:spPr>
          <a:xfrm flipV="1">
            <a:off x="6542440" y="1932267"/>
            <a:ext cx="2637639" cy="1555345"/>
          </a:xfrm>
          <a:prstGeom prst="circularArrow">
            <a:avLst>
              <a:gd name="adj1" fmla="val 8772"/>
              <a:gd name="adj2" fmla="val 693372"/>
              <a:gd name="adj3" fmla="val 19646971"/>
              <a:gd name="adj4" fmla="val 17517377"/>
              <a:gd name="adj5" fmla="val 1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5" name="Flecha: a la izquierda y derecha 34">
            <a:extLst>
              <a:ext uri="{FF2B5EF4-FFF2-40B4-BE49-F238E27FC236}">
                <a16:creationId xmlns:a16="http://schemas.microsoft.com/office/drawing/2014/main" id="{F97FC309-8B0A-47AC-9128-09E4DD0B2A79}"/>
              </a:ext>
            </a:extLst>
          </p:cNvPr>
          <p:cNvSpPr/>
          <p:nvPr/>
        </p:nvSpPr>
        <p:spPr>
          <a:xfrm>
            <a:off x="2837023" y="3246436"/>
            <a:ext cx="696286" cy="365125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: a la izquierda y derecha 35">
            <a:extLst>
              <a:ext uri="{FF2B5EF4-FFF2-40B4-BE49-F238E27FC236}">
                <a16:creationId xmlns:a16="http://schemas.microsoft.com/office/drawing/2014/main" id="{4A219831-E7B8-46D6-B261-A9F46598DB2D}"/>
              </a:ext>
            </a:extLst>
          </p:cNvPr>
          <p:cNvSpPr/>
          <p:nvPr/>
        </p:nvSpPr>
        <p:spPr>
          <a:xfrm>
            <a:off x="4656304" y="3246436"/>
            <a:ext cx="696286" cy="365125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Flecha: circular 37">
            <a:extLst>
              <a:ext uri="{FF2B5EF4-FFF2-40B4-BE49-F238E27FC236}">
                <a16:creationId xmlns:a16="http://schemas.microsoft.com/office/drawing/2014/main" id="{7183C9C9-2347-4FC3-B1BD-54F9007ECE7C}"/>
              </a:ext>
            </a:extLst>
          </p:cNvPr>
          <p:cNvSpPr/>
          <p:nvPr/>
        </p:nvSpPr>
        <p:spPr>
          <a:xfrm flipV="1">
            <a:off x="6316029" y="2191225"/>
            <a:ext cx="3546088" cy="1555345"/>
          </a:xfrm>
          <a:prstGeom prst="circularArrow">
            <a:avLst>
              <a:gd name="adj1" fmla="val 8772"/>
              <a:gd name="adj2" fmla="val 693372"/>
              <a:gd name="adj3" fmla="val 19646971"/>
              <a:gd name="adj4" fmla="val 16439092"/>
              <a:gd name="adj5" fmla="val 1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9" name="Flecha: circular 38">
            <a:extLst>
              <a:ext uri="{FF2B5EF4-FFF2-40B4-BE49-F238E27FC236}">
                <a16:creationId xmlns:a16="http://schemas.microsoft.com/office/drawing/2014/main" id="{A7506F27-29B0-4AFB-B9CD-661B00F9E2B5}"/>
              </a:ext>
            </a:extLst>
          </p:cNvPr>
          <p:cNvSpPr/>
          <p:nvPr/>
        </p:nvSpPr>
        <p:spPr>
          <a:xfrm>
            <a:off x="6316029" y="3611561"/>
            <a:ext cx="3546088" cy="1616108"/>
          </a:xfrm>
          <a:prstGeom prst="circularArrow">
            <a:avLst>
              <a:gd name="adj1" fmla="val 8772"/>
              <a:gd name="adj2" fmla="val 693372"/>
              <a:gd name="adj3" fmla="val 19646971"/>
              <a:gd name="adj4" fmla="val 16469798"/>
              <a:gd name="adj5" fmla="val 1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0" name="Flecha: circular 39">
            <a:extLst>
              <a:ext uri="{FF2B5EF4-FFF2-40B4-BE49-F238E27FC236}">
                <a16:creationId xmlns:a16="http://schemas.microsoft.com/office/drawing/2014/main" id="{EEF59F7C-F8DC-4CF1-BD6C-E6A3ED68BA68}"/>
              </a:ext>
            </a:extLst>
          </p:cNvPr>
          <p:cNvSpPr/>
          <p:nvPr/>
        </p:nvSpPr>
        <p:spPr>
          <a:xfrm>
            <a:off x="6610251" y="3819293"/>
            <a:ext cx="2637639" cy="1740057"/>
          </a:xfrm>
          <a:prstGeom prst="circularArrow">
            <a:avLst>
              <a:gd name="adj1" fmla="val 8772"/>
              <a:gd name="adj2" fmla="val 693372"/>
              <a:gd name="adj3" fmla="val 19646971"/>
              <a:gd name="adj4" fmla="val 17127153"/>
              <a:gd name="adj5" fmla="val 1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C2699809-4F7F-448E-80AB-7833CF1C5091}"/>
              </a:ext>
            </a:extLst>
          </p:cNvPr>
          <p:cNvSpPr txBox="1"/>
          <p:nvPr/>
        </p:nvSpPr>
        <p:spPr>
          <a:xfrm>
            <a:off x="1608497" y="4627109"/>
            <a:ext cx="98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Servidor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8D3CB41-F283-4104-B3E0-EBB3A045E96F}"/>
              </a:ext>
            </a:extLst>
          </p:cNvPr>
          <p:cNvSpPr txBox="1"/>
          <p:nvPr/>
        </p:nvSpPr>
        <p:spPr>
          <a:xfrm>
            <a:off x="3660099" y="4107264"/>
            <a:ext cx="981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Base de</a:t>
            </a:r>
          </a:p>
          <a:p>
            <a:pPr algn="ctr"/>
            <a:r>
              <a:rPr lang="es-ES" dirty="0"/>
              <a:t>datos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A2D76D7B-D860-4820-A67C-8E6CABE95023}"/>
              </a:ext>
            </a:extLst>
          </p:cNvPr>
          <p:cNvSpPr txBox="1"/>
          <p:nvPr/>
        </p:nvSpPr>
        <p:spPr>
          <a:xfrm>
            <a:off x="6010116" y="4537464"/>
            <a:ext cx="142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Raspberry Pi</a:t>
            </a:r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F6911A67-1C74-4630-8323-B787718D8F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883" y="4655190"/>
            <a:ext cx="657881" cy="65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8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FE2810B-309F-46DB-9D0B-C559B2C5B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827" y="1559732"/>
            <a:ext cx="5530988" cy="43326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ACD58C9-8EBE-43C3-9CC5-7BDAF681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Prototipo de versión comercial.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99B795-C032-4732-B79E-E5B71FF0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MySmartLock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EE3FD2-CA14-44A9-8B3E-4D12EBA5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E2D7-D244-4E3F-A52D-4AC17824BB2C}" type="slidenum">
              <a:rPr lang="es-ES" smtClean="0"/>
              <a:t>5</a:t>
            </a:fld>
            <a:endParaRPr lang="es-ES"/>
          </a:p>
        </p:txBody>
      </p:sp>
      <p:pic>
        <p:nvPicPr>
          <p:cNvPr id="9" name="Imagen 8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A54A8751-9269-40AC-9ACE-FA9086690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794" y="4119483"/>
            <a:ext cx="1598984" cy="1031453"/>
          </a:xfrm>
          <a:prstGeom prst="rect">
            <a:avLst/>
          </a:prstGeom>
        </p:spPr>
      </p:pic>
      <p:pic>
        <p:nvPicPr>
          <p:cNvPr id="11" name="Imagen 10" descr="Imagen que contiene texto&#10;&#10;Descripción generada automáticamente">
            <a:extLst>
              <a:ext uri="{FF2B5EF4-FFF2-40B4-BE49-F238E27FC236}">
                <a16:creationId xmlns:a16="http://schemas.microsoft.com/office/drawing/2014/main" id="{69E2805C-B061-43A6-B0A9-EB72D46A6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908" y="2694194"/>
            <a:ext cx="740009" cy="1216453"/>
          </a:xfrm>
          <a:prstGeom prst="rect">
            <a:avLst/>
          </a:prstGeom>
        </p:spPr>
      </p:pic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DA4F84D0-51EE-4801-8AE8-BB9B9A178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604" y="3121383"/>
            <a:ext cx="526590" cy="526590"/>
          </a:xfrm>
        </p:spPr>
      </p:pic>
      <p:sp>
        <p:nvSpPr>
          <p:cNvPr id="35" name="Flecha: a la izquierda y derecha 34">
            <a:extLst>
              <a:ext uri="{FF2B5EF4-FFF2-40B4-BE49-F238E27FC236}">
                <a16:creationId xmlns:a16="http://schemas.microsoft.com/office/drawing/2014/main" id="{F97FC309-8B0A-47AC-9128-09E4DD0B2A79}"/>
              </a:ext>
            </a:extLst>
          </p:cNvPr>
          <p:cNvSpPr/>
          <p:nvPr/>
        </p:nvSpPr>
        <p:spPr>
          <a:xfrm>
            <a:off x="2619111" y="3202116"/>
            <a:ext cx="696286" cy="365125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: a la izquierda y derecha 35">
            <a:extLst>
              <a:ext uri="{FF2B5EF4-FFF2-40B4-BE49-F238E27FC236}">
                <a16:creationId xmlns:a16="http://schemas.microsoft.com/office/drawing/2014/main" id="{4A219831-E7B8-46D6-B261-A9F46598DB2D}"/>
              </a:ext>
            </a:extLst>
          </p:cNvPr>
          <p:cNvSpPr/>
          <p:nvPr/>
        </p:nvSpPr>
        <p:spPr>
          <a:xfrm>
            <a:off x="5351994" y="3246437"/>
            <a:ext cx="1127248" cy="526590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C2699809-4F7F-448E-80AB-7833CF1C5091}"/>
              </a:ext>
            </a:extLst>
          </p:cNvPr>
          <p:cNvSpPr txBox="1"/>
          <p:nvPr/>
        </p:nvSpPr>
        <p:spPr>
          <a:xfrm>
            <a:off x="1625056" y="3952413"/>
            <a:ext cx="98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Servidor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8D3CB41-F283-4104-B3E0-EBB3A045E96F}"/>
              </a:ext>
            </a:extLst>
          </p:cNvPr>
          <p:cNvSpPr txBox="1"/>
          <p:nvPr/>
        </p:nvSpPr>
        <p:spPr>
          <a:xfrm>
            <a:off x="3215204" y="3673628"/>
            <a:ext cx="981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Base de</a:t>
            </a:r>
          </a:p>
          <a:p>
            <a:pPr algn="ctr"/>
            <a:r>
              <a:rPr lang="es-ES" dirty="0"/>
              <a:t>datos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A2D76D7B-D860-4820-A67C-8E6CABE95023}"/>
              </a:ext>
            </a:extLst>
          </p:cNvPr>
          <p:cNvSpPr txBox="1"/>
          <p:nvPr/>
        </p:nvSpPr>
        <p:spPr>
          <a:xfrm>
            <a:off x="8040744" y="5307564"/>
            <a:ext cx="142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Cliente</a:t>
            </a:r>
            <a:endParaRPr lang="es-ES" dirty="0"/>
          </a:p>
        </p:txBody>
      </p:sp>
      <p:sp>
        <p:nvSpPr>
          <p:cNvPr id="3" name="Nube 2">
            <a:extLst>
              <a:ext uri="{FF2B5EF4-FFF2-40B4-BE49-F238E27FC236}">
                <a16:creationId xmlns:a16="http://schemas.microsoft.com/office/drawing/2014/main" id="{E20A1DF3-57AA-4E73-B73B-7C254147557F}"/>
              </a:ext>
            </a:extLst>
          </p:cNvPr>
          <p:cNvSpPr/>
          <p:nvPr/>
        </p:nvSpPr>
        <p:spPr>
          <a:xfrm rot="3369280">
            <a:off x="868514" y="1485208"/>
            <a:ext cx="3666244" cy="421007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C9DA6D4-3AC8-461F-91FF-79CCCB9C53FF}"/>
              </a:ext>
            </a:extLst>
          </p:cNvPr>
          <p:cNvSpPr txBox="1"/>
          <p:nvPr/>
        </p:nvSpPr>
        <p:spPr>
          <a:xfrm>
            <a:off x="2187258" y="2164657"/>
            <a:ext cx="1416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Nube</a:t>
            </a:r>
            <a:endParaRPr lang="es-ES" sz="2400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40974471-0DF4-46E3-8E9B-25CDD78DD7F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5" t="6619" r="21720" b="9202"/>
          <a:stretch/>
        </p:blipFill>
        <p:spPr>
          <a:xfrm>
            <a:off x="9465681" y="3590010"/>
            <a:ext cx="566949" cy="444533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40D2705C-070B-4E87-8FF6-FD9462CA8C2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" t="14307" r="28260" b="39190"/>
          <a:stretch/>
        </p:blipFill>
        <p:spPr>
          <a:xfrm>
            <a:off x="7860051" y="3979140"/>
            <a:ext cx="907712" cy="61191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72782D3C-87A8-4E8E-A9E8-D517493E28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841" y="3634515"/>
            <a:ext cx="751163" cy="75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4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7B387-0EB3-4FEA-8994-B5A649A8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Prototipo. </a:t>
            </a:r>
            <a:r>
              <a:rPr lang="es-ES" i="1" dirty="0"/>
              <a:t>Servidor.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CABCFCC-80F0-4330-BA31-A2CE16CF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MySmartLock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E88A18-903A-4D5F-A344-BEEFE763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E2D7-D244-4E3F-A52D-4AC17824BB2C}" type="slidenum">
              <a:rPr lang="es-ES" smtClean="0"/>
              <a:t>6</a:t>
            </a:fld>
            <a:endParaRPr lang="es-ES"/>
          </a:p>
        </p:txBody>
      </p:sp>
      <p:pic>
        <p:nvPicPr>
          <p:cNvPr id="6" name="Marcador de contenido 5" descr="Imagen que contiene texto&#10;&#10;Descripción generada automáticamente">
            <a:extLst>
              <a:ext uri="{FF2B5EF4-FFF2-40B4-BE49-F238E27FC236}">
                <a16:creationId xmlns:a16="http://schemas.microsoft.com/office/drawing/2014/main" id="{824EF076-D66D-4A65-A155-519A6112D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410" y="1791847"/>
            <a:ext cx="2285557" cy="3757081"/>
          </a:xfrm>
          <a:prstGeom prst="rect">
            <a:avLst/>
          </a:prstGeom>
        </p:spPr>
      </p:pic>
      <p:grpSp>
        <p:nvGrpSpPr>
          <p:cNvPr id="55" name="Grupo 54">
            <a:extLst>
              <a:ext uri="{FF2B5EF4-FFF2-40B4-BE49-F238E27FC236}">
                <a16:creationId xmlns:a16="http://schemas.microsoft.com/office/drawing/2014/main" id="{2CF6BE5D-3171-431D-9D8D-E23E7442CE1A}"/>
              </a:ext>
            </a:extLst>
          </p:cNvPr>
          <p:cNvGrpSpPr/>
          <p:nvPr/>
        </p:nvGrpSpPr>
        <p:grpSpPr>
          <a:xfrm>
            <a:off x="5994353" y="1711138"/>
            <a:ext cx="4448175" cy="3918501"/>
            <a:chOff x="5626893" y="1772938"/>
            <a:chExt cx="4448175" cy="3918501"/>
          </a:xfrm>
        </p:grpSpPr>
        <p:grpSp>
          <p:nvGrpSpPr>
            <p:cNvPr id="52" name="Grupo 51">
              <a:extLst>
                <a:ext uri="{FF2B5EF4-FFF2-40B4-BE49-F238E27FC236}">
                  <a16:creationId xmlns:a16="http://schemas.microsoft.com/office/drawing/2014/main" id="{29BC8146-F720-4F96-914A-465C3793EC45}"/>
                </a:ext>
              </a:extLst>
            </p:cNvPr>
            <p:cNvGrpSpPr/>
            <p:nvPr/>
          </p:nvGrpSpPr>
          <p:grpSpPr>
            <a:xfrm>
              <a:off x="5886452" y="1989712"/>
              <a:ext cx="3567110" cy="3564374"/>
              <a:chOff x="5600702" y="1939410"/>
              <a:chExt cx="3567110" cy="3564374"/>
            </a:xfrm>
            <a:solidFill>
              <a:schemeClr val="bg2"/>
            </a:solidFill>
          </p:grpSpPr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7A321AC-B77D-4E3D-84E8-83204791EFF0}"/>
                  </a:ext>
                </a:extLst>
              </p:cNvPr>
              <p:cNvSpPr txBox="1"/>
              <p:nvPr/>
            </p:nvSpPr>
            <p:spPr>
              <a:xfrm>
                <a:off x="7181850" y="1939410"/>
                <a:ext cx="1114425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index.php</a:t>
                </a:r>
              </a:p>
            </p:txBody>
          </p: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428B7B1-335B-4E70-8EB2-C911B0E93945}"/>
                  </a:ext>
                </a:extLst>
              </p:cNvPr>
              <p:cNvSpPr txBox="1"/>
              <p:nvPr/>
            </p:nvSpPr>
            <p:spPr>
              <a:xfrm>
                <a:off x="6191250" y="3050620"/>
                <a:ext cx="12192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admin.php</a:t>
                </a:r>
              </a:p>
            </p:txBody>
          </p:sp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EA9EF55-9B5D-4D22-A529-0381AAAB3AEF}"/>
                  </a:ext>
                </a:extLst>
              </p:cNvPr>
              <p:cNvSpPr txBox="1"/>
              <p:nvPr/>
            </p:nvSpPr>
            <p:spPr>
              <a:xfrm>
                <a:off x="8053387" y="3050620"/>
                <a:ext cx="1114425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lock.php</a:t>
                </a:r>
              </a:p>
            </p:txBody>
          </p: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C3E0DE66-A4EA-49D6-B34B-6BF659D60A1C}"/>
                  </a:ext>
                </a:extLst>
              </p:cNvPr>
              <p:cNvSpPr txBox="1"/>
              <p:nvPr/>
            </p:nvSpPr>
            <p:spPr>
              <a:xfrm>
                <a:off x="6036468" y="4277202"/>
                <a:ext cx="1528763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admlogin.php</a:t>
                </a:r>
              </a:p>
            </p:txBody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CC22FA4-8630-4A3B-8A5D-5CAD8C4E3243}"/>
                  </a:ext>
                </a:extLst>
              </p:cNvPr>
              <p:cNvSpPr txBox="1"/>
              <p:nvPr/>
            </p:nvSpPr>
            <p:spPr>
              <a:xfrm>
                <a:off x="8053387" y="4277202"/>
                <a:ext cx="1114425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open.php</a:t>
                </a:r>
              </a:p>
            </p:txBody>
          </p:sp>
          <p:cxnSp>
            <p:nvCxnSpPr>
              <p:cNvPr id="13" name="Conector recto de flecha 12">
                <a:extLst>
                  <a:ext uri="{FF2B5EF4-FFF2-40B4-BE49-F238E27FC236}">
                    <a16:creationId xmlns:a16="http://schemas.microsoft.com/office/drawing/2014/main" id="{E00A1FCE-7F31-4164-9012-938E03E68EBB}"/>
                  </a:ext>
                </a:extLst>
              </p:cNvPr>
              <p:cNvCxnSpPr>
                <a:stCxn id="7" idx="2"/>
                <a:endCxn id="8" idx="0"/>
              </p:cNvCxnSpPr>
              <p:nvPr/>
            </p:nvCxnSpPr>
            <p:spPr>
              <a:xfrm flipH="1">
                <a:off x="6800850" y="2308742"/>
                <a:ext cx="938213" cy="741878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de flecha 13">
                <a:extLst>
                  <a:ext uri="{FF2B5EF4-FFF2-40B4-BE49-F238E27FC236}">
                    <a16:creationId xmlns:a16="http://schemas.microsoft.com/office/drawing/2014/main" id="{B59AD8E8-0A51-437C-A45F-EA0BEA695B9E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>
                <a:off x="7739063" y="2308742"/>
                <a:ext cx="871537" cy="741878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de flecha 16">
                <a:extLst>
                  <a:ext uri="{FF2B5EF4-FFF2-40B4-BE49-F238E27FC236}">
                    <a16:creationId xmlns:a16="http://schemas.microsoft.com/office/drawing/2014/main" id="{F5AD1AD0-527C-474B-8A39-AE3DD0616836}"/>
                  </a:ext>
                </a:extLst>
              </p:cNvPr>
              <p:cNvCxnSpPr>
                <a:cxnSpLocks/>
                <a:stCxn id="9" idx="2"/>
                <a:endCxn id="11" idx="0"/>
              </p:cNvCxnSpPr>
              <p:nvPr/>
            </p:nvCxnSpPr>
            <p:spPr>
              <a:xfrm>
                <a:off x="8610600" y="3419952"/>
                <a:ext cx="0" cy="85725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de flecha 19">
                <a:extLst>
                  <a:ext uri="{FF2B5EF4-FFF2-40B4-BE49-F238E27FC236}">
                    <a16:creationId xmlns:a16="http://schemas.microsoft.com/office/drawing/2014/main" id="{A4B535F2-C6BD-4515-A8B6-DBDF056114E4}"/>
                  </a:ext>
                </a:extLst>
              </p:cNvPr>
              <p:cNvCxnSpPr>
                <a:cxnSpLocks/>
                <a:stCxn id="8" idx="2"/>
                <a:endCxn id="10" idx="0"/>
              </p:cNvCxnSpPr>
              <p:nvPr/>
            </p:nvCxnSpPr>
            <p:spPr>
              <a:xfrm>
                <a:off x="6800850" y="3419952"/>
                <a:ext cx="0" cy="85725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66EE3FF-72A7-45FB-A059-FFCA1A3BE4A4}"/>
                  </a:ext>
                </a:extLst>
              </p:cNvPr>
              <p:cNvSpPr txBox="1"/>
              <p:nvPr/>
            </p:nvSpPr>
            <p:spPr>
              <a:xfrm>
                <a:off x="6515098" y="5134452"/>
                <a:ext cx="5715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foto</a:t>
                </a:r>
              </a:p>
            </p:txBody>
          </p:sp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372EC404-D36D-4F01-B59A-5427327C373A}"/>
                  </a:ext>
                </a:extLst>
              </p:cNvPr>
              <p:cNvSpPr txBox="1"/>
              <p:nvPr/>
            </p:nvSpPr>
            <p:spPr>
              <a:xfrm>
                <a:off x="5600702" y="5134452"/>
                <a:ext cx="62864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abrir</a:t>
                </a:r>
              </a:p>
            </p:txBody>
          </p:sp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F19D3535-ECC8-4FAC-9BC3-EE94BF9DD244}"/>
                  </a:ext>
                </a:extLst>
              </p:cNvPr>
              <p:cNvSpPr txBox="1"/>
              <p:nvPr/>
            </p:nvSpPr>
            <p:spPr>
              <a:xfrm>
                <a:off x="7396162" y="5134452"/>
                <a:ext cx="5715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logs</a:t>
                </a:r>
              </a:p>
            </p:txBody>
          </p:sp>
          <p:cxnSp>
            <p:nvCxnSpPr>
              <p:cNvPr id="27" name="Conector recto de flecha 26">
                <a:extLst>
                  <a:ext uri="{FF2B5EF4-FFF2-40B4-BE49-F238E27FC236}">
                    <a16:creationId xmlns:a16="http://schemas.microsoft.com/office/drawing/2014/main" id="{050C42F7-1963-4577-9D9C-498F812006ED}"/>
                  </a:ext>
                </a:extLst>
              </p:cNvPr>
              <p:cNvCxnSpPr>
                <a:cxnSpLocks/>
                <a:stCxn id="10" idx="2"/>
                <a:endCxn id="25" idx="0"/>
              </p:cNvCxnSpPr>
              <p:nvPr/>
            </p:nvCxnSpPr>
            <p:spPr>
              <a:xfrm flipH="1">
                <a:off x="5915025" y="4646534"/>
                <a:ext cx="885825" cy="487918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de flecha 29">
                <a:extLst>
                  <a:ext uri="{FF2B5EF4-FFF2-40B4-BE49-F238E27FC236}">
                    <a16:creationId xmlns:a16="http://schemas.microsoft.com/office/drawing/2014/main" id="{007B51CB-EB04-471B-8A80-8CBC18EDDB18}"/>
                  </a:ext>
                </a:extLst>
              </p:cNvPr>
              <p:cNvCxnSpPr>
                <a:cxnSpLocks/>
                <a:stCxn id="10" idx="2"/>
                <a:endCxn id="24" idx="0"/>
              </p:cNvCxnSpPr>
              <p:nvPr/>
            </p:nvCxnSpPr>
            <p:spPr>
              <a:xfrm flipH="1">
                <a:off x="6800849" y="4646534"/>
                <a:ext cx="1" cy="487918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de flecha 32">
                <a:extLst>
                  <a:ext uri="{FF2B5EF4-FFF2-40B4-BE49-F238E27FC236}">
                    <a16:creationId xmlns:a16="http://schemas.microsoft.com/office/drawing/2014/main" id="{14A58191-15AA-49A4-B31D-8BED4BE9CB30}"/>
                  </a:ext>
                </a:extLst>
              </p:cNvPr>
              <p:cNvCxnSpPr>
                <a:cxnSpLocks/>
                <a:stCxn id="10" idx="2"/>
                <a:endCxn id="26" idx="0"/>
              </p:cNvCxnSpPr>
              <p:nvPr/>
            </p:nvCxnSpPr>
            <p:spPr>
              <a:xfrm>
                <a:off x="6800850" y="4646534"/>
                <a:ext cx="881063" cy="487918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BBE237CF-54D9-454A-8E3A-AC94CB6E2019}"/>
                  </a:ext>
                </a:extLst>
              </p:cNvPr>
              <p:cNvSpPr txBox="1"/>
              <p:nvPr/>
            </p:nvSpPr>
            <p:spPr>
              <a:xfrm>
                <a:off x="8348664" y="2466976"/>
                <a:ext cx="59055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i="1" dirty="0"/>
                  <a:t>user</a:t>
                </a:r>
              </a:p>
            </p:txBody>
          </p:sp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FF321B1A-6AC8-467B-820F-EB77EB76A9F7}"/>
                  </a:ext>
                </a:extLst>
              </p:cNvPr>
              <p:cNvSpPr txBox="1"/>
              <p:nvPr/>
            </p:nvSpPr>
            <p:spPr>
              <a:xfrm>
                <a:off x="6229350" y="2466976"/>
                <a:ext cx="83321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i="1" dirty="0"/>
                  <a:t>admin</a:t>
                </a:r>
              </a:p>
            </p:txBody>
          </p:sp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29DB3710-3F32-4066-93C2-1C570F89ADDE}"/>
                  </a:ext>
                </a:extLst>
              </p:cNvPr>
              <p:cNvSpPr txBox="1"/>
              <p:nvPr/>
            </p:nvSpPr>
            <p:spPr>
              <a:xfrm>
                <a:off x="7186611" y="3630572"/>
                <a:ext cx="121919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i="1" dirty="0"/>
                  <a:t>autenticar</a:t>
                </a:r>
              </a:p>
            </p:txBody>
          </p:sp>
          <p:cxnSp>
            <p:nvCxnSpPr>
              <p:cNvPr id="43" name="Conector recto 42">
                <a:extLst>
                  <a:ext uri="{FF2B5EF4-FFF2-40B4-BE49-F238E27FC236}">
                    <a16:creationId xmlns:a16="http://schemas.microsoft.com/office/drawing/2014/main" id="{B27A646E-0C5B-4C23-88E3-6FB0512C5B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00849" y="3815238"/>
                <a:ext cx="328617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>
                <a:extLst>
                  <a:ext uri="{FF2B5EF4-FFF2-40B4-BE49-F238E27FC236}">
                    <a16:creationId xmlns:a16="http://schemas.microsoft.com/office/drawing/2014/main" id="{D6D2740F-CBF4-49AF-A6DF-6CB7991F8B0D}"/>
                  </a:ext>
                </a:extLst>
              </p:cNvPr>
              <p:cNvCxnSpPr>
                <a:cxnSpLocks/>
                <a:endCxn id="40" idx="3"/>
              </p:cNvCxnSpPr>
              <p:nvPr/>
            </p:nvCxnSpPr>
            <p:spPr>
              <a:xfrm flipH="1">
                <a:off x="8405809" y="3815238"/>
                <a:ext cx="204791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A9DCEF97-74E4-4355-9149-6AF69F2E9430}"/>
                </a:ext>
              </a:extLst>
            </p:cNvPr>
            <p:cNvSpPr/>
            <p:nvPr/>
          </p:nvSpPr>
          <p:spPr>
            <a:xfrm>
              <a:off x="5626893" y="1772938"/>
              <a:ext cx="4448175" cy="39185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6" name="CuadroTexto 55">
            <a:extLst>
              <a:ext uri="{FF2B5EF4-FFF2-40B4-BE49-F238E27FC236}">
                <a16:creationId xmlns:a16="http://schemas.microsoft.com/office/drawing/2014/main" id="{881988A2-6D9B-4CA4-98B7-304BF0C76044}"/>
              </a:ext>
            </a:extLst>
          </p:cNvPr>
          <p:cNvSpPr txBox="1"/>
          <p:nvPr/>
        </p:nvSpPr>
        <p:spPr>
          <a:xfrm>
            <a:off x="7902481" y="5629639"/>
            <a:ext cx="878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i="1" dirty="0"/>
              <a:t>WEB</a:t>
            </a:r>
          </a:p>
        </p:txBody>
      </p:sp>
      <p:sp>
        <p:nvSpPr>
          <p:cNvPr id="57" name="Flecha: a la derecha con bandas 56">
            <a:extLst>
              <a:ext uri="{FF2B5EF4-FFF2-40B4-BE49-F238E27FC236}">
                <a16:creationId xmlns:a16="http://schemas.microsoft.com/office/drawing/2014/main" id="{01F1A277-642E-4085-A142-B11D24ABE38C}"/>
              </a:ext>
            </a:extLst>
          </p:cNvPr>
          <p:cNvSpPr/>
          <p:nvPr/>
        </p:nvSpPr>
        <p:spPr>
          <a:xfrm>
            <a:off x="4506071" y="3283176"/>
            <a:ext cx="1057279" cy="671796"/>
          </a:xfrm>
          <a:prstGeom prst="stripedRightArrow">
            <a:avLst>
              <a:gd name="adj1" fmla="val 35821"/>
              <a:gd name="adj2" fmla="val 7268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389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7B387-0EB3-4FEA-8994-B5A649A8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Prototipo. </a:t>
            </a:r>
            <a:r>
              <a:rPr lang="es-ES" i="1" dirty="0"/>
              <a:t>Base de datos.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CABCFCC-80F0-4330-BA31-A2CE16CF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MySmartLock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E88A18-903A-4D5F-A344-BEEFE763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E2D7-D244-4E3F-A52D-4AC17824BB2C}" type="slidenum">
              <a:rPr lang="es-ES" smtClean="0"/>
              <a:t>7</a:t>
            </a:fld>
            <a:endParaRPr lang="es-ES"/>
          </a:p>
        </p:txBody>
      </p:sp>
      <p:sp>
        <p:nvSpPr>
          <p:cNvPr id="57" name="Flecha: a la derecha con bandas 56">
            <a:extLst>
              <a:ext uri="{FF2B5EF4-FFF2-40B4-BE49-F238E27FC236}">
                <a16:creationId xmlns:a16="http://schemas.microsoft.com/office/drawing/2014/main" id="{01F1A277-642E-4085-A142-B11D24ABE38C}"/>
              </a:ext>
            </a:extLst>
          </p:cNvPr>
          <p:cNvSpPr/>
          <p:nvPr/>
        </p:nvSpPr>
        <p:spPr>
          <a:xfrm>
            <a:off x="2672871" y="3370558"/>
            <a:ext cx="1057279" cy="671796"/>
          </a:xfrm>
          <a:prstGeom prst="stripedRightArrow">
            <a:avLst>
              <a:gd name="adj1" fmla="val 35821"/>
              <a:gd name="adj2" fmla="val 7268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4" name="Marcador de contenido 14">
            <a:extLst>
              <a:ext uri="{FF2B5EF4-FFF2-40B4-BE49-F238E27FC236}">
                <a16:creationId xmlns:a16="http://schemas.microsoft.com/office/drawing/2014/main" id="{3CF3B4AF-AED9-4B69-9A5A-60E3D415D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93" y="2860900"/>
            <a:ext cx="1520080" cy="1520080"/>
          </a:xfrm>
          <a:prstGeom prst="rect">
            <a:avLst/>
          </a:prstGeom>
        </p:spPr>
      </p:pic>
      <p:grpSp>
        <p:nvGrpSpPr>
          <p:cNvPr id="73" name="Grupo 72">
            <a:extLst>
              <a:ext uri="{FF2B5EF4-FFF2-40B4-BE49-F238E27FC236}">
                <a16:creationId xmlns:a16="http://schemas.microsoft.com/office/drawing/2014/main" id="{8C068879-C95F-437E-8E22-3AA9745D07EE}"/>
              </a:ext>
            </a:extLst>
          </p:cNvPr>
          <p:cNvGrpSpPr/>
          <p:nvPr/>
        </p:nvGrpSpPr>
        <p:grpSpPr>
          <a:xfrm>
            <a:off x="3928048" y="1957008"/>
            <a:ext cx="3362325" cy="3498896"/>
            <a:chOff x="5705475" y="1692230"/>
            <a:chExt cx="3362325" cy="3498896"/>
          </a:xfrm>
        </p:grpSpPr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A9DCEF97-74E4-4355-9149-6AF69F2E9430}"/>
                </a:ext>
              </a:extLst>
            </p:cNvPr>
            <p:cNvSpPr/>
            <p:nvPr/>
          </p:nvSpPr>
          <p:spPr>
            <a:xfrm>
              <a:off x="5705475" y="1692230"/>
              <a:ext cx="3362325" cy="34988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2" name="Grupo 71">
              <a:extLst>
                <a:ext uri="{FF2B5EF4-FFF2-40B4-BE49-F238E27FC236}">
                  <a16:creationId xmlns:a16="http://schemas.microsoft.com/office/drawing/2014/main" id="{30C949F8-59F6-42A0-8044-00ECC7F0096F}"/>
                </a:ext>
              </a:extLst>
            </p:cNvPr>
            <p:cNvGrpSpPr/>
            <p:nvPr/>
          </p:nvGrpSpPr>
          <p:grpSpPr>
            <a:xfrm>
              <a:off x="6219825" y="2077367"/>
              <a:ext cx="2590790" cy="2694658"/>
              <a:chOff x="6219825" y="2077367"/>
              <a:chExt cx="2590790" cy="2694658"/>
            </a:xfrm>
          </p:grpSpPr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D2F1E975-CADA-4EA3-AAB2-6A5C817C5749}"/>
                  </a:ext>
                </a:extLst>
              </p:cNvPr>
              <p:cNvSpPr txBox="1"/>
              <p:nvPr/>
            </p:nvSpPr>
            <p:spPr>
              <a:xfrm>
                <a:off x="6527008" y="2077367"/>
                <a:ext cx="912018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2400" dirty="0"/>
                  <a:t>Datos</a:t>
                </a:r>
                <a:endParaRPr lang="es-ES" sz="2000" dirty="0"/>
              </a:p>
            </p:txBody>
          </p:sp>
          <p:cxnSp>
            <p:nvCxnSpPr>
              <p:cNvPr id="21" name="Conector recto 20">
                <a:extLst>
                  <a:ext uri="{FF2B5EF4-FFF2-40B4-BE49-F238E27FC236}">
                    <a16:creationId xmlns:a16="http://schemas.microsoft.com/office/drawing/2014/main" id="{6467D6DC-32EB-4629-9211-E1BDF7B07E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825" y="2200275"/>
                <a:ext cx="0" cy="25717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>
                <a:extLst>
                  <a:ext uri="{FF2B5EF4-FFF2-40B4-BE49-F238E27FC236}">
                    <a16:creationId xmlns:a16="http://schemas.microsoft.com/office/drawing/2014/main" id="{C7200008-3A3A-4F98-86E0-B56B249184A1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>
                <a:off x="6219825" y="2308199"/>
                <a:ext cx="307183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F1F37CDB-7791-4271-A7D1-507D0A763DB0}"/>
                  </a:ext>
                </a:extLst>
              </p:cNvPr>
              <p:cNvSpPr txBox="1"/>
              <p:nvPr/>
            </p:nvSpPr>
            <p:spPr>
              <a:xfrm>
                <a:off x="7305675" y="2662560"/>
                <a:ext cx="109536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2000" i="1" dirty="0"/>
                  <a:t>Usuarios</a:t>
                </a:r>
              </a:p>
            </p:txBody>
          </p:sp>
          <p:cxnSp>
            <p:nvCxnSpPr>
              <p:cNvPr id="47" name="Conector recto 46">
                <a:extLst>
                  <a:ext uri="{FF2B5EF4-FFF2-40B4-BE49-F238E27FC236}">
                    <a16:creationId xmlns:a16="http://schemas.microsoft.com/office/drawing/2014/main" id="{352836D6-E2A0-4961-9837-7D49BB07497A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>
                <a:off x="6219825" y="2862615"/>
                <a:ext cx="108585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C054B38E-0626-4141-8E5F-C9B0C0980470}"/>
                  </a:ext>
                </a:extLst>
              </p:cNvPr>
              <p:cNvSpPr txBox="1"/>
              <p:nvPr/>
            </p:nvSpPr>
            <p:spPr>
              <a:xfrm>
                <a:off x="7310002" y="3186198"/>
                <a:ext cx="150061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2000" i="1" dirty="0"/>
                  <a:t>Cerraduras</a:t>
                </a:r>
              </a:p>
            </p:txBody>
          </p:sp>
          <p:cxnSp>
            <p:nvCxnSpPr>
              <p:cNvPr id="51" name="Conector recto 50">
                <a:extLst>
                  <a:ext uri="{FF2B5EF4-FFF2-40B4-BE49-F238E27FC236}">
                    <a16:creationId xmlns:a16="http://schemas.microsoft.com/office/drawing/2014/main" id="{C91478BF-8923-4EF9-A6E5-091BDB20BE54}"/>
                  </a:ext>
                </a:extLst>
              </p:cNvPr>
              <p:cNvCxnSpPr>
                <a:cxnSpLocks/>
                <a:endCxn id="50" idx="1"/>
              </p:cNvCxnSpPr>
              <p:nvPr/>
            </p:nvCxnSpPr>
            <p:spPr>
              <a:xfrm>
                <a:off x="6224153" y="3386253"/>
                <a:ext cx="10858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9BA1E32B-C100-4DA2-9B88-9C3BCA6F859C}"/>
                  </a:ext>
                </a:extLst>
              </p:cNvPr>
              <p:cNvSpPr txBox="1"/>
              <p:nvPr/>
            </p:nvSpPr>
            <p:spPr>
              <a:xfrm>
                <a:off x="7310002" y="3707634"/>
                <a:ext cx="150059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2000" i="1" dirty="0"/>
                  <a:t>Logs + Fotos</a:t>
                </a:r>
              </a:p>
            </p:txBody>
          </p:sp>
          <p:cxnSp>
            <p:nvCxnSpPr>
              <p:cNvPr id="59" name="Conector recto 58">
                <a:extLst>
                  <a:ext uri="{FF2B5EF4-FFF2-40B4-BE49-F238E27FC236}">
                    <a16:creationId xmlns:a16="http://schemas.microsoft.com/office/drawing/2014/main" id="{11AD287D-84AE-48B1-8A7B-88807005D7F0}"/>
                  </a:ext>
                </a:extLst>
              </p:cNvPr>
              <p:cNvCxnSpPr>
                <a:cxnSpLocks/>
                <a:endCxn id="58" idx="1"/>
              </p:cNvCxnSpPr>
              <p:nvPr/>
            </p:nvCxnSpPr>
            <p:spPr>
              <a:xfrm>
                <a:off x="6224153" y="3907689"/>
                <a:ext cx="10858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6BDC8053-239E-420C-BCD0-E5E42B60058C}"/>
                  </a:ext>
                </a:extLst>
              </p:cNvPr>
              <p:cNvSpPr txBox="1"/>
              <p:nvPr/>
            </p:nvSpPr>
            <p:spPr>
              <a:xfrm>
                <a:off x="6527007" y="4229070"/>
                <a:ext cx="1500612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2400" dirty="0"/>
                  <a:t>Comandos</a:t>
                </a:r>
                <a:endParaRPr lang="es-ES" sz="2000" dirty="0"/>
              </a:p>
            </p:txBody>
          </p:sp>
          <p:cxnSp>
            <p:nvCxnSpPr>
              <p:cNvPr id="65" name="Conector recto 64">
                <a:extLst>
                  <a:ext uri="{FF2B5EF4-FFF2-40B4-BE49-F238E27FC236}">
                    <a16:creationId xmlns:a16="http://schemas.microsoft.com/office/drawing/2014/main" id="{B24FE383-0168-493C-AFDD-8E5F8247244E}"/>
                  </a:ext>
                </a:extLst>
              </p:cNvPr>
              <p:cNvCxnSpPr>
                <a:cxnSpLocks/>
                <a:endCxn id="64" idx="1"/>
              </p:cNvCxnSpPr>
              <p:nvPr/>
            </p:nvCxnSpPr>
            <p:spPr>
              <a:xfrm>
                <a:off x="6219825" y="4459902"/>
                <a:ext cx="307182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45897E56-5737-41CF-8208-184E5ABF0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723" y="1957008"/>
            <a:ext cx="3573694" cy="349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33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7B387-0EB3-4FEA-8994-B5A649A8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Prototipo. </a:t>
            </a:r>
            <a:r>
              <a:rPr lang="es-ES" i="1" dirty="0"/>
              <a:t>Raspberry Pi.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CABCFCC-80F0-4330-BA31-A2CE16CF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MySmartLock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E88A18-903A-4D5F-A344-BEEFE763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E2D7-D244-4E3F-A52D-4AC17824BB2C}" type="slidenum">
              <a:rPr lang="es-ES" smtClean="0"/>
              <a:t>8</a:t>
            </a:fld>
            <a:endParaRPr lang="es-ES"/>
          </a:p>
        </p:txBody>
      </p:sp>
      <p:sp>
        <p:nvSpPr>
          <p:cNvPr id="57" name="Flecha: a la derecha con bandas 56">
            <a:extLst>
              <a:ext uri="{FF2B5EF4-FFF2-40B4-BE49-F238E27FC236}">
                <a16:creationId xmlns:a16="http://schemas.microsoft.com/office/drawing/2014/main" id="{01F1A277-642E-4085-A142-B11D24ABE38C}"/>
              </a:ext>
            </a:extLst>
          </p:cNvPr>
          <p:cNvSpPr/>
          <p:nvPr/>
        </p:nvSpPr>
        <p:spPr>
          <a:xfrm>
            <a:off x="6769673" y="3496731"/>
            <a:ext cx="820894" cy="480528"/>
          </a:xfrm>
          <a:prstGeom prst="stripedRightArrow">
            <a:avLst>
              <a:gd name="adj1" fmla="val 35821"/>
              <a:gd name="adj2" fmla="val 7268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3" name="Grupo 72">
            <a:extLst>
              <a:ext uri="{FF2B5EF4-FFF2-40B4-BE49-F238E27FC236}">
                <a16:creationId xmlns:a16="http://schemas.microsoft.com/office/drawing/2014/main" id="{8C068879-C95F-437E-8E22-3AA9745D07EE}"/>
              </a:ext>
            </a:extLst>
          </p:cNvPr>
          <p:cNvGrpSpPr/>
          <p:nvPr/>
        </p:nvGrpSpPr>
        <p:grpSpPr>
          <a:xfrm>
            <a:off x="7755946" y="2042972"/>
            <a:ext cx="3362325" cy="3498896"/>
            <a:chOff x="5705475" y="1692230"/>
            <a:chExt cx="3362325" cy="3498896"/>
          </a:xfrm>
        </p:grpSpPr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A9DCEF97-74E4-4355-9149-6AF69F2E9430}"/>
                </a:ext>
              </a:extLst>
            </p:cNvPr>
            <p:cNvSpPr/>
            <p:nvPr/>
          </p:nvSpPr>
          <p:spPr>
            <a:xfrm>
              <a:off x="5705475" y="1692230"/>
              <a:ext cx="3362325" cy="34988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2" name="Grupo 71">
              <a:extLst>
                <a:ext uri="{FF2B5EF4-FFF2-40B4-BE49-F238E27FC236}">
                  <a16:creationId xmlns:a16="http://schemas.microsoft.com/office/drawing/2014/main" id="{30C949F8-59F6-42A0-8044-00ECC7F0096F}"/>
                </a:ext>
              </a:extLst>
            </p:cNvPr>
            <p:cNvGrpSpPr/>
            <p:nvPr/>
          </p:nvGrpSpPr>
          <p:grpSpPr>
            <a:xfrm>
              <a:off x="6219823" y="2077367"/>
              <a:ext cx="2502475" cy="2930446"/>
              <a:chOff x="6219823" y="2077367"/>
              <a:chExt cx="2502475" cy="2930446"/>
            </a:xfrm>
          </p:grpSpPr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D2F1E975-CADA-4EA3-AAB2-6A5C817C5749}"/>
                  </a:ext>
                </a:extLst>
              </p:cNvPr>
              <p:cNvSpPr txBox="1"/>
              <p:nvPr/>
            </p:nvSpPr>
            <p:spPr>
              <a:xfrm>
                <a:off x="6527007" y="2077367"/>
                <a:ext cx="1185643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2400" dirty="0"/>
                  <a:t>Interfaz</a:t>
                </a:r>
                <a:endParaRPr lang="es-ES" sz="2000" dirty="0"/>
              </a:p>
            </p:txBody>
          </p:sp>
          <p:cxnSp>
            <p:nvCxnSpPr>
              <p:cNvPr id="21" name="Conector recto 20">
                <a:extLst>
                  <a:ext uri="{FF2B5EF4-FFF2-40B4-BE49-F238E27FC236}">
                    <a16:creationId xmlns:a16="http://schemas.microsoft.com/office/drawing/2014/main" id="{6467D6DC-32EB-4629-9211-E1BDF7B07E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825" y="2200275"/>
                <a:ext cx="0" cy="28075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>
                <a:extLst>
                  <a:ext uri="{FF2B5EF4-FFF2-40B4-BE49-F238E27FC236}">
                    <a16:creationId xmlns:a16="http://schemas.microsoft.com/office/drawing/2014/main" id="{C7200008-3A3A-4F98-86E0-B56B249184A1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>
                <a:off x="6219825" y="2308199"/>
                <a:ext cx="307182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6BDC8053-239E-420C-BCD0-E5E42B60058C}"/>
                  </a:ext>
                </a:extLst>
              </p:cNvPr>
              <p:cNvSpPr txBox="1"/>
              <p:nvPr/>
            </p:nvSpPr>
            <p:spPr>
              <a:xfrm>
                <a:off x="6527006" y="4501783"/>
                <a:ext cx="1747624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2400" dirty="0"/>
                  <a:t>Fotos + Mail</a:t>
                </a:r>
                <a:endParaRPr lang="es-ES" sz="2000" dirty="0"/>
              </a:p>
            </p:txBody>
          </p:sp>
          <p:cxnSp>
            <p:nvCxnSpPr>
              <p:cNvPr id="65" name="Conector recto 64">
                <a:extLst>
                  <a:ext uri="{FF2B5EF4-FFF2-40B4-BE49-F238E27FC236}">
                    <a16:creationId xmlns:a16="http://schemas.microsoft.com/office/drawing/2014/main" id="{B24FE383-0168-493C-AFDD-8E5F8247244E}"/>
                  </a:ext>
                </a:extLst>
              </p:cNvPr>
              <p:cNvCxnSpPr>
                <a:cxnSpLocks/>
                <a:endCxn id="64" idx="1"/>
              </p:cNvCxnSpPr>
              <p:nvPr/>
            </p:nvCxnSpPr>
            <p:spPr>
              <a:xfrm>
                <a:off x="6219824" y="4732615"/>
                <a:ext cx="307182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CE9A29F7-C89A-4877-80C1-1CA7C8DFABEB}"/>
                  </a:ext>
                </a:extLst>
              </p:cNvPr>
              <p:cNvSpPr txBox="1"/>
              <p:nvPr/>
            </p:nvSpPr>
            <p:spPr>
              <a:xfrm>
                <a:off x="6527006" y="2729818"/>
                <a:ext cx="1500603" cy="83099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2400" dirty="0"/>
                  <a:t>Atención</a:t>
                </a:r>
              </a:p>
              <a:p>
                <a:r>
                  <a:rPr lang="es-ES" sz="2400" dirty="0"/>
                  <a:t>peticiones</a:t>
                </a:r>
                <a:endParaRPr lang="es-ES" sz="2000" dirty="0"/>
              </a:p>
            </p:txBody>
          </p:sp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814E2E65-FFDB-47C0-B6CA-D5638D25AAA6}"/>
                  </a:ext>
                </a:extLst>
              </p:cNvPr>
              <p:cNvCxnSpPr>
                <a:cxnSpLocks/>
                <a:endCxn id="25" idx="1"/>
              </p:cNvCxnSpPr>
              <p:nvPr/>
            </p:nvCxnSpPr>
            <p:spPr>
              <a:xfrm>
                <a:off x="6219823" y="3145317"/>
                <a:ext cx="30718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4C37608B-66F8-4144-9CA7-E0365138F682}"/>
                  </a:ext>
                </a:extLst>
              </p:cNvPr>
              <p:cNvSpPr txBox="1"/>
              <p:nvPr/>
            </p:nvSpPr>
            <p:spPr>
              <a:xfrm>
                <a:off x="6527005" y="3812440"/>
                <a:ext cx="2195293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2400" dirty="0"/>
                  <a:t>Apertura/Cierre</a:t>
                </a:r>
                <a:endParaRPr lang="es-ES" sz="2000" dirty="0"/>
              </a:p>
            </p:txBody>
          </p:sp>
          <p:cxnSp>
            <p:nvCxnSpPr>
              <p:cNvPr id="28" name="Conector recto 27">
                <a:extLst>
                  <a:ext uri="{FF2B5EF4-FFF2-40B4-BE49-F238E27FC236}">
                    <a16:creationId xmlns:a16="http://schemas.microsoft.com/office/drawing/2014/main" id="{AE3D6FE3-7CE1-4233-9445-B6E6E3693563}"/>
                  </a:ext>
                </a:extLst>
              </p:cNvPr>
              <p:cNvCxnSpPr>
                <a:cxnSpLocks/>
                <a:endCxn id="27" idx="1"/>
              </p:cNvCxnSpPr>
              <p:nvPr/>
            </p:nvCxnSpPr>
            <p:spPr>
              <a:xfrm>
                <a:off x="6219823" y="4043272"/>
                <a:ext cx="307182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2" name="Imagen 21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334DA02B-192B-46AA-9AFE-A363456B0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98" y="2708381"/>
            <a:ext cx="3189166" cy="2057227"/>
          </a:xfrm>
          <a:prstGeom prst="rect">
            <a:avLst/>
          </a:prstGeom>
        </p:spPr>
      </p:pic>
      <p:sp>
        <p:nvSpPr>
          <p:cNvPr id="23" name="Flecha: a la derecha con bandas 22">
            <a:extLst>
              <a:ext uri="{FF2B5EF4-FFF2-40B4-BE49-F238E27FC236}">
                <a16:creationId xmlns:a16="http://schemas.microsoft.com/office/drawing/2014/main" id="{E323E992-0E94-461B-9458-445364D0C35A}"/>
              </a:ext>
            </a:extLst>
          </p:cNvPr>
          <p:cNvSpPr/>
          <p:nvPr/>
        </p:nvSpPr>
        <p:spPr>
          <a:xfrm>
            <a:off x="3942573" y="3496731"/>
            <a:ext cx="820894" cy="480528"/>
          </a:xfrm>
          <a:prstGeom prst="stripedRightArrow">
            <a:avLst>
              <a:gd name="adj1" fmla="val 35821"/>
              <a:gd name="adj2" fmla="val 7268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DDB34A2-E16F-4306-B317-49DF16A7AE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0" r="6312"/>
          <a:stretch/>
        </p:blipFill>
        <p:spPr>
          <a:xfrm>
            <a:off x="4856329" y="3428108"/>
            <a:ext cx="1809441" cy="74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92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7B387-0EB3-4FEA-8994-B5A649A8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Prototipo. </a:t>
            </a:r>
            <a:r>
              <a:rPr lang="es-ES" i="1" dirty="0"/>
              <a:t>Interfaz.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CABCFCC-80F0-4330-BA31-A2CE16CF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MySmartLock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E88A18-903A-4D5F-A344-BEEFE763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E2D7-D244-4E3F-A52D-4AC17824BB2C}" type="slidenum">
              <a:rPr lang="es-ES" smtClean="0"/>
              <a:t>9</a:t>
            </a:fld>
            <a:endParaRPr lang="es-ES"/>
          </a:p>
        </p:txBody>
      </p:sp>
      <p:pic>
        <p:nvPicPr>
          <p:cNvPr id="7" name="Imagen 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186AEF25-13EA-4C54-9350-CDD694BEE4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" t="7056" r="1286" b="1816"/>
          <a:stretch/>
        </p:blipFill>
        <p:spPr>
          <a:xfrm>
            <a:off x="2316759" y="1690688"/>
            <a:ext cx="7558481" cy="450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983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1088</TotalTime>
  <Words>750</Words>
  <Application>Microsoft Office PowerPoint</Application>
  <PresentationFormat>Panorámica</PresentationFormat>
  <Paragraphs>160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MySmartLock</vt:lpstr>
      <vt:lpstr>¿Qué es MySmartLock?</vt:lpstr>
      <vt:lpstr>¿Qué es MySmartLock?</vt:lpstr>
      <vt:lpstr>Prototipo. Esquema general.</vt:lpstr>
      <vt:lpstr>Prototipo de versión comercial.</vt:lpstr>
      <vt:lpstr>Prototipo. Servidor.</vt:lpstr>
      <vt:lpstr>Prototipo. Base de datos.</vt:lpstr>
      <vt:lpstr>Prototipo. Raspberry Pi.</vt:lpstr>
      <vt:lpstr>Prototipo. Interfaz.</vt:lpstr>
      <vt:lpstr>Prototipo. Interfaz.</vt:lpstr>
      <vt:lpstr>Prototipo. Logs.</vt:lpstr>
      <vt:lpstr>Estructura del programa principal.</vt:lpstr>
      <vt:lpstr>Estructura del programa principal.</vt:lpstr>
      <vt:lpstr>Estructura del programa principal.</vt:lpstr>
      <vt:lpstr>Estructura del programa principal.</vt:lpstr>
      <vt:lpstr>Estructura del programa principal.</vt:lpstr>
      <vt:lpstr>Conclusiones</vt:lpstr>
      <vt:lpstr>Posibles mejoras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Vibraciones bajo excitación armónica</dc:title>
  <dc:creator>edumaybri@alum.us.es</dc:creator>
  <cp:lastModifiedBy>Javier Jiménez Sicardo</cp:lastModifiedBy>
  <cp:revision>10</cp:revision>
  <dcterms:created xsi:type="dcterms:W3CDTF">2019-01-13T12:11:06Z</dcterms:created>
  <dcterms:modified xsi:type="dcterms:W3CDTF">2019-01-29T11:20:48Z</dcterms:modified>
</cp:coreProperties>
</file>