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8" r:id="rId6"/>
    <p:sldId id="272" r:id="rId7"/>
    <p:sldId id="275" r:id="rId8"/>
    <p:sldId id="273" r:id="rId9"/>
    <p:sldId id="276" r:id="rId10"/>
    <p:sldId id="274" r:id="rId11"/>
    <p:sldId id="277" r:id="rId12"/>
    <p:sldId id="280" r:id="rId13"/>
    <p:sldId id="278" r:id="rId14"/>
    <p:sldId id="279" r:id="rId15"/>
    <p:sldId id="283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Testing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Refinement</a:t>
          </a:r>
          <a:endParaRPr lang="en-US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Deployment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C3C76C6-E26B-41E7-BCD2-C3919B513EC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Refinement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669D344B-4C39-4020-AE58-0315AFB4E854}" type="parTrans" cxnId="{6E984E45-2AC2-42CA-84C7-C884714C4D5A}">
      <dgm:prSet/>
      <dgm:spPr/>
      <dgm:t>
        <a:bodyPr/>
        <a:lstStyle/>
        <a:p>
          <a:endParaRPr lang="en-US"/>
        </a:p>
      </dgm:t>
    </dgm:pt>
    <dgm:pt modelId="{E17D140F-F2D8-4349-9B5C-0CDBBBB69171}" type="sibTrans" cxnId="{6E984E45-2AC2-42CA-84C7-C884714C4D5A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C92FE2DF-541A-4E0B-B612-0C4E3F3F1213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23B9E-0D14-4666-85F4-CE819354E33A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C5AB4-F9FA-4AB3-AC60-3E905584050E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A919D-3285-4D1E-86F2-C5A2C71D66F6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6142A-BB3F-44C1-8473-2521A4E41BEB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E3743-22E4-49C2-940A-EB5A543761D2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97C68-A1E8-4C07-BADF-FB1C26E11B3A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923A7-9FB6-4250-97BD-4AA6049DF01E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55555-3DE2-47A7-8337-484DBD81E6EF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11F87-BF80-483D-9A5E-68F08E3FE15E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82F3B-FDD4-4C13-812B-E51D783F8DC0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0CF3B2-BAC0-4C75-9F58-2677F531EE92}" type="presOf" srcId="{095A5E99-E976-4550-8F80-53CC813F2F5A}" destId="{C92FE2DF-541A-4E0B-B612-0C4E3F3F1213}" srcOrd="0" destOrd="0" presId="urn:microsoft.com/office/officeart/2005/8/layout/vProcess5"/>
    <dgm:cxn modelId="{C748F49E-B3FA-4714-A291-A229D727B0F3}" type="presOf" srcId="{1C3C76C6-E26B-41E7-BCD2-C3919B513EC5}" destId="{014A919D-3285-4D1E-86F2-C5A2C71D66F6}" srcOrd="0" destOrd="0" presId="urn:microsoft.com/office/officeart/2005/8/layout/vProcess5"/>
    <dgm:cxn modelId="{25D01876-5D9D-4470-BC92-7F104A521046}" type="presOf" srcId="{7133ECF5-4190-4604-AA2F-03C9A0A9210F}" destId="{A49C5AB4-F9FA-4AB3-AC60-3E905584050E}" srcOrd="0" destOrd="0" presId="urn:microsoft.com/office/officeart/2005/8/layout/vProcess5"/>
    <dgm:cxn modelId="{2EC616B8-F38E-4B44-84F3-AD16E7BC97B2}" type="presOf" srcId="{7133ECF5-4190-4604-AA2F-03C9A0A9210F}" destId="{04C11F87-BF80-483D-9A5E-68F08E3FE15E}" srcOrd="1" destOrd="0" presId="urn:microsoft.com/office/officeart/2005/8/layout/vProcess5"/>
    <dgm:cxn modelId="{19B2FFB2-12BA-4AAA-AAF8-9F90FE1E8CBC}" type="presOf" srcId="{095A5E99-E976-4550-8F80-53CC813F2F5A}" destId="{50C923A7-9FB6-4250-97BD-4AA6049DF01E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2D5C1EE-092C-4E14-B068-1060FB22CE99}" type="presOf" srcId="{8EC937D8-BD76-4A12-A3E5-900D5C1E2E05}" destId="{B2855555-3DE2-47A7-8337-484DBD81E6EF}" srcOrd="1" destOrd="0" presId="urn:microsoft.com/office/officeart/2005/8/layout/vProcess5"/>
    <dgm:cxn modelId="{B0A99940-B210-481F-B5C2-E4D802345C2D}" type="presOf" srcId="{B3EFD4A5-9FA1-4ABE-B722-05162509509B}" destId="{CB8E3743-22E4-49C2-940A-EB5A543761D2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67F70C3A-415A-4153-B80E-A048069227DC}" type="presOf" srcId="{8877691F-1B60-4485-9174-DDEC7EE68B70}" destId="{66E6142A-BB3F-44C1-8473-2521A4E41BEB}" srcOrd="0" destOrd="0" presId="urn:microsoft.com/office/officeart/2005/8/layout/vProcess5"/>
    <dgm:cxn modelId="{6E984E45-2AC2-42CA-84C7-C884714C4D5A}" srcId="{CD7942A0-B7D2-4B14-8FEA-55FC702F5BE7}" destId="{1C3C76C6-E26B-41E7-BCD2-C3919B513EC5}" srcOrd="3" destOrd="0" parTransId="{669D344B-4C39-4020-AE58-0315AFB4E854}" sibTransId="{E17D140F-F2D8-4349-9B5C-0CDBBBB69171}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9E641651-2853-440D-B2D1-64387AA26273}" type="presOf" srcId="{46037378-034A-4662-877A-B53E1DA069A3}" destId="{82D97C68-A1E8-4C07-BADF-FB1C26E11B3A}" srcOrd="0" destOrd="0" presId="urn:microsoft.com/office/officeart/2005/8/layout/vProcess5"/>
    <dgm:cxn modelId="{EB13DDAD-BB5C-4EB7-A416-38EABF3129CD}" type="presOf" srcId="{1C3C76C6-E26B-41E7-BCD2-C3919B513EC5}" destId="{BC882F3B-FDD4-4C13-812B-E51D783F8DC0}" srcOrd="1" destOrd="0" presId="urn:microsoft.com/office/officeart/2005/8/layout/vProcess5"/>
    <dgm:cxn modelId="{F8C186E7-2B49-4E54-8259-23806C88629D}" type="presOf" srcId="{8EC937D8-BD76-4A12-A3E5-900D5C1E2E05}" destId="{83523B9E-0D14-4666-85F4-CE819354E33A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20E8C194-9A86-44DD-84D3-517179627135}" type="presParOf" srcId="{1D84D8B6-AB32-4491-B5D2-EFE3D7668B88}" destId="{C92FE2DF-541A-4E0B-B612-0C4E3F3F1213}" srcOrd="1" destOrd="0" presId="urn:microsoft.com/office/officeart/2005/8/layout/vProcess5"/>
    <dgm:cxn modelId="{9F629EF9-E1C5-4BDC-AB21-819B0F5B3BE6}" type="presParOf" srcId="{1D84D8B6-AB32-4491-B5D2-EFE3D7668B88}" destId="{83523B9E-0D14-4666-85F4-CE819354E33A}" srcOrd="2" destOrd="0" presId="urn:microsoft.com/office/officeart/2005/8/layout/vProcess5"/>
    <dgm:cxn modelId="{239042AE-CAF6-4964-BA64-10E4443381C6}" type="presParOf" srcId="{1D84D8B6-AB32-4491-B5D2-EFE3D7668B88}" destId="{A49C5AB4-F9FA-4AB3-AC60-3E905584050E}" srcOrd="3" destOrd="0" presId="urn:microsoft.com/office/officeart/2005/8/layout/vProcess5"/>
    <dgm:cxn modelId="{C3190CDD-5BB2-47B9-9701-773FA4A4B70A}" type="presParOf" srcId="{1D84D8B6-AB32-4491-B5D2-EFE3D7668B88}" destId="{014A919D-3285-4D1E-86F2-C5A2C71D66F6}" srcOrd="4" destOrd="0" presId="urn:microsoft.com/office/officeart/2005/8/layout/vProcess5"/>
    <dgm:cxn modelId="{65614BB3-FDB9-4729-AE25-451F6EA76B36}" type="presParOf" srcId="{1D84D8B6-AB32-4491-B5D2-EFE3D7668B88}" destId="{66E6142A-BB3F-44C1-8473-2521A4E41BEB}" srcOrd="5" destOrd="0" presId="urn:microsoft.com/office/officeart/2005/8/layout/vProcess5"/>
    <dgm:cxn modelId="{95AAC7DA-4872-4E53-ABC7-533003B78AFA}" type="presParOf" srcId="{1D84D8B6-AB32-4491-B5D2-EFE3D7668B88}" destId="{CB8E3743-22E4-49C2-940A-EB5A543761D2}" srcOrd="6" destOrd="0" presId="urn:microsoft.com/office/officeart/2005/8/layout/vProcess5"/>
    <dgm:cxn modelId="{975935A6-49F3-4D12-BF76-99E143359846}" type="presParOf" srcId="{1D84D8B6-AB32-4491-B5D2-EFE3D7668B88}" destId="{82D97C68-A1E8-4C07-BADF-FB1C26E11B3A}" srcOrd="7" destOrd="0" presId="urn:microsoft.com/office/officeart/2005/8/layout/vProcess5"/>
    <dgm:cxn modelId="{5B3D6B00-3CD6-458C-A9D5-DF10D10F394A}" type="presParOf" srcId="{1D84D8B6-AB32-4491-B5D2-EFE3D7668B88}" destId="{50C923A7-9FB6-4250-97BD-4AA6049DF01E}" srcOrd="8" destOrd="0" presId="urn:microsoft.com/office/officeart/2005/8/layout/vProcess5"/>
    <dgm:cxn modelId="{6DC9F8E2-7FB7-4614-B999-2F8CAF0A5090}" type="presParOf" srcId="{1D84D8B6-AB32-4491-B5D2-EFE3D7668B88}" destId="{B2855555-3DE2-47A7-8337-484DBD81E6EF}" srcOrd="9" destOrd="0" presId="urn:microsoft.com/office/officeart/2005/8/layout/vProcess5"/>
    <dgm:cxn modelId="{5713B7E5-6CC1-4005-9835-3F9CFEF5407E}" type="presParOf" srcId="{1D84D8B6-AB32-4491-B5D2-EFE3D7668B88}" destId="{04C11F87-BF80-483D-9A5E-68F08E3FE15E}" srcOrd="10" destOrd="0" presId="urn:microsoft.com/office/officeart/2005/8/layout/vProcess5"/>
    <dgm:cxn modelId="{7A0E09A6-4861-46E1-8154-1A108D61A6B0}" type="presParOf" srcId="{1D84D8B6-AB32-4491-B5D2-EFE3D7668B88}" destId="{BC882F3B-FDD4-4C13-812B-E51D783F8DC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FE2DF-541A-4E0B-B612-0C4E3F3F1213}">
      <dsp:nvSpPr>
        <dsp:cNvPr id="0" name=""/>
        <dsp:cNvSpPr/>
      </dsp:nvSpPr>
      <dsp:spPr>
        <a:xfrm>
          <a:off x="0" y="0"/>
          <a:ext cx="4062729" cy="98244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Testing</a:t>
          </a:r>
          <a:endParaRPr lang="en-US" sz="4200" kern="1200" dirty="0"/>
        </a:p>
      </dsp:txBody>
      <dsp:txXfrm>
        <a:off x="28775" y="28775"/>
        <a:ext cx="2919583" cy="924890"/>
      </dsp:txXfrm>
    </dsp:sp>
    <dsp:sp modelId="{83523B9E-0D14-4666-85F4-CE819354E33A}">
      <dsp:nvSpPr>
        <dsp:cNvPr id="0" name=""/>
        <dsp:cNvSpPr/>
      </dsp:nvSpPr>
      <dsp:spPr>
        <a:xfrm>
          <a:off x="340253" y="1161065"/>
          <a:ext cx="4062729" cy="9824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Refinement</a:t>
          </a:r>
          <a:endParaRPr lang="en-US" sz="4200" kern="1200" dirty="0"/>
        </a:p>
      </dsp:txBody>
      <dsp:txXfrm>
        <a:off x="369028" y="1189840"/>
        <a:ext cx="3026339" cy="924890"/>
      </dsp:txXfrm>
    </dsp:sp>
    <dsp:sp modelId="{A49C5AB4-F9FA-4AB3-AC60-3E905584050E}">
      <dsp:nvSpPr>
        <dsp:cNvPr id="0" name=""/>
        <dsp:cNvSpPr/>
      </dsp:nvSpPr>
      <dsp:spPr>
        <a:xfrm>
          <a:off x="675428" y="2322131"/>
          <a:ext cx="4062729" cy="982440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Deployment</a:t>
          </a:r>
          <a:endParaRPr lang="en-US" sz="4200" kern="1200" dirty="0"/>
        </a:p>
      </dsp:txBody>
      <dsp:txXfrm>
        <a:off x="704203" y="2350906"/>
        <a:ext cx="3031418" cy="924890"/>
      </dsp:txXfrm>
    </dsp:sp>
    <dsp:sp modelId="{014A919D-3285-4D1E-86F2-C5A2C71D66F6}">
      <dsp:nvSpPr>
        <dsp:cNvPr id="0" name=""/>
        <dsp:cNvSpPr/>
      </dsp:nvSpPr>
      <dsp:spPr>
        <a:xfrm>
          <a:off x="1015682" y="3483196"/>
          <a:ext cx="4062729" cy="9824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Refinement</a:t>
          </a:r>
          <a:endParaRPr lang="en-US" sz="4200" kern="1200" dirty="0"/>
        </a:p>
      </dsp:txBody>
      <dsp:txXfrm>
        <a:off x="1044457" y="3511971"/>
        <a:ext cx="3026339" cy="924890"/>
      </dsp:txXfrm>
    </dsp:sp>
    <dsp:sp modelId="{66E6142A-BB3F-44C1-8473-2521A4E41BEB}">
      <dsp:nvSpPr>
        <dsp:cNvPr id="0" name=""/>
        <dsp:cNvSpPr/>
      </dsp:nvSpPr>
      <dsp:spPr>
        <a:xfrm>
          <a:off x="3424143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567825" y="752459"/>
        <a:ext cx="351222" cy="480536"/>
      </dsp:txXfrm>
    </dsp:sp>
    <dsp:sp modelId="{CB8E3743-22E4-49C2-940A-EB5A543761D2}">
      <dsp:nvSpPr>
        <dsp:cNvPr id="0" name=""/>
        <dsp:cNvSpPr/>
      </dsp:nvSpPr>
      <dsp:spPr>
        <a:xfrm>
          <a:off x="3764397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908079" y="1913525"/>
        <a:ext cx="351222" cy="480536"/>
      </dsp:txXfrm>
    </dsp:sp>
    <dsp:sp modelId="{82D97C68-A1E8-4C07-BADF-FB1C26E11B3A}">
      <dsp:nvSpPr>
        <dsp:cNvPr id="0" name=""/>
        <dsp:cNvSpPr/>
      </dsp:nvSpPr>
      <dsp:spPr>
        <a:xfrm>
          <a:off x="4099572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4243254" y="3074591"/>
        <a:ext cx="351222" cy="48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CWRUded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Alspaw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explained for a single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701796"/>
            <a:ext cx="10972800" cy="49276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 program</a:t>
            </a:r>
          </a:p>
          <a:p>
            <a:r>
              <a:rPr lang="en-US" dirty="0" smtClean="0"/>
              <a:t>Promiscuously reading in packets sent over the wireless network (</a:t>
            </a:r>
            <a:r>
              <a:rPr lang="en-US" dirty="0" err="1" smtClean="0"/>
              <a:t>libpcap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packets with unrecognized MAC Addresses</a:t>
            </a:r>
          </a:p>
          <a:p>
            <a:pPr lvl="1"/>
            <a:r>
              <a:rPr lang="en-US" dirty="0" smtClean="0"/>
              <a:t>caches a hashed version of the </a:t>
            </a:r>
            <a:r>
              <a:rPr lang="en-US" dirty="0" smtClean="0"/>
              <a:t>packets’ </a:t>
            </a:r>
            <a:r>
              <a:rPr lang="en-US" dirty="0" smtClean="0"/>
              <a:t>MAC addresses </a:t>
            </a:r>
          </a:p>
          <a:p>
            <a:pPr lvl="1"/>
            <a:r>
              <a:rPr lang="en-US" dirty="0" smtClean="0"/>
              <a:t>And keeps track of the time the packet was processed</a:t>
            </a:r>
          </a:p>
          <a:p>
            <a:r>
              <a:rPr lang="en-US" dirty="0" smtClean="0"/>
              <a:t>For packets with recognized MAC Addresses</a:t>
            </a:r>
          </a:p>
          <a:p>
            <a:pPr lvl="1"/>
            <a:r>
              <a:rPr lang="en-US" dirty="0" smtClean="0"/>
              <a:t>Update the time that the MAC Address was last seen</a:t>
            </a:r>
          </a:p>
          <a:p>
            <a:r>
              <a:rPr lang="en-US" dirty="0" smtClean="0"/>
              <a:t>MD5, SHA-1, SHA-2 ?</a:t>
            </a:r>
          </a:p>
          <a:p>
            <a:r>
              <a:rPr lang="en-US" dirty="0" smtClean="0"/>
              <a:t>No processing whatsoever of packet payload, only header data. Payload is discarded as soon as it is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explained for a single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742929" cy="48514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Server-client (or server-sensor) relation among many Raspberry </a:t>
            </a:r>
            <a:r>
              <a:rPr lang="en-US" dirty="0" err="1" smtClean="0"/>
              <a:t>Pis</a:t>
            </a:r>
            <a:endParaRPr lang="en-US" dirty="0"/>
          </a:p>
          <a:p>
            <a:r>
              <a:rPr lang="en-US" dirty="0" smtClean="0"/>
              <a:t>1 server per building to manage all data collected by the sensors throughout the building </a:t>
            </a:r>
          </a:p>
          <a:p>
            <a:r>
              <a:rPr lang="en-US" dirty="0" smtClean="0"/>
              <a:t>Server collects cached information collected by our sensors and aggregates the results</a:t>
            </a:r>
          </a:p>
          <a:p>
            <a:r>
              <a:rPr lang="en-US" dirty="0" smtClean="0"/>
              <a:t>Server is responsible for occasionally clearing </a:t>
            </a:r>
            <a:r>
              <a:rPr lang="en-US" dirty="0"/>
              <a:t>out stale devices from the cached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Sensors will publish cached information to servers using MQTT (a simple </a:t>
            </a:r>
            <a:r>
              <a:rPr lang="en-US" dirty="0" err="1" smtClean="0"/>
              <a:t>IoT</a:t>
            </a:r>
            <a:r>
              <a:rPr lang="en-US" dirty="0" smtClean="0"/>
              <a:t> connectivity </a:t>
            </a:r>
            <a:r>
              <a:rPr lang="en-US" dirty="0"/>
              <a:t>protocol</a:t>
            </a:r>
            <a:r>
              <a:rPr lang="en-US" dirty="0" smtClean="0"/>
              <a:t>)</a:t>
            </a:r>
          </a:p>
          <a:p>
            <a:r>
              <a:rPr lang="en-US" dirty="0"/>
              <a:t>Why use many devices per building?</a:t>
            </a:r>
          </a:p>
          <a:p>
            <a:pPr lvl="1"/>
            <a:r>
              <a:rPr lang="en-US" dirty="0"/>
              <a:t>Allows for better coverage of the buildings wireless network</a:t>
            </a:r>
          </a:p>
          <a:p>
            <a:pPr lvl="1"/>
            <a:r>
              <a:rPr lang="en-US" dirty="0"/>
              <a:t>Can capture and process more data which ensures better reliability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explained for all buildings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node.js server that is responsible for storing the results of all buildings and exposes a RESTful API that will be helpful later</a:t>
            </a:r>
          </a:p>
          <a:p>
            <a:r>
              <a:rPr lang="en-US" dirty="0" smtClean="0"/>
              <a:t>Each building’s server will post a number of active devices that the sensors detected recently in that area. Main server stores the results into a database, one row per building</a:t>
            </a:r>
          </a:p>
          <a:p>
            <a:r>
              <a:rPr lang="en-US" dirty="0" smtClean="0"/>
              <a:t>Outside applications then use RESTful API to gather real-time information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Results Further </a:t>
            </a:r>
            <a:r>
              <a:rPr lang="en-US" dirty="0"/>
              <a:t>E</a:t>
            </a:r>
            <a:r>
              <a:rPr lang="en-US" dirty="0" smtClean="0"/>
              <a:t>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27603"/>
          </a:xfrm>
        </p:spPr>
        <p:txBody>
          <a:bodyPr/>
          <a:lstStyle/>
          <a:p>
            <a:r>
              <a:rPr lang="en-US" dirty="0" smtClean="0"/>
              <a:t>How accurate are results?</a:t>
            </a:r>
            <a:endParaRPr lang="en-US" dirty="0"/>
          </a:p>
          <a:p>
            <a:pPr lvl="1"/>
            <a:r>
              <a:rPr lang="en-US" dirty="0" smtClean="0"/>
              <a:t>Measuring the number of users on a wireless network is often unreliable</a:t>
            </a:r>
          </a:p>
          <a:p>
            <a:pPr lvl="1"/>
            <a:r>
              <a:rPr lang="en-US" dirty="0" smtClean="0"/>
              <a:t>Getting an exact number is near impossible by passively listening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network users to </a:t>
            </a:r>
            <a:r>
              <a:rPr lang="en-US" dirty="0" smtClean="0"/>
              <a:t>be actively </a:t>
            </a:r>
            <a:r>
              <a:rPr lang="en-US" dirty="0"/>
              <a:t>sending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But we don’t care about exact numbers!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stimates are good enough to measure how busy a location is</a:t>
            </a:r>
          </a:p>
          <a:p>
            <a:pPr lvl="1"/>
            <a:r>
              <a:rPr lang="en-US" dirty="0" smtClean="0"/>
              <a:t>We just need to compare the estimated number of devices to a predetermined expected number of devices. If the estimate is higher than the expected, then we know that a location is busy</a:t>
            </a:r>
          </a:p>
        </p:txBody>
      </p:sp>
    </p:spTree>
    <p:extLst>
      <p:ext uri="{BB962C8B-B14F-4D97-AF65-F5344CB8AC3E}">
        <p14:creationId xmlns:p14="http://schemas.microsoft.com/office/powerpoint/2010/main" val="7697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packet payload processing</a:t>
            </a:r>
          </a:p>
          <a:p>
            <a:r>
              <a:rPr lang="en-US" dirty="0" smtClean="0"/>
              <a:t>MAC Addresses are anonymized during hashing when they are cached. Therefore we are not tracking the movements of people around campus</a:t>
            </a:r>
            <a:endParaRPr lang="en-US" dirty="0"/>
          </a:p>
          <a:p>
            <a:r>
              <a:rPr lang="en-US" dirty="0" smtClean="0"/>
              <a:t>MQTT has options for authentication and authorization policies that we can use when anonymized MAC Addresses are sent to a designated building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over the next few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701797"/>
            <a:ext cx="5562600" cy="4462272"/>
          </a:xfrm>
        </p:spPr>
        <p:txBody>
          <a:bodyPr>
            <a:normAutofit/>
          </a:bodyPr>
          <a:lstStyle/>
          <a:p>
            <a:r>
              <a:rPr lang="en-US" dirty="0" smtClean="0"/>
              <a:t>I have the basics working on my home network</a:t>
            </a:r>
          </a:p>
          <a:p>
            <a:r>
              <a:rPr lang="en-US" dirty="0" smtClean="0"/>
              <a:t>Need to start testing different approaches on campus network</a:t>
            </a:r>
          </a:p>
          <a:p>
            <a:r>
              <a:rPr lang="en-US" dirty="0" smtClean="0"/>
              <a:t>Make changes that will give the best possible solution</a:t>
            </a:r>
          </a:p>
          <a:p>
            <a:r>
              <a:rPr lang="en-US" dirty="0" smtClean="0"/>
              <a:t>Then deploy services to campus (website, IOS, Android)</a:t>
            </a:r>
          </a:p>
          <a:p>
            <a:r>
              <a:rPr lang="en-US" dirty="0" smtClean="0"/>
              <a:t>Improve more with user feedback</a:t>
            </a:r>
            <a:endParaRPr lang="en-US" dirty="0"/>
          </a:p>
        </p:txBody>
      </p:sp>
      <p:graphicFrame>
        <p:nvGraphicFramePr>
          <p:cNvPr id="4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21119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0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444"/>
            <a:ext cx="12188825" cy="68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dongles ($10)</a:t>
            </a:r>
          </a:p>
          <a:p>
            <a:pPr lvl="1"/>
            <a:r>
              <a:rPr lang="en-US" dirty="0"/>
              <a:t>Raspberry Pi Zero W ($10)</a:t>
            </a:r>
          </a:p>
          <a:p>
            <a:pPr lvl="1"/>
            <a:r>
              <a:rPr lang="en-US" dirty="0"/>
              <a:t>Raspberry Pi 3 ($30)</a:t>
            </a:r>
          </a:p>
          <a:p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Website /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9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St. Louis, MO</a:t>
            </a:r>
          </a:p>
          <a:p>
            <a:r>
              <a:rPr lang="en-US" dirty="0" smtClean="0"/>
              <a:t>CWRU Student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Year in Computer Science w/ focus in Software Engineering</a:t>
            </a:r>
          </a:p>
          <a:p>
            <a:r>
              <a:rPr lang="en-US" dirty="0" smtClean="0"/>
              <a:t>Graduate this spring</a:t>
            </a:r>
          </a:p>
          <a:p>
            <a:r>
              <a:rPr lang="en-US" dirty="0" smtClean="0"/>
              <a:t>Experience doing </a:t>
            </a:r>
            <a:r>
              <a:rPr lang="en-US" dirty="0" smtClean="0"/>
              <a:t>mobile and web </a:t>
            </a:r>
            <a:r>
              <a:rPr lang="en-US" dirty="0" smtClean="0"/>
              <a:t>development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have an idea that I’d like to show all of you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right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something U[Tech] is interested in?</a:t>
            </a:r>
          </a:p>
          <a:p>
            <a:r>
              <a:rPr lang="en-US" dirty="0"/>
              <a:t>Permission from the department to test on campus network</a:t>
            </a:r>
          </a:p>
          <a:p>
            <a:r>
              <a:rPr lang="en-US" dirty="0" smtClean="0"/>
              <a:t>Supplies</a:t>
            </a:r>
          </a:p>
          <a:p>
            <a:r>
              <a:rPr lang="en-US" dirty="0" smtClean="0"/>
              <a:t>If possible, storage / work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14600"/>
            <a:ext cx="10360501" cy="12239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Waiting Sucks</a:t>
            </a:r>
          </a:p>
          <a:p>
            <a:r>
              <a:rPr lang="en-US" dirty="0"/>
              <a:t>Nobody likes walking into an overly-crowded place, whether it’s a gym, library, or dining </a:t>
            </a:r>
            <a:r>
              <a:rPr lang="en-US" dirty="0" smtClean="0"/>
              <a:t>hall</a:t>
            </a:r>
          </a:p>
          <a:p>
            <a:r>
              <a:rPr lang="en-US" dirty="0" smtClean="0"/>
              <a:t>CWRU has no good way to gauge how busy </a:t>
            </a:r>
            <a:r>
              <a:rPr lang="en-US" dirty="0" smtClean="0"/>
              <a:t>campus buildings are </a:t>
            </a:r>
            <a:r>
              <a:rPr lang="en-US" dirty="0" smtClean="0"/>
              <a:t>without going </a:t>
            </a:r>
            <a:r>
              <a:rPr lang="en-US" dirty="0" smtClean="0"/>
              <a:t>to one </a:t>
            </a:r>
            <a:r>
              <a:rPr lang="en-US" dirty="0" smtClean="0"/>
              <a:t>yourself</a:t>
            </a:r>
          </a:p>
          <a:p>
            <a:r>
              <a:rPr lang="en-US" dirty="0" smtClean="0"/>
              <a:t>Many students have to deal with these inconveniences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ex1: dinning hall has very limited seats</a:t>
            </a:r>
            <a:br>
              <a:rPr lang="en-US" dirty="0"/>
            </a:br>
            <a:r>
              <a:rPr lang="en-US" dirty="0"/>
              <a:t>	ex2: KSL has very limited seats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ex3: No room in the gym to </a:t>
            </a:r>
            <a:r>
              <a:rPr lang="en-US" dirty="0" smtClean="0"/>
              <a:t>workout</a:t>
            </a:r>
          </a:p>
          <a:p>
            <a:r>
              <a:rPr lang="en-US" dirty="0" smtClean="0"/>
              <a:t>End up wasting time</a:t>
            </a:r>
            <a:endParaRPr lang="en-US" dirty="0" smtClean="0"/>
          </a:p>
          <a:p>
            <a:r>
              <a:rPr lang="en-US" dirty="0" smtClean="0"/>
              <a:t>Is there a good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Waitz</a:t>
            </a:r>
            <a:endParaRPr lang="en-US" dirty="0"/>
          </a:p>
          <a:p>
            <a:r>
              <a:rPr lang="en-US" dirty="0" smtClean="0"/>
              <a:t>UCSD</a:t>
            </a:r>
          </a:p>
          <a:p>
            <a:r>
              <a:rPr lang="en-US" dirty="0"/>
              <a:t>A direct quote from a student on UCSD campus: "</a:t>
            </a:r>
            <a:r>
              <a:rPr lang="en-US" dirty="0" err="1"/>
              <a:t>Waitz</a:t>
            </a:r>
            <a:r>
              <a:rPr lang="en-US" dirty="0"/>
              <a:t> ... has a huge presence on campus"</a:t>
            </a:r>
          </a:p>
        </p:txBody>
      </p:sp>
    </p:spTree>
    <p:extLst>
      <p:ext uri="{BB962C8B-B14F-4D97-AF65-F5344CB8AC3E}">
        <p14:creationId xmlns:p14="http://schemas.microsoft.com/office/powerpoint/2010/main" val="330205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CWRUded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Pronounced “crowded”</a:t>
            </a:r>
          </a:p>
          <a:p>
            <a:r>
              <a:rPr lang="en-US" dirty="0" smtClean="0"/>
              <a:t>A service that allows its users to see </a:t>
            </a:r>
            <a:r>
              <a:rPr lang="en-US" dirty="0"/>
              <a:t>how busy areas are in real-time, saving </a:t>
            </a:r>
            <a:r>
              <a:rPr lang="en-US" dirty="0" smtClean="0"/>
              <a:t>them </a:t>
            </a:r>
            <a:r>
              <a:rPr lang="en-US" dirty="0"/>
              <a:t>time and </a:t>
            </a:r>
            <a:r>
              <a:rPr lang="en-US" dirty="0" smtClean="0"/>
              <a:t>frustration</a:t>
            </a:r>
          </a:p>
          <a:p>
            <a:r>
              <a:rPr lang="en-US" dirty="0" smtClean="0"/>
              <a:t>Enables users to “know before they go”</a:t>
            </a:r>
          </a:p>
          <a:p>
            <a:r>
              <a:rPr lang="en-US" dirty="0" err="1" smtClean="0"/>
              <a:t>CWRUded</a:t>
            </a:r>
            <a:r>
              <a:rPr lang="en-US" dirty="0" smtClean="0"/>
              <a:t> will report </a:t>
            </a:r>
            <a:r>
              <a:rPr lang="en-US" dirty="0"/>
              <a:t>the real-time "busyness" for locations around </a:t>
            </a:r>
            <a:r>
              <a:rPr lang="en-US" dirty="0" smtClean="0"/>
              <a:t>campus</a:t>
            </a:r>
          </a:p>
          <a:p>
            <a:r>
              <a:rPr lang="en-US" dirty="0" smtClean="0"/>
              <a:t>It does this by estimating </a:t>
            </a:r>
            <a:r>
              <a:rPr lang="en-US" dirty="0"/>
              <a:t>how many people are in a general location at any point in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Takes a per-building approach</a:t>
            </a:r>
          </a:p>
        </p:txBody>
      </p:sp>
    </p:spTree>
    <p:extLst>
      <p:ext uri="{BB962C8B-B14F-4D97-AF65-F5344CB8AC3E}">
        <p14:creationId xmlns:p14="http://schemas.microsoft.com/office/powerpoint/2010/main" val="110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would we put this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4113529" cy="4462272"/>
          </a:xfrm>
        </p:spPr>
        <p:txBody>
          <a:bodyPr>
            <a:normAutofit/>
          </a:bodyPr>
          <a:lstStyle/>
          <a:p>
            <a:r>
              <a:rPr lang="en-US" dirty="0" smtClean="0"/>
              <a:t>Carlton Commons</a:t>
            </a:r>
          </a:p>
          <a:p>
            <a:r>
              <a:rPr lang="en-US" dirty="0" err="1" smtClean="0"/>
              <a:t>Fribley</a:t>
            </a:r>
            <a:endParaRPr lang="en-US" dirty="0" smtClean="0"/>
          </a:p>
          <a:p>
            <a:r>
              <a:rPr lang="en-US" dirty="0" smtClean="0"/>
              <a:t>Nord</a:t>
            </a:r>
          </a:p>
          <a:p>
            <a:r>
              <a:rPr lang="en-US" dirty="0" smtClean="0"/>
              <a:t>Sears</a:t>
            </a:r>
          </a:p>
          <a:p>
            <a:r>
              <a:rPr lang="en-US" dirty="0" smtClean="0"/>
              <a:t>A.M. Medical Library</a:t>
            </a:r>
          </a:p>
          <a:p>
            <a:r>
              <a:rPr lang="en-US" dirty="0" smtClean="0"/>
              <a:t>Kelvin Smith Library</a:t>
            </a:r>
          </a:p>
          <a:p>
            <a:r>
              <a:rPr lang="en-US" dirty="0" err="1" smtClean="0"/>
              <a:t>Tink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5812" y="1701797"/>
            <a:ext cx="411352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8212" y="1701797"/>
            <a:ext cx="411352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Thwing</a:t>
            </a:r>
            <a:endParaRPr lang="en-US" dirty="0" smtClean="0"/>
          </a:p>
          <a:p>
            <a:r>
              <a:rPr lang="en-US" dirty="0" smtClean="0"/>
              <a:t>Wade</a:t>
            </a:r>
          </a:p>
          <a:p>
            <a:r>
              <a:rPr lang="en-US" dirty="0" smtClean="0"/>
              <a:t>Starbucks on E115</a:t>
            </a:r>
          </a:p>
          <a:p>
            <a:r>
              <a:rPr lang="en-US" dirty="0" smtClean="0"/>
              <a:t>Veale</a:t>
            </a:r>
          </a:p>
          <a:p>
            <a:r>
              <a:rPr lang="en-US" dirty="0" err="1" smtClean="0"/>
              <a:t>Wyant</a:t>
            </a:r>
            <a:endParaRPr lang="en-US" dirty="0" smtClean="0"/>
          </a:p>
          <a:p>
            <a:r>
              <a:rPr lang="en-US" dirty="0" smtClean="0"/>
              <a:t>Think[Box]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campus benefit?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upon student-life greatly by allowing students to plan ahead of time</a:t>
            </a:r>
          </a:p>
          <a:p>
            <a:r>
              <a:rPr lang="en-US" dirty="0" smtClean="0"/>
              <a:t>Eliminate the inconvenience of arriving to a campus building only to find that it’s packed</a:t>
            </a:r>
          </a:p>
          <a:p>
            <a:r>
              <a:rPr lang="en-US" dirty="0" smtClean="0"/>
              <a:t>Will save students time and frustration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Estimates </a:t>
            </a:r>
            <a:r>
              <a:rPr lang="en-US" dirty="0"/>
              <a:t>how many people are in a general location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Passively listening </a:t>
            </a:r>
            <a:r>
              <a:rPr lang="en-US" dirty="0"/>
              <a:t>to network </a:t>
            </a:r>
            <a:r>
              <a:rPr lang="en-US" dirty="0" smtClean="0"/>
              <a:t>traffic in the location</a:t>
            </a:r>
          </a:p>
          <a:p>
            <a:r>
              <a:rPr lang="en-US" dirty="0" smtClean="0"/>
              <a:t>No network scanning involved as of now</a:t>
            </a:r>
          </a:p>
          <a:p>
            <a:r>
              <a:rPr lang="en-US" dirty="0" smtClean="0"/>
              <a:t>Aggregates a set of distinct and “relevant” devices</a:t>
            </a:r>
          </a:p>
          <a:p>
            <a:r>
              <a:rPr lang="en-US" dirty="0" smtClean="0"/>
              <a:t>If a device has not been active recently (</a:t>
            </a:r>
            <a:r>
              <a:rPr lang="en-US" dirty="0" err="1" smtClean="0"/>
              <a:t>i.e</a:t>
            </a:r>
            <a:r>
              <a:rPr lang="en-US" dirty="0" smtClean="0"/>
              <a:t> the device has likely left the location) then they will be dropped from the list</a:t>
            </a:r>
          </a:p>
          <a:p>
            <a:r>
              <a:rPr lang="en-US" dirty="0"/>
              <a:t>From these results, we can derive an estimate for how busy a certain location is in real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590800"/>
            <a:ext cx="443865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573916"/>
            <a:ext cx="4696942" cy="28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149</TotalTime>
  <Words>841</Words>
  <Application>Microsoft Office PowerPoint</Application>
  <PresentationFormat>Custom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 16x9</vt:lpstr>
      <vt:lpstr>CWRUded</vt:lpstr>
      <vt:lpstr>Who am I?</vt:lpstr>
      <vt:lpstr>What’s the problem?</vt:lpstr>
      <vt:lpstr>Inspiration</vt:lpstr>
      <vt:lpstr>Introducing CWRUded</vt:lpstr>
      <vt:lpstr>Where would we put this service?</vt:lpstr>
      <vt:lpstr>How can campus benefit?</vt:lpstr>
      <vt:lpstr>How it works</vt:lpstr>
      <vt:lpstr>Sensor Options</vt:lpstr>
      <vt:lpstr>Application explained for a single sensor</vt:lpstr>
      <vt:lpstr>Application explained for a single building </vt:lpstr>
      <vt:lpstr>Application explained for all buildings</vt:lpstr>
      <vt:lpstr>PowerPoint Presentation</vt:lpstr>
      <vt:lpstr>Aggregating Results Further Explained</vt:lpstr>
      <vt:lpstr>Data Privacy</vt:lpstr>
      <vt:lpstr>Planning over the next few months</vt:lpstr>
      <vt:lpstr>PowerPoint Presentation</vt:lpstr>
      <vt:lpstr>PowerPoint Presentation</vt:lpstr>
      <vt:lpstr>Costs</vt:lpstr>
      <vt:lpstr>What do I need right now?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CWRUded</dc:title>
  <dc:creator>Jacob Alspaw</dc:creator>
  <cp:lastModifiedBy>Jacob Alspaw</cp:lastModifiedBy>
  <cp:revision>139</cp:revision>
  <dcterms:created xsi:type="dcterms:W3CDTF">2019-02-07T06:53:15Z</dcterms:created>
  <dcterms:modified xsi:type="dcterms:W3CDTF">2019-02-07T18:36:04Z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