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9" r:id="rId4"/>
    <p:sldId id="257" r:id="rId5"/>
    <p:sldId id="258" r:id="rId6"/>
    <p:sldId id="260" r:id="rId7"/>
    <p:sldId id="261" r:id="rId8"/>
    <p:sldId id="264" r:id="rId9"/>
    <p:sldId id="268" r:id="rId10"/>
    <p:sldId id="266" r:id="rId11"/>
    <p:sldId id="26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Income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rgbClr val="FF0000"/>
              </a:solidFill>
              <a:ln w="19050">
                <a:noFill/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noFill/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noFill/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Sheet1!$A$2:$A$10</c:f>
              <c:strCache>
                <c:ptCount val="9"/>
                <c:pt idx="0">
                  <c:v>Direct Donations &amp; Contributions</c:v>
                </c:pt>
                <c:pt idx="1">
                  <c:v>Foundations &amp; State Support</c:v>
                </c:pt>
                <c:pt idx="2">
                  <c:v>Special Events</c:v>
                </c:pt>
                <c:pt idx="3">
                  <c:v>Room Sponsorships</c:v>
                </c:pt>
                <c:pt idx="4">
                  <c:v>Room Donations</c:v>
                </c:pt>
                <c:pt idx="5">
                  <c:v>Annual Fund Direct Mail Campaign</c:v>
                </c:pt>
                <c:pt idx="6">
                  <c:v>RMHC of Northeastern Ohio</c:v>
                </c:pt>
                <c:pt idx="7">
                  <c:v>Miscellaneous</c:v>
                </c:pt>
                <c:pt idx="8">
                  <c:v>Investment Draw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14</c:v>
                </c:pt>
                <c:pt idx="1">
                  <c:v>20</c:v>
                </c:pt>
                <c:pt idx="2">
                  <c:v>23</c:v>
                </c:pt>
                <c:pt idx="3">
                  <c:v>11</c:v>
                </c:pt>
                <c:pt idx="4">
                  <c:v>9</c:v>
                </c:pt>
                <c:pt idx="5">
                  <c:v>6</c:v>
                </c:pt>
                <c:pt idx="6">
                  <c:v>4</c:v>
                </c:pt>
                <c:pt idx="7">
                  <c:v>6</c:v>
                </c:pt>
                <c:pt idx="8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0748492675898239E-2"/>
          <c:y val="0.80768536022713011"/>
          <c:w val="0.9492515073241018"/>
          <c:h val="0.174802784798606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B69B-7EBE-42EC-ADED-AFFFEA343C02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9524-F2C2-4806-91C3-685E0F72B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8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B69B-7EBE-42EC-ADED-AFFFEA343C02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9524-F2C2-4806-91C3-685E0F72B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B69B-7EBE-42EC-ADED-AFFFEA343C02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9524-F2C2-4806-91C3-685E0F72B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3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B69B-7EBE-42EC-ADED-AFFFEA343C02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9524-F2C2-4806-91C3-685E0F72B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9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B69B-7EBE-42EC-ADED-AFFFEA343C02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9524-F2C2-4806-91C3-685E0F72B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9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B69B-7EBE-42EC-ADED-AFFFEA343C02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9524-F2C2-4806-91C3-685E0F72B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5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B69B-7EBE-42EC-ADED-AFFFEA343C02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9524-F2C2-4806-91C3-685E0F72B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26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B69B-7EBE-42EC-ADED-AFFFEA343C02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9524-F2C2-4806-91C3-685E0F72B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7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B69B-7EBE-42EC-ADED-AFFFEA343C02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9524-F2C2-4806-91C3-685E0F72B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93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B69B-7EBE-42EC-ADED-AFFFEA343C02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9524-F2C2-4806-91C3-685E0F72B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5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B69B-7EBE-42EC-ADED-AFFFEA343C02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9524-F2C2-4806-91C3-685E0F72B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3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5B69B-7EBE-42EC-ADED-AFFFEA343C02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29524-F2C2-4806-91C3-685E0F72B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5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90" y="60060"/>
            <a:ext cx="6995604" cy="6797940"/>
          </a:xfrm>
        </p:spPr>
      </p:pic>
    </p:spTree>
    <p:extLst>
      <p:ext uri="{BB962C8B-B14F-4D97-AF65-F5344CB8AC3E}">
        <p14:creationId xmlns:p14="http://schemas.microsoft.com/office/powerpoint/2010/main" val="172754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Found </a:t>
            </a:r>
            <a:r>
              <a:rPr lang="en-US" dirty="0"/>
              <a:t>M</a:t>
            </a:r>
            <a:r>
              <a:rPr lang="en-US" dirty="0" smtClean="0"/>
              <a:t>ost </a:t>
            </a:r>
            <a:r>
              <a:rPr lang="en-US" dirty="0"/>
              <a:t>I</a:t>
            </a:r>
            <a:r>
              <a:rPr lang="en-US" dirty="0" smtClean="0"/>
              <a:t>nteresting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Start</a:t>
            </a:r>
          </a:p>
          <a:p>
            <a:r>
              <a:rPr lang="en-US" dirty="0" smtClean="0"/>
              <a:t>Fred Hill, Philadelphia Eagle’s tight end </a:t>
            </a:r>
          </a:p>
          <a:p>
            <a:r>
              <a:rPr lang="en-US" dirty="0" smtClean="0"/>
              <a:t>Sick child, leukemia</a:t>
            </a:r>
          </a:p>
          <a:p>
            <a:r>
              <a:rPr lang="en-US" dirty="0" smtClean="0"/>
              <a:t>Wanted to solve a problem: witnessed and experienced the stress that other families were going through</a:t>
            </a:r>
          </a:p>
          <a:p>
            <a:r>
              <a:rPr lang="en-US" dirty="0" smtClean="0"/>
              <a:t>Hill was able to gain McDonald’s support</a:t>
            </a:r>
          </a:p>
          <a:p>
            <a:r>
              <a:rPr lang="en-US" dirty="0" smtClean="0"/>
              <a:t>Financed by McDonald’s Shamrock Shake</a:t>
            </a:r>
          </a:p>
          <a:p>
            <a:r>
              <a:rPr lang="en-US" dirty="0" smtClean="0"/>
              <a:t>1974 – First RMH opened in Philadelphia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918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Found Most Interesting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Expansion</a:t>
            </a:r>
          </a:p>
          <a:p>
            <a:r>
              <a:rPr lang="en-US" dirty="0" smtClean="0"/>
              <a:t>Nonprofit</a:t>
            </a:r>
          </a:p>
          <a:p>
            <a:r>
              <a:rPr lang="en-US" dirty="0" smtClean="0"/>
              <a:t>They are almost completely reliant off of donations</a:t>
            </a:r>
          </a:p>
          <a:p>
            <a:r>
              <a:rPr lang="en-US" dirty="0" smtClean="0"/>
              <a:t>Free service</a:t>
            </a:r>
          </a:p>
          <a:p>
            <a:endParaRPr lang="en-US" dirty="0"/>
          </a:p>
          <a:p>
            <a:r>
              <a:rPr lang="en-US" dirty="0" smtClean="0"/>
              <a:t>Yet, 8.46 new homes are opened every year on average</a:t>
            </a:r>
          </a:p>
          <a:p>
            <a:r>
              <a:rPr lang="en-US" dirty="0" smtClean="0"/>
              <a:t>Why? </a:t>
            </a:r>
            <a:endParaRPr lang="en-US" dirty="0"/>
          </a:p>
          <a:p>
            <a:r>
              <a:rPr lang="en-US" dirty="0" smtClean="0"/>
              <a:t>Because there is such a great need for these programs and services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58251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Would I </a:t>
            </a:r>
            <a:r>
              <a:rPr lang="en-US" dirty="0"/>
              <a:t>B</a:t>
            </a:r>
            <a:r>
              <a:rPr lang="en-US" dirty="0" smtClean="0"/>
              <a:t>ecome </a:t>
            </a:r>
            <a:r>
              <a:rPr lang="en-US" dirty="0"/>
              <a:t>I</a:t>
            </a:r>
            <a:r>
              <a:rPr lang="en-US" dirty="0" smtClean="0"/>
              <a:t>nvolved?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YES - They are a great organization</a:t>
            </a:r>
          </a:p>
          <a:p>
            <a:r>
              <a:rPr lang="en-US" dirty="0" smtClean="0"/>
              <a:t>They are financially stable</a:t>
            </a:r>
          </a:p>
          <a:p>
            <a:r>
              <a:rPr lang="en-US" dirty="0" smtClean="0"/>
              <a:t>They are extremely honorable</a:t>
            </a:r>
          </a:p>
          <a:p>
            <a:r>
              <a:rPr lang="en-US" dirty="0" smtClean="0"/>
              <a:t>They are genuinely great people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I’ve actually volunteered at the place occasionally for almost a year. </a:t>
            </a:r>
            <a:endParaRPr lang="en-US" dirty="0"/>
          </a:p>
          <a:p>
            <a:r>
              <a:rPr lang="en-US" dirty="0" smtClean="0"/>
              <a:t>Yard Work</a:t>
            </a:r>
          </a:p>
          <a:p>
            <a:r>
              <a:rPr lang="en-US" dirty="0" smtClean="0"/>
              <a:t>Played so much Bingo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47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1999" cy="62478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938</a:t>
            </a:r>
            <a:endParaRPr lang="en-US" sz="4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830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73693"/>
            <a:ext cx="12192000" cy="538430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0000" dirty="0" smtClean="0"/>
              <a:t>35,000</a:t>
            </a:r>
            <a:endParaRPr lang="en-US" sz="30000" dirty="0"/>
          </a:p>
        </p:txBody>
      </p:sp>
    </p:spTree>
    <p:extLst>
      <p:ext uri="{BB962C8B-B14F-4D97-AF65-F5344CB8AC3E}">
        <p14:creationId xmlns:p14="http://schemas.microsoft.com/office/powerpoint/2010/main" val="2018462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 Ronald McDonald House</a:t>
            </a:r>
          </a:p>
          <a:p>
            <a:r>
              <a:rPr lang="en-US" dirty="0" smtClean="0"/>
              <a:t>1979</a:t>
            </a:r>
          </a:p>
          <a:p>
            <a:r>
              <a:rPr lang="en-US" dirty="0" smtClean="0"/>
              <a:t>Dr. Samuel Gross, Pediatric Oncologist</a:t>
            </a:r>
          </a:p>
          <a:p>
            <a:r>
              <a:rPr lang="en-US" dirty="0" smtClean="0"/>
              <a:t>Patient’s families identified the need for a facility offering low-cost living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816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“Ronald </a:t>
            </a:r>
            <a:r>
              <a:rPr lang="en-US" i="1" dirty="0"/>
              <a:t>McDonald House® of Cleveland, Inc. supports families whose children receive treatment at area medical centers by providing a home-like environment and essential resources and services</a:t>
            </a:r>
            <a:r>
              <a:rPr lang="en-US" i="1" dirty="0" smtClean="0"/>
              <a:t>.”</a:t>
            </a:r>
          </a:p>
          <a:p>
            <a:r>
              <a:rPr lang="en-US" dirty="0" smtClean="0"/>
              <a:t>Humanitarian and Social Services</a:t>
            </a:r>
          </a:p>
          <a:p>
            <a:r>
              <a:rPr lang="en-US" dirty="0" smtClean="0"/>
              <a:t>Affordable housing</a:t>
            </a:r>
          </a:p>
          <a:p>
            <a:r>
              <a:rPr lang="en-US" dirty="0" smtClean="0"/>
              <a:t>Families with medically challenged children who are being treated at local area hospitals</a:t>
            </a:r>
          </a:p>
          <a:p>
            <a:r>
              <a:rPr lang="en-US" dirty="0" smtClean="0"/>
              <a:t>Vision – To be recognized for excellence</a:t>
            </a:r>
          </a:p>
          <a:p>
            <a:r>
              <a:rPr lang="en-US" dirty="0" smtClean="0"/>
              <a:t>Caring, Inclusiveness, Quality, Innovation, Teamwork, Trust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261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55 Guest rooms</a:t>
            </a:r>
          </a:p>
          <a:p>
            <a:r>
              <a:rPr lang="en-US" dirty="0" smtClean="0"/>
              <a:t>Living areas</a:t>
            </a:r>
          </a:p>
          <a:p>
            <a:r>
              <a:rPr lang="en-US" dirty="0" smtClean="0"/>
              <a:t>Playing areas</a:t>
            </a:r>
          </a:p>
          <a:p>
            <a:r>
              <a:rPr lang="en-US" dirty="0" smtClean="0"/>
              <a:t>Laundry facilities</a:t>
            </a:r>
          </a:p>
          <a:p>
            <a:r>
              <a:rPr lang="en-US" dirty="0" smtClean="0"/>
              <a:t>6 Fully equipped kitchens</a:t>
            </a:r>
          </a:p>
          <a:p>
            <a:r>
              <a:rPr lang="en-US" dirty="0" smtClean="0"/>
              <a:t>2.5 Acres of gardens</a:t>
            </a:r>
          </a:p>
          <a:p>
            <a:r>
              <a:rPr lang="en-US" dirty="0" smtClean="0"/>
              <a:t>Asked for $20/night</a:t>
            </a:r>
          </a:p>
          <a:p>
            <a:r>
              <a:rPr lang="en-US" dirty="0" smtClean="0"/>
              <a:t>Costs $75/night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464" y="147993"/>
            <a:ext cx="4587426" cy="34421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464" y="3590189"/>
            <a:ext cx="4587426" cy="308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1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Rooms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561114" cy="4351338"/>
          </a:xfrm>
        </p:spPr>
        <p:txBody>
          <a:bodyPr>
            <a:normAutofit/>
          </a:bodyPr>
          <a:lstStyle/>
          <a:p>
            <a:r>
              <a:rPr lang="en-US" sz="2200" dirty="0" smtClean="0"/>
              <a:t>Extension of the house into the hospitals; allows for escape from the hospital environment while still in the hospital</a:t>
            </a:r>
          </a:p>
          <a:p>
            <a:r>
              <a:rPr lang="en-US" sz="2200" dirty="0" smtClean="0"/>
              <a:t>Free use of kitchen with food, lounge, play area, computer, laundry room, and showers </a:t>
            </a:r>
          </a:p>
          <a:p>
            <a:r>
              <a:rPr lang="en-US" sz="2200" dirty="0" smtClean="0"/>
              <a:t>4 Locations: Rainbow Babies (2006), Cleveland Clinic (2008), Fairview (2009), </a:t>
            </a:r>
            <a:r>
              <a:rPr lang="en-US" sz="2200" dirty="0" err="1" smtClean="0"/>
              <a:t>MetroHealth</a:t>
            </a:r>
            <a:r>
              <a:rPr lang="en-US" sz="2200" dirty="0" smtClean="0"/>
              <a:t> (2010)</a:t>
            </a:r>
          </a:p>
          <a:p>
            <a:r>
              <a:rPr lang="en-US" sz="2200" dirty="0" smtClean="0"/>
              <a:t>Only RMH in Ohio</a:t>
            </a:r>
          </a:p>
          <a:p>
            <a:r>
              <a:rPr lang="en-US" sz="2200" dirty="0" smtClean="0"/>
              <a:t>75,000 Guests in 2014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276" y="2145270"/>
            <a:ext cx="5808210" cy="38488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46126" y="1690688"/>
            <a:ext cx="2705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MetroHealth</a:t>
            </a:r>
            <a:r>
              <a:rPr lang="en-US" b="1" dirty="0" smtClean="0"/>
              <a:t> Family Room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851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05191"/>
            <a:ext cx="5553891" cy="1971312"/>
          </a:xfrm>
        </p:spPr>
        <p:txBody>
          <a:bodyPr/>
          <a:lstStyle/>
          <a:p>
            <a:r>
              <a:rPr lang="en-US" dirty="0" smtClean="0"/>
              <a:t>Budget: $2 million</a:t>
            </a:r>
          </a:p>
          <a:p>
            <a:r>
              <a:rPr lang="en-US" dirty="0" smtClean="0"/>
              <a:t>11 full-time and 17 part-time staff</a:t>
            </a:r>
          </a:p>
          <a:p>
            <a:r>
              <a:rPr lang="en-US" dirty="0" smtClean="0"/>
              <a:t>Extremely reliant from general donations (&gt;90%)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5725594"/>
              </p:ext>
            </p:extLst>
          </p:nvPr>
        </p:nvGraphicFramePr>
        <p:xfrm>
          <a:off x="6392091" y="1146357"/>
          <a:ext cx="5484222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8560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092" y="-609601"/>
            <a:ext cx="5771606" cy="789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66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355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Local History</vt:lpstr>
      <vt:lpstr>Purpose</vt:lpstr>
      <vt:lpstr>The House</vt:lpstr>
      <vt:lpstr>Family Rooms</vt:lpstr>
      <vt:lpstr>About Operations</vt:lpstr>
      <vt:lpstr>PowerPoint Presentation</vt:lpstr>
      <vt:lpstr>What I Found Most Interesting</vt:lpstr>
      <vt:lpstr>What I Found Most Interesting</vt:lpstr>
      <vt:lpstr>Would I Become Involved?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Alspaw</dc:creator>
  <cp:lastModifiedBy>Jacob Alspaw</cp:lastModifiedBy>
  <cp:revision>14</cp:revision>
  <dcterms:created xsi:type="dcterms:W3CDTF">2015-12-01T04:13:42Z</dcterms:created>
  <dcterms:modified xsi:type="dcterms:W3CDTF">2015-12-01T05:39:51Z</dcterms:modified>
</cp:coreProperties>
</file>