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567" r:id="rId2"/>
    <p:sldId id="568" r:id="rId3"/>
    <p:sldId id="569" r:id="rId4"/>
    <p:sldId id="570" r:id="rId5"/>
    <p:sldId id="613" r:id="rId6"/>
    <p:sldId id="614" r:id="rId7"/>
    <p:sldId id="633" r:id="rId8"/>
    <p:sldId id="632" r:id="rId9"/>
    <p:sldId id="612" r:id="rId10"/>
    <p:sldId id="576" r:id="rId11"/>
    <p:sldId id="601" r:id="rId12"/>
    <p:sldId id="607" r:id="rId13"/>
    <p:sldId id="608" r:id="rId14"/>
    <p:sldId id="572" r:id="rId15"/>
    <p:sldId id="602" r:id="rId16"/>
    <p:sldId id="578" r:id="rId17"/>
    <p:sldId id="610" r:id="rId18"/>
    <p:sldId id="609" r:id="rId19"/>
    <p:sldId id="631" r:id="rId2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585" autoAdjust="0"/>
  </p:normalViewPr>
  <p:slideViewPr>
    <p:cSldViewPr snapToGrid="0">
      <p:cViewPr varScale="1">
        <p:scale>
          <a:sx n="78" d="100"/>
          <a:sy n="78" d="100"/>
        </p:scale>
        <p:origin x="1170" y="78"/>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6BD35A36-795B-48CF-9DCB-D40F3F2D3B6D}" type="datetimeFigureOut">
              <a:rPr lang="en-US" smtClean="0"/>
              <a:t>3/1/2016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DAC0AFB3-715D-4C02-B1DB-01C72FEE36DA}" type="slidenum">
              <a:rPr lang="en-US" smtClean="0"/>
              <a:t>‹#›</a:t>
            </a:fld>
            <a:endParaRPr lang="en-US"/>
          </a:p>
        </p:txBody>
      </p:sp>
    </p:spTree>
    <p:extLst>
      <p:ext uri="{BB962C8B-B14F-4D97-AF65-F5344CB8AC3E}">
        <p14:creationId xmlns:p14="http://schemas.microsoft.com/office/powerpoint/2010/main" val="2764553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Times New Roman" pitchFamily="18" charset="0"/>
              </a:defRPr>
            </a:lvl1pPr>
          </a:lstStyle>
          <a:p>
            <a:pPr>
              <a:defRPr/>
            </a:pPr>
            <a:fld id="{045505EB-2DE0-4023-AE26-BA3CBCC2E86B}" type="slidenum">
              <a:rPr lang="en-US"/>
              <a:pPr>
                <a:defRPr/>
              </a:pPr>
              <a:t>‹#›</a:t>
            </a:fld>
            <a:endParaRPr lang="en-US"/>
          </a:p>
        </p:txBody>
      </p:sp>
    </p:spTree>
    <p:extLst>
      <p:ext uri="{BB962C8B-B14F-4D97-AF65-F5344CB8AC3E}">
        <p14:creationId xmlns:p14="http://schemas.microsoft.com/office/powerpoint/2010/main" val="2612969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1451" name="Clip" r:id="rId3" imgW="0" imgH="0" progId="">
                  <p:embed/>
                </p:oleObj>
              </mc:Choice>
              <mc:Fallback>
                <p:oleObj name="Clip" r:id="rId3" imgW="0" imgH="0" progId="">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9" descr="Slide_iconblue_pc"/>
          <p:cNvPicPr>
            <a:picLocks noChangeAspect="1" noChangeArrowheads="1"/>
          </p:cNvPicPr>
          <p:nvPr userDrawn="1"/>
        </p:nvPicPr>
        <p:blipFill>
          <a:blip r:embed="rId4"/>
          <a:srcRect/>
          <a:stretch>
            <a:fillRect/>
          </a:stretch>
        </p:blipFill>
        <p:spPr bwMode="auto">
          <a:xfrm>
            <a:off x="3179763" y="4829175"/>
            <a:ext cx="2349500" cy="1419225"/>
          </a:xfrm>
          <a:prstGeom prst="rect">
            <a:avLst/>
          </a:prstGeom>
          <a:noFill/>
          <a:ln w="38100" cmpd="dbl">
            <a:solidFill>
              <a:schemeClr val="tx2"/>
            </a:solidFill>
            <a:miter lim="800000"/>
            <a:headEnd/>
            <a:tailEnd/>
          </a:ln>
        </p:spPr>
      </p:pic>
      <p:pic>
        <p:nvPicPr>
          <p:cNvPr id="6" name="Picture 12" descr="BD21332_"/>
          <p:cNvPicPr>
            <a:picLocks noChangeAspect="1" noChangeArrowheads="1"/>
          </p:cNvPicPr>
          <p:nvPr userDrawn="1"/>
        </p:nvPicPr>
        <p:blipFill>
          <a:blip r:embed="rId5"/>
          <a:srcRect/>
          <a:stretch>
            <a:fillRect/>
          </a:stretch>
        </p:blipFill>
        <p:spPr bwMode="auto">
          <a:xfrm>
            <a:off x="1539875" y="3603625"/>
            <a:ext cx="6035675" cy="342900"/>
          </a:xfrm>
          <a:prstGeom prst="rect">
            <a:avLst/>
          </a:prstGeom>
          <a:noFill/>
          <a:ln w="9525">
            <a:noFill/>
            <a:miter lim="800000"/>
            <a:headEnd/>
            <a:tailEnd/>
          </a:ln>
        </p:spPr>
      </p:pic>
      <p:sp>
        <p:nvSpPr>
          <p:cNvPr id="48131"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ftr" sz="quarter" idx="10"/>
          </p:nvPr>
        </p:nvSpPr>
        <p:spPr>
          <a:ln/>
        </p:spPr>
        <p:txBody>
          <a:bodyPr/>
          <a:lstStyle>
            <a:lvl1pPr>
              <a:defRPr/>
            </a:lvl1pPr>
          </a:lstStyle>
          <a:p>
            <a:pPr>
              <a:defRPr/>
            </a:pPr>
            <a:fld id="{8FDBC7D4-4305-491C-A28C-E3C39AC1DA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ftr" sz="quarter" idx="10"/>
          </p:nvPr>
        </p:nvSpPr>
        <p:spPr>
          <a:ln/>
        </p:spPr>
        <p:txBody>
          <a:bodyPr/>
          <a:lstStyle>
            <a:lvl1pPr>
              <a:defRPr/>
            </a:lvl1pPr>
          </a:lstStyle>
          <a:p>
            <a:pPr>
              <a:defRPr/>
            </a:pPr>
            <a:fld id="{1258A677-76A8-479A-9824-B373C7B6650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27088" y="1282700"/>
            <a:ext cx="3598862"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282700"/>
            <a:ext cx="3600450"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ftr" sz="quarter" idx="10"/>
          </p:nvPr>
        </p:nvSpPr>
        <p:spPr>
          <a:ln/>
        </p:spPr>
        <p:txBody>
          <a:bodyPr/>
          <a:lstStyle>
            <a:lvl1pPr>
              <a:defRPr/>
            </a:lvl1pPr>
          </a:lstStyle>
          <a:p>
            <a:pPr>
              <a:defRPr/>
            </a:pPr>
            <a:fld id="{083A3859-53E1-4D1F-91CB-37DFC118A2D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77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27088" y="1282700"/>
            <a:ext cx="7351712" cy="4483100"/>
          </a:xfrm>
        </p:spPr>
        <p:txBody>
          <a:bodyPr/>
          <a:lstStyle/>
          <a:p>
            <a:pPr lvl="0"/>
            <a:endParaRPr lang="en-US" noProof="0" smtClean="0"/>
          </a:p>
        </p:txBody>
      </p:sp>
      <p:sp>
        <p:nvSpPr>
          <p:cNvPr id="4" name="Rectangle 21"/>
          <p:cNvSpPr>
            <a:spLocks noGrp="1" noChangeArrowheads="1"/>
          </p:cNvSpPr>
          <p:nvPr>
            <p:ph type="ftr" sz="quarter" idx="10"/>
          </p:nvPr>
        </p:nvSpPr>
        <p:spPr>
          <a:ln/>
        </p:spPr>
        <p:txBody>
          <a:bodyPr/>
          <a:lstStyle>
            <a:lvl1pPr>
              <a:defRPr/>
            </a:lvl1pPr>
          </a:lstStyle>
          <a:p>
            <a:pPr>
              <a:defRPr/>
            </a:pPr>
            <a:fld id="{9C818367-ABE1-4B3C-B51B-D37F04D754A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1"/>
          <p:cNvSpPr>
            <a:spLocks noGrp="1" noChangeArrowheads="1"/>
          </p:cNvSpPr>
          <p:nvPr>
            <p:ph type="ftr" sz="quarter" idx="10"/>
          </p:nvPr>
        </p:nvSpPr>
        <p:spPr>
          <a:ln/>
        </p:spPr>
        <p:txBody>
          <a:bodyPr/>
          <a:lstStyle>
            <a:lvl1pPr>
              <a:defRPr/>
            </a:lvl1pPr>
          </a:lstStyle>
          <a:p>
            <a:pPr>
              <a:defRPr/>
            </a:pPr>
            <a:fld id="{60786531-87FF-4033-BF0E-0528936687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ftr" sz="quarter" idx="10"/>
          </p:nvPr>
        </p:nvSpPr>
        <p:spPr>
          <a:ln/>
        </p:spPr>
        <p:txBody>
          <a:bodyPr/>
          <a:lstStyle>
            <a:lvl1pPr>
              <a:defRPr/>
            </a:lvl1pPr>
          </a:lstStyle>
          <a:p>
            <a:pPr>
              <a:defRPr/>
            </a:pPr>
            <a:fld id="{F2AD9559-F484-4E1D-9BB0-EDF1F7743B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ftr" sz="quarter" idx="10"/>
          </p:nvPr>
        </p:nvSpPr>
        <p:spPr>
          <a:ln/>
        </p:spPr>
        <p:txBody>
          <a:bodyPr/>
          <a:lstStyle>
            <a:lvl1pPr>
              <a:defRPr/>
            </a:lvl1pPr>
          </a:lstStyle>
          <a:p>
            <a:pPr>
              <a:defRPr/>
            </a:pPr>
            <a:fld id="{D66CE11D-180F-4CF4-A06A-FBC0FA4D35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ftr" sz="quarter" idx="10"/>
          </p:nvPr>
        </p:nvSpPr>
        <p:spPr>
          <a:ln/>
        </p:spPr>
        <p:txBody>
          <a:bodyPr/>
          <a:lstStyle>
            <a:lvl1pPr>
              <a:defRPr/>
            </a:lvl1pPr>
          </a:lstStyle>
          <a:p>
            <a:pPr>
              <a:defRPr/>
            </a:pPr>
            <a:fld id="{C873B1FA-0CCA-4AFB-9484-AA42FBE043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ftr" sz="quarter" idx="10"/>
          </p:nvPr>
        </p:nvSpPr>
        <p:spPr>
          <a:ln/>
        </p:spPr>
        <p:txBody>
          <a:bodyPr/>
          <a:lstStyle>
            <a:lvl1pPr>
              <a:defRPr/>
            </a:lvl1pPr>
          </a:lstStyle>
          <a:p>
            <a:pPr>
              <a:defRPr/>
            </a:pPr>
            <a:fld id="{4DB279DD-D14E-4FAD-B0CF-E0CB5B073E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ftr" sz="quarter" idx="10"/>
          </p:nvPr>
        </p:nvSpPr>
        <p:spPr>
          <a:ln/>
        </p:spPr>
        <p:txBody>
          <a:bodyPr/>
          <a:lstStyle>
            <a:lvl1pPr>
              <a:defRPr/>
            </a:lvl1pPr>
          </a:lstStyle>
          <a:p>
            <a:pPr>
              <a:defRPr/>
            </a:pPr>
            <a:fld id="{9F3831AB-6695-494F-8D8F-3C8610C215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ftr" sz="quarter" idx="10"/>
          </p:nvPr>
        </p:nvSpPr>
        <p:spPr>
          <a:ln/>
        </p:spPr>
        <p:txBody>
          <a:bodyPr/>
          <a:lstStyle>
            <a:lvl1pPr>
              <a:defRPr/>
            </a:lvl1pPr>
          </a:lstStyle>
          <a:p>
            <a:pPr>
              <a:defRPr/>
            </a:pPr>
            <a:fld id="{2F5F00A0-4E69-46C6-8242-D0DD9E66026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ftr" sz="quarter" idx="10"/>
          </p:nvPr>
        </p:nvSpPr>
        <p:spPr>
          <a:ln/>
        </p:spPr>
        <p:txBody>
          <a:bodyPr/>
          <a:lstStyle>
            <a:lvl1pPr>
              <a:defRPr/>
            </a:lvl1pPr>
          </a:lstStyle>
          <a:p>
            <a:pPr>
              <a:defRPr/>
            </a:pPr>
            <a:fld id="{CDD8B1C8-BCC3-4A84-BB3A-57067D3E26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27088" y="1282700"/>
            <a:ext cx="7351712"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7108" name="Rectangle 4"/>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47109" name="Freeform 5"/>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47110" name="Freeform 6"/>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47111" name="Freeform 7"/>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47114" name="Freeform 10"/>
          <p:cNvSpPr>
            <a:spLocks/>
          </p:cNvSpPr>
          <p:nvPr/>
        </p:nvSpPr>
        <p:spPr bwMode="auto">
          <a:xfrm>
            <a:off x="-1658938" y="1109663"/>
            <a:ext cx="4763" cy="1587"/>
          </a:xfrm>
          <a:custGeom>
            <a:avLst/>
            <a:gdLst/>
            <a:ahLst/>
            <a:cxnLst>
              <a:cxn ang="0">
                <a:pos x="13" y="0"/>
              </a:cxn>
              <a:cxn ang="0">
                <a:pos x="0" y="0"/>
              </a:cxn>
              <a:cxn ang="0">
                <a:pos x="7" y="0"/>
              </a:cxn>
              <a:cxn ang="0">
                <a:pos x="13" y="0"/>
              </a:cxn>
            </a:cxnLst>
            <a:rect l="0" t="0" r="r" b="b"/>
            <a:pathLst>
              <a:path w="13">
                <a:moveTo>
                  <a:pt x="13" y="0"/>
                </a:moveTo>
                <a:lnTo>
                  <a:pt x="0" y="0"/>
                </a:lnTo>
                <a:lnTo>
                  <a:pt x="7" y="0"/>
                </a:lnTo>
                <a:lnTo>
                  <a:pt x="13" y="0"/>
                </a:lnTo>
                <a:close/>
              </a:path>
            </a:pathLst>
          </a:custGeom>
          <a:solidFill>
            <a:srgbClr val="000000"/>
          </a:solidFill>
          <a:ln w="9525">
            <a:noFill/>
            <a:round/>
            <a:headEnd/>
            <a:tailEnd/>
          </a:ln>
        </p:spPr>
        <p:txBody>
          <a:bodyPr/>
          <a:lstStyle/>
          <a:p>
            <a:pPr>
              <a:defRPr/>
            </a:pPr>
            <a:endParaRPr lang="en-US"/>
          </a:p>
        </p:txBody>
      </p:sp>
      <p:sp>
        <p:nvSpPr>
          <p:cNvPr id="47115" name="Freeform 11"/>
          <p:cNvSpPr>
            <a:spLocks/>
          </p:cNvSpPr>
          <p:nvPr/>
        </p:nvSpPr>
        <p:spPr bwMode="auto">
          <a:xfrm>
            <a:off x="-898525" y="1169988"/>
            <a:ext cx="3175" cy="1587"/>
          </a:xfrm>
          <a:custGeom>
            <a:avLst/>
            <a:gdLst/>
            <a:ahLst/>
            <a:cxnLst>
              <a:cxn ang="0">
                <a:pos x="0" y="0"/>
              </a:cxn>
              <a:cxn ang="0">
                <a:pos x="10" y="0"/>
              </a:cxn>
              <a:cxn ang="0">
                <a:pos x="6" y="0"/>
              </a:cxn>
              <a:cxn ang="0">
                <a:pos x="0" y="0"/>
              </a:cxn>
            </a:cxnLst>
            <a:rect l="0" t="0" r="r" b="b"/>
            <a:pathLst>
              <a:path w="10">
                <a:moveTo>
                  <a:pt x="0" y="0"/>
                </a:moveTo>
                <a:lnTo>
                  <a:pt x="10" y="0"/>
                </a:lnTo>
                <a:lnTo>
                  <a:pt x="6" y="0"/>
                </a:lnTo>
                <a:lnTo>
                  <a:pt x="0" y="0"/>
                </a:lnTo>
                <a:close/>
              </a:path>
            </a:pathLst>
          </a:custGeom>
          <a:solidFill>
            <a:srgbClr val="000000"/>
          </a:solidFill>
          <a:ln w="9525">
            <a:noFill/>
            <a:round/>
            <a:headEnd/>
            <a:tailEnd/>
          </a:ln>
        </p:spPr>
        <p:txBody>
          <a:bodyPr/>
          <a:lstStyle/>
          <a:p>
            <a:pPr>
              <a:defRPr/>
            </a:pPr>
            <a:endParaRPr lang="en-US"/>
          </a:p>
        </p:txBody>
      </p:sp>
      <p:sp>
        <p:nvSpPr>
          <p:cNvPr id="47116" name="Rectangle 12"/>
          <p:cNvSpPr>
            <a:spLocks noChangeArrowheads="1"/>
          </p:cNvSpPr>
          <p:nvPr/>
        </p:nvSpPr>
        <p:spPr bwMode="auto">
          <a:xfrm>
            <a:off x="-1479550" y="423863"/>
            <a:ext cx="1587" cy="1587"/>
          </a:xfrm>
          <a:prstGeom prst="rect">
            <a:avLst/>
          </a:prstGeom>
          <a:solidFill>
            <a:srgbClr val="FFFFFF"/>
          </a:solidFill>
          <a:ln w="9525">
            <a:noFill/>
            <a:miter lim="800000"/>
            <a:headEnd/>
            <a:tailEnd/>
          </a:ln>
        </p:spPr>
        <p:txBody>
          <a:bodyPr/>
          <a:lstStyle/>
          <a:p>
            <a:pPr>
              <a:defRPr/>
            </a:pPr>
            <a:endParaRPr lang="en-US"/>
          </a:p>
        </p:txBody>
      </p:sp>
      <p:sp>
        <p:nvSpPr>
          <p:cNvPr id="47117" name="Freeform 13"/>
          <p:cNvSpPr>
            <a:spLocks/>
          </p:cNvSpPr>
          <p:nvPr/>
        </p:nvSpPr>
        <p:spPr bwMode="auto">
          <a:xfrm>
            <a:off x="-1466850" y="889000"/>
            <a:ext cx="6350" cy="1588"/>
          </a:xfrm>
          <a:custGeom>
            <a:avLst/>
            <a:gdLst/>
            <a:ahLst/>
            <a:cxnLst>
              <a:cxn ang="0">
                <a:pos x="0" y="7"/>
              </a:cxn>
              <a:cxn ang="0">
                <a:pos x="12" y="0"/>
              </a:cxn>
              <a:cxn ang="0">
                <a:pos x="18" y="0"/>
              </a:cxn>
              <a:cxn ang="0">
                <a:pos x="0" y="7"/>
              </a:cxn>
            </a:cxnLst>
            <a:rect l="0" t="0" r="r" b="b"/>
            <a:pathLst>
              <a:path w="18" h="7">
                <a:moveTo>
                  <a:pt x="0" y="7"/>
                </a:moveTo>
                <a:lnTo>
                  <a:pt x="12" y="0"/>
                </a:lnTo>
                <a:lnTo>
                  <a:pt x="18" y="0"/>
                </a:lnTo>
                <a:lnTo>
                  <a:pt x="0" y="7"/>
                </a:lnTo>
                <a:close/>
              </a:path>
            </a:pathLst>
          </a:custGeom>
          <a:solidFill>
            <a:srgbClr val="000000"/>
          </a:solidFill>
          <a:ln w="9525">
            <a:noFill/>
            <a:round/>
            <a:headEnd/>
            <a:tailEnd/>
          </a:ln>
        </p:spPr>
        <p:txBody>
          <a:bodyPr/>
          <a:lstStyle/>
          <a:p>
            <a:pPr>
              <a:defRPr/>
            </a:pPr>
            <a:endParaRPr lang="en-US"/>
          </a:p>
        </p:txBody>
      </p:sp>
      <p:sp>
        <p:nvSpPr>
          <p:cNvPr id="47118" name="Freeform 14"/>
          <p:cNvSpPr>
            <a:spLocks/>
          </p:cNvSpPr>
          <p:nvPr/>
        </p:nvSpPr>
        <p:spPr bwMode="auto">
          <a:xfrm>
            <a:off x="-1639888" y="1144588"/>
            <a:ext cx="1588" cy="6350"/>
          </a:xfrm>
          <a:custGeom>
            <a:avLst/>
            <a:gdLst/>
            <a:ahLst/>
            <a:cxnLst>
              <a:cxn ang="0">
                <a:pos x="0" y="16"/>
              </a:cxn>
              <a:cxn ang="0">
                <a:pos x="6" y="0"/>
              </a:cxn>
              <a:cxn ang="0">
                <a:pos x="3" y="13"/>
              </a:cxn>
              <a:cxn ang="0">
                <a:pos x="0" y="16"/>
              </a:cxn>
            </a:cxnLst>
            <a:rect l="0" t="0" r="r" b="b"/>
            <a:pathLst>
              <a:path w="6" h="16">
                <a:moveTo>
                  <a:pt x="0" y="16"/>
                </a:moveTo>
                <a:lnTo>
                  <a:pt x="6" y="0"/>
                </a:lnTo>
                <a:lnTo>
                  <a:pt x="3" y="13"/>
                </a:lnTo>
                <a:lnTo>
                  <a:pt x="0" y="16"/>
                </a:lnTo>
                <a:close/>
              </a:path>
            </a:pathLst>
          </a:custGeom>
          <a:solidFill>
            <a:srgbClr val="000000"/>
          </a:solidFill>
          <a:ln w="9525">
            <a:noFill/>
            <a:round/>
            <a:headEnd/>
            <a:tailEnd/>
          </a:ln>
        </p:spPr>
        <p:txBody>
          <a:bodyPr/>
          <a:lstStyle/>
          <a:p>
            <a:pPr>
              <a:defRPr/>
            </a:pPr>
            <a:endParaRPr lang="en-US"/>
          </a:p>
        </p:txBody>
      </p:sp>
      <p:sp>
        <p:nvSpPr>
          <p:cNvPr id="47119" name="Freeform 15"/>
          <p:cNvSpPr>
            <a:spLocks/>
          </p:cNvSpPr>
          <p:nvPr/>
        </p:nvSpPr>
        <p:spPr bwMode="auto">
          <a:xfrm>
            <a:off x="-1247775" y="1146175"/>
            <a:ext cx="4762" cy="7938"/>
          </a:xfrm>
          <a:custGeom>
            <a:avLst/>
            <a:gdLst/>
            <a:ahLst/>
            <a:cxnLst>
              <a:cxn ang="0">
                <a:pos x="8" y="20"/>
              </a:cxn>
              <a:cxn ang="0">
                <a:pos x="0" y="0"/>
              </a:cxn>
              <a:cxn ang="0">
                <a:pos x="11" y="16"/>
              </a:cxn>
              <a:cxn ang="0">
                <a:pos x="8" y="20"/>
              </a:cxn>
            </a:cxnLst>
            <a:rect l="0" t="0" r="r" b="b"/>
            <a:pathLst>
              <a:path w="11" h="20">
                <a:moveTo>
                  <a:pt x="8" y="20"/>
                </a:moveTo>
                <a:lnTo>
                  <a:pt x="0" y="0"/>
                </a:lnTo>
                <a:lnTo>
                  <a:pt x="11" y="16"/>
                </a:lnTo>
                <a:lnTo>
                  <a:pt x="8" y="20"/>
                </a:lnTo>
                <a:close/>
              </a:path>
            </a:pathLst>
          </a:custGeom>
          <a:solidFill>
            <a:srgbClr val="000000"/>
          </a:solidFill>
          <a:ln w="9525">
            <a:noFill/>
            <a:round/>
            <a:headEnd/>
            <a:tailEnd/>
          </a:ln>
        </p:spPr>
        <p:txBody>
          <a:bodyPr/>
          <a:lstStyle/>
          <a:p>
            <a:pPr>
              <a:defRPr/>
            </a:pPr>
            <a:endParaRPr lang="en-US"/>
          </a:p>
        </p:txBody>
      </p:sp>
      <p:sp>
        <p:nvSpPr>
          <p:cNvPr id="47120" name="Freeform 16"/>
          <p:cNvSpPr>
            <a:spLocks/>
          </p:cNvSpPr>
          <p:nvPr/>
        </p:nvSpPr>
        <p:spPr bwMode="auto">
          <a:xfrm>
            <a:off x="-1101725" y="1228725"/>
            <a:ext cx="1587" cy="6350"/>
          </a:xfrm>
          <a:custGeom>
            <a:avLst/>
            <a:gdLst/>
            <a:ahLst/>
            <a:cxnLst>
              <a:cxn ang="0">
                <a:pos x="0" y="14"/>
              </a:cxn>
              <a:cxn ang="0">
                <a:pos x="7" y="0"/>
              </a:cxn>
              <a:cxn ang="0">
                <a:pos x="7" y="7"/>
              </a:cxn>
              <a:cxn ang="0">
                <a:pos x="0" y="14"/>
              </a:cxn>
            </a:cxnLst>
            <a:rect l="0" t="0" r="r" b="b"/>
            <a:pathLst>
              <a:path w="7" h="14">
                <a:moveTo>
                  <a:pt x="0" y="14"/>
                </a:moveTo>
                <a:lnTo>
                  <a:pt x="7" y="0"/>
                </a:lnTo>
                <a:lnTo>
                  <a:pt x="7" y="7"/>
                </a:lnTo>
                <a:lnTo>
                  <a:pt x="0" y="14"/>
                </a:lnTo>
                <a:close/>
              </a:path>
            </a:pathLst>
          </a:custGeom>
          <a:solidFill>
            <a:srgbClr val="000000"/>
          </a:solidFill>
          <a:ln w="9525">
            <a:noFill/>
            <a:round/>
            <a:headEnd/>
            <a:tailEnd/>
          </a:ln>
        </p:spPr>
        <p:txBody>
          <a:bodyPr/>
          <a:lstStyle/>
          <a:p>
            <a:pPr>
              <a:defRPr/>
            </a:pPr>
            <a:endParaRPr lang="en-US"/>
          </a:p>
        </p:txBody>
      </p:sp>
      <p:sp>
        <p:nvSpPr>
          <p:cNvPr id="47121" name="Freeform 17"/>
          <p:cNvSpPr>
            <a:spLocks/>
          </p:cNvSpPr>
          <p:nvPr/>
        </p:nvSpPr>
        <p:spPr bwMode="auto">
          <a:xfrm>
            <a:off x="-1303338" y="1270000"/>
            <a:ext cx="12700" cy="1588"/>
          </a:xfrm>
          <a:custGeom>
            <a:avLst/>
            <a:gdLst/>
            <a:ahLst/>
            <a:cxnLst>
              <a:cxn ang="0">
                <a:pos x="0" y="3"/>
              </a:cxn>
              <a:cxn ang="0">
                <a:pos x="15" y="0"/>
              </a:cxn>
              <a:cxn ang="0">
                <a:pos x="30" y="0"/>
              </a:cxn>
              <a:cxn ang="0">
                <a:pos x="0" y="3"/>
              </a:cxn>
            </a:cxnLst>
            <a:rect l="0" t="0" r="r" b="b"/>
            <a:pathLst>
              <a:path w="30" h="3">
                <a:moveTo>
                  <a:pt x="0" y="3"/>
                </a:moveTo>
                <a:lnTo>
                  <a:pt x="15" y="0"/>
                </a:lnTo>
                <a:lnTo>
                  <a:pt x="30" y="0"/>
                </a:lnTo>
                <a:lnTo>
                  <a:pt x="0" y="3"/>
                </a:lnTo>
                <a:close/>
              </a:path>
            </a:pathLst>
          </a:custGeom>
          <a:solidFill>
            <a:srgbClr val="FFFFFF"/>
          </a:solidFill>
          <a:ln w="9525">
            <a:noFill/>
            <a:round/>
            <a:headEnd/>
            <a:tailEnd/>
          </a:ln>
        </p:spPr>
        <p:txBody>
          <a:bodyPr/>
          <a:lstStyle/>
          <a:p>
            <a:pPr>
              <a:defRPr/>
            </a:pPr>
            <a:endParaRPr lang="en-US"/>
          </a:p>
        </p:txBody>
      </p:sp>
      <p:sp>
        <p:nvSpPr>
          <p:cNvPr id="47122" name="Freeform 18"/>
          <p:cNvSpPr>
            <a:spLocks/>
          </p:cNvSpPr>
          <p:nvPr/>
        </p:nvSpPr>
        <p:spPr bwMode="auto">
          <a:xfrm>
            <a:off x="1176338" y="885825"/>
            <a:ext cx="4762" cy="9525"/>
          </a:xfrm>
          <a:custGeom>
            <a:avLst/>
            <a:gdLst/>
            <a:ahLst/>
            <a:cxnLst>
              <a:cxn ang="0">
                <a:pos x="0" y="24"/>
              </a:cxn>
              <a:cxn ang="0">
                <a:pos x="9" y="0"/>
              </a:cxn>
              <a:cxn ang="0">
                <a:pos x="6" y="17"/>
              </a:cxn>
              <a:cxn ang="0">
                <a:pos x="0" y="24"/>
              </a:cxn>
            </a:cxnLst>
            <a:rect l="0" t="0" r="r" b="b"/>
            <a:pathLst>
              <a:path w="9" h="24">
                <a:moveTo>
                  <a:pt x="0" y="24"/>
                </a:moveTo>
                <a:lnTo>
                  <a:pt x="9" y="0"/>
                </a:lnTo>
                <a:lnTo>
                  <a:pt x="6" y="17"/>
                </a:lnTo>
                <a:lnTo>
                  <a:pt x="0" y="24"/>
                </a:lnTo>
                <a:close/>
              </a:path>
            </a:pathLst>
          </a:custGeom>
          <a:solidFill>
            <a:srgbClr val="000000"/>
          </a:solidFill>
          <a:ln w="9525">
            <a:noFill/>
            <a:round/>
            <a:headEnd/>
            <a:tailEnd/>
          </a:ln>
        </p:spPr>
        <p:txBody>
          <a:bodyPr/>
          <a:lstStyle/>
          <a:p>
            <a:pPr>
              <a:defRPr/>
            </a:pPr>
            <a:endParaRPr lang="en-US"/>
          </a:p>
        </p:txBody>
      </p:sp>
      <p:sp>
        <p:nvSpPr>
          <p:cNvPr id="47125" name="Rectangle 21"/>
          <p:cNvSpPr>
            <a:spLocks noGrp="1" noChangeArrowheads="1"/>
          </p:cNvSpPr>
          <p:nvPr>
            <p:ph type="ftr" sz="quarter" idx="3"/>
          </p:nvPr>
        </p:nvSpPr>
        <p:spPr bwMode="auto">
          <a:xfrm>
            <a:off x="8562975" y="6570663"/>
            <a:ext cx="581025" cy="242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a:defRPr/>
            </a:pPr>
            <a:fld id="{7EE13907-EEB8-47AD-B9B9-5D14C7BBEB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0"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hf sldNum="0" hdr="0" dt="0"/>
  <p:txStyles>
    <p:titleStyle>
      <a:lvl1pPr algn="ctr" rtl="0" eaLnBrk="0" fontAlgn="base" hangingPunct="0">
        <a:spcBef>
          <a:spcPct val="0"/>
        </a:spcBef>
        <a:spcAft>
          <a:spcPct val="0"/>
        </a:spcAft>
        <a:defRPr kumimoji="1" sz="2800" b="1">
          <a:solidFill>
            <a:srgbClr val="99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18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18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fld id="{7D40CA79-B36C-40F2-8BA8-4EC6B986B41C}" type="slidenum">
              <a:rPr lang="en-US" smtClean="0"/>
              <a:pPr/>
              <a:t>1</a:t>
            </a:fld>
            <a:endParaRPr lang="en-US" smtClean="0"/>
          </a:p>
        </p:txBody>
      </p:sp>
      <p:sp>
        <p:nvSpPr>
          <p:cNvPr id="387074" name="Rectangle 2"/>
          <p:cNvSpPr>
            <a:spLocks noGrp="1" noChangeArrowheads="1"/>
          </p:cNvSpPr>
          <p:nvPr>
            <p:ph type="title"/>
          </p:nvPr>
        </p:nvSpPr>
        <p:spPr/>
        <p:txBody>
          <a:bodyPr/>
          <a:lstStyle/>
          <a:p>
            <a:pPr>
              <a:defRPr/>
            </a:pPr>
            <a:r>
              <a:rPr lang="en-US" dirty="0" smtClean="0"/>
              <a:t>Monitors (Hoare and P.B. Hansen; 1974)</a:t>
            </a:r>
          </a:p>
        </p:txBody>
      </p:sp>
      <p:sp>
        <p:nvSpPr>
          <p:cNvPr id="53252" name="Rectangle 3"/>
          <p:cNvSpPr>
            <a:spLocks noGrp="1" noChangeArrowheads="1"/>
          </p:cNvSpPr>
          <p:nvPr>
            <p:ph type="body" idx="1"/>
          </p:nvPr>
        </p:nvSpPr>
        <p:spPr>
          <a:xfrm>
            <a:off x="601133" y="1282700"/>
            <a:ext cx="8111067" cy="4860925"/>
          </a:xfrm>
        </p:spPr>
        <p:txBody>
          <a:bodyPr/>
          <a:lstStyle/>
          <a:p>
            <a:pPr>
              <a:buNone/>
            </a:pPr>
            <a:r>
              <a:rPr lang="en-US" dirty="0" smtClean="0"/>
              <a:t>A </a:t>
            </a:r>
            <a:r>
              <a:rPr lang="en-US" b="1" dirty="0" smtClean="0">
                <a:solidFill>
                  <a:srgbClr val="FF3300"/>
                </a:solidFill>
              </a:rPr>
              <a:t>high-level</a:t>
            </a:r>
            <a:r>
              <a:rPr lang="en-US" dirty="0" smtClean="0"/>
              <a:t> synchronization construct that allows sharing of an abstract data type among concurrent processes. </a:t>
            </a:r>
          </a:p>
          <a:p>
            <a:pPr>
              <a:buNone/>
            </a:pPr>
            <a:r>
              <a:rPr lang="en-US" b="1" i="1" dirty="0" smtClean="0">
                <a:solidFill>
                  <a:srgbClr val="0070C0"/>
                </a:solidFill>
              </a:rPr>
              <a:t>Only one active process at a time inside the monitor!</a:t>
            </a:r>
            <a:endParaRPr lang="en-US" dirty="0" smtClean="0"/>
          </a:p>
          <a:p>
            <a:pPr marL="1541463" indent="0">
              <a:buNone/>
            </a:pPr>
            <a:r>
              <a:rPr lang="en-US" b="1" dirty="0" smtClean="0"/>
              <a:t>type </a:t>
            </a:r>
            <a:r>
              <a:rPr lang="en-US" sz="2100" i="1" dirty="0" smtClean="0"/>
              <a:t>monitor-name</a:t>
            </a:r>
            <a:r>
              <a:rPr lang="en-US" sz="2100" dirty="0" smtClean="0"/>
              <a:t> </a:t>
            </a:r>
            <a:r>
              <a:rPr lang="en-US" dirty="0" smtClean="0"/>
              <a:t>=</a:t>
            </a:r>
            <a:r>
              <a:rPr lang="en-US" b="1" dirty="0" smtClean="0"/>
              <a:t> monitor</a:t>
            </a:r>
            <a:br>
              <a:rPr lang="en-US" b="1" dirty="0" smtClean="0"/>
            </a:br>
            <a:r>
              <a:rPr lang="en-US" dirty="0" smtClean="0"/>
              <a:t>variable declarations</a:t>
            </a:r>
            <a:br>
              <a:rPr lang="en-US" dirty="0" smtClean="0"/>
            </a:br>
            <a:r>
              <a:rPr lang="en-US" b="1" dirty="0" smtClean="0"/>
              <a:t>procedure entry </a:t>
            </a:r>
            <a:r>
              <a:rPr lang="en-US" sz="2100" i="1" dirty="0" smtClean="0"/>
              <a:t>PR</a:t>
            </a:r>
            <a:r>
              <a:rPr lang="en-US" i="1" baseline="-25000" dirty="0" smtClean="0"/>
              <a:t>1</a:t>
            </a:r>
            <a:r>
              <a:rPr lang="en-US" dirty="0" smtClean="0"/>
              <a:t> ( ... )  </a:t>
            </a:r>
            <a:r>
              <a:rPr lang="en-US" b="1" dirty="0" smtClean="0"/>
              <a:t>begin ... end;</a:t>
            </a:r>
            <a:br>
              <a:rPr lang="en-US" b="1" dirty="0" smtClean="0"/>
            </a:br>
            <a:r>
              <a:rPr lang="en-US" b="1" dirty="0" smtClean="0"/>
              <a:t>procedure entry </a:t>
            </a:r>
            <a:r>
              <a:rPr lang="en-US" sz="2100" i="1" dirty="0" smtClean="0"/>
              <a:t>PR</a:t>
            </a:r>
            <a:r>
              <a:rPr lang="en-US" i="1" baseline="-25000" dirty="0" smtClean="0"/>
              <a:t>2</a:t>
            </a:r>
            <a:r>
              <a:rPr lang="en-US" dirty="0" smtClean="0"/>
              <a:t> ( ... )  </a:t>
            </a:r>
            <a:r>
              <a:rPr lang="en-US" b="1" dirty="0" smtClean="0"/>
              <a:t>begin ... end;</a:t>
            </a:r>
            <a:br>
              <a:rPr lang="en-US" b="1" dirty="0" smtClean="0"/>
            </a:br>
            <a:r>
              <a:rPr lang="en-US" dirty="0" smtClean="0"/>
              <a:t>…</a:t>
            </a:r>
            <a:br>
              <a:rPr lang="en-US" dirty="0" smtClean="0"/>
            </a:br>
            <a:r>
              <a:rPr lang="en-US" b="1" dirty="0" smtClean="0"/>
              <a:t>procedure entry </a:t>
            </a:r>
            <a:r>
              <a:rPr lang="en-US" sz="2100" i="1" dirty="0" smtClean="0"/>
              <a:t>PR</a:t>
            </a:r>
            <a:r>
              <a:rPr lang="en-US" sz="2100" i="1" baseline="-25000" dirty="0" smtClean="0"/>
              <a:t>n</a:t>
            </a:r>
            <a:r>
              <a:rPr lang="en-US" sz="2100" dirty="0" smtClean="0"/>
              <a:t> </a:t>
            </a:r>
            <a:r>
              <a:rPr lang="en-US" dirty="0" smtClean="0"/>
              <a:t>( ... )  </a:t>
            </a:r>
            <a:r>
              <a:rPr lang="en-US" b="1" dirty="0" smtClean="0"/>
              <a:t>begin ... end;</a:t>
            </a:r>
            <a:br>
              <a:rPr lang="en-US" b="1" dirty="0" smtClean="0"/>
            </a:br>
            <a:r>
              <a:rPr lang="en-US" b="1" dirty="0" smtClean="0"/>
              <a:t>begin</a:t>
            </a:r>
            <a:br>
              <a:rPr lang="en-US" b="1" dirty="0" smtClean="0"/>
            </a:br>
            <a:r>
              <a:rPr lang="en-US" dirty="0" smtClean="0"/>
              <a:t>initialization code</a:t>
            </a:r>
            <a:br>
              <a:rPr lang="en-US" dirty="0" smtClean="0"/>
            </a:br>
            <a:r>
              <a:rPr lang="en-US" b="1" dirty="0" smtClean="0"/>
              <a:t>end.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fld id="{EE4D432A-A610-4AC1-8300-7E5BE44A11B4}" type="slidenum">
              <a:rPr lang="en-US" smtClean="0"/>
              <a:pPr/>
              <a:t>10</a:t>
            </a:fld>
            <a:endParaRPr lang="en-US" smtClean="0"/>
          </a:p>
        </p:txBody>
      </p:sp>
      <p:sp>
        <p:nvSpPr>
          <p:cNvPr id="394242" name="Rectangle 2"/>
          <p:cNvSpPr>
            <a:spLocks noGrp="1" noChangeArrowheads="1"/>
          </p:cNvSpPr>
          <p:nvPr>
            <p:ph type="title"/>
          </p:nvPr>
        </p:nvSpPr>
        <p:spPr/>
        <p:txBody>
          <a:bodyPr/>
          <a:lstStyle/>
          <a:p>
            <a:pPr>
              <a:defRPr/>
            </a:pPr>
            <a:r>
              <a:rPr lang="en-US" dirty="0" smtClean="0"/>
              <a:t>Implementing Monitors using Semaphores</a:t>
            </a:r>
          </a:p>
        </p:txBody>
      </p:sp>
      <p:sp>
        <p:nvSpPr>
          <p:cNvPr id="62468" name="Rectangle 3"/>
          <p:cNvSpPr>
            <a:spLocks noGrp="1" noChangeArrowheads="1"/>
          </p:cNvSpPr>
          <p:nvPr>
            <p:ph type="body" idx="1"/>
          </p:nvPr>
        </p:nvSpPr>
        <p:spPr>
          <a:xfrm>
            <a:off x="948267" y="1282700"/>
            <a:ext cx="7604062" cy="5056628"/>
          </a:xfrm>
        </p:spPr>
        <p:txBody>
          <a:bodyPr/>
          <a:lstStyle/>
          <a:p>
            <a:pPr>
              <a:buNone/>
            </a:pPr>
            <a:r>
              <a:rPr lang="en-US" sz="1800" dirty="0" smtClean="0"/>
              <a:t>This solution implements </a:t>
            </a:r>
            <a:r>
              <a:rPr lang="en-US" sz="1800" b="1" dirty="0" smtClean="0">
                <a:solidFill>
                  <a:srgbClr val="FF0000"/>
                </a:solidFill>
              </a:rPr>
              <a:t>Alternative 1:</a:t>
            </a:r>
            <a:r>
              <a:rPr lang="en-US" sz="1800" dirty="0" smtClean="0"/>
              <a:t> </a:t>
            </a:r>
            <a:br>
              <a:rPr lang="en-US" sz="1800" dirty="0" smtClean="0"/>
            </a:br>
            <a:r>
              <a:rPr lang="en-US" sz="1800" dirty="0" smtClean="0"/>
              <a:t>	      signaling process waits until signaled process leaves monitor.</a:t>
            </a:r>
          </a:p>
          <a:p>
            <a:pPr>
              <a:buNone/>
            </a:pPr>
            <a:r>
              <a:rPr lang="en-US" sz="1800" dirty="0" smtClean="0"/>
              <a:t>Initialization:</a:t>
            </a:r>
            <a:br>
              <a:rPr lang="en-US" sz="1800" dirty="0" smtClean="0"/>
            </a:br>
            <a:r>
              <a:rPr lang="en-US" sz="1800" b="1" dirty="0" smtClean="0"/>
              <a:t>semaphore </a:t>
            </a:r>
            <a:r>
              <a:rPr lang="en-US" sz="1800" i="1" dirty="0" err="1" smtClean="0"/>
              <a:t>mutex</a:t>
            </a:r>
            <a:r>
              <a:rPr lang="en-US" sz="1800" dirty="0" smtClean="0"/>
              <a:t> := 1;    	// enforces mutual exclusion.	   </a:t>
            </a:r>
            <a:br>
              <a:rPr lang="en-US" sz="1800" dirty="0" smtClean="0"/>
            </a:br>
            <a:r>
              <a:rPr lang="en-US" sz="1800" b="1" dirty="0" smtClean="0"/>
              <a:t>semaphore </a:t>
            </a:r>
            <a:r>
              <a:rPr lang="en-US" sz="1800" i="1" dirty="0" smtClean="0"/>
              <a:t>next</a:t>
            </a:r>
            <a:r>
              <a:rPr lang="en-US" sz="1800" dirty="0" smtClean="0"/>
              <a:t> := 0;       	// blocks signaling processes. </a:t>
            </a:r>
            <a:br>
              <a:rPr lang="en-US" sz="1800" dirty="0" smtClean="0"/>
            </a:br>
            <a:r>
              <a:rPr lang="en-US" sz="1800" b="1" dirty="0" err="1" smtClean="0"/>
              <a:t>int</a:t>
            </a:r>
            <a:r>
              <a:rPr lang="en-US" sz="1800" b="1" dirty="0" smtClean="0"/>
              <a:t> </a:t>
            </a:r>
            <a:r>
              <a:rPr lang="en-US" sz="1800" i="1" dirty="0" smtClean="0"/>
              <a:t>next‐count</a:t>
            </a:r>
            <a:r>
              <a:rPr lang="en-US" sz="1800" dirty="0" smtClean="0"/>
              <a:t> := 0;	//count of blocked signaling processes.</a:t>
            </a:r>
            <a:br>
              <a:rPr lang="en-US" sz="1800" dirty="0" smtClean="0"/>
            </a:br>
            <a:r>
              <a:rPr lang="en-US" sz="1800" b="1" dirty="0" smtClean="0"/>
              <a:t>semaphore </a:t>
            </a:r>
            <a:r>
              <a:rPr lang="en-US" sz="1800" i="1" dirty="0" smtClean="0"/>
              <a:t>x‐</a:t>
            </a:r>
            <a:r>
              <a:rPr lang="en-US" sz="1800" i="1" dirty="0" err="1" smtClean="0"/>
              <a:t>sem</a:t>
            </a:r>
            <a:r>
              <a:rPr lang="en-US" sz="1800" dirty="0" smtClean="0"/>
              <a:t> := 0; 	//blocks the process that issues </a:t>
            </a:r>
            <a:r>
              <a:rPr lang="en-US" sz="1800" dirty="0" err="1" smtClean="0"/>
              <a:t>x.wait</a:t>
            </a:r>
            <a:r>
              <a:rPr lang="en-US" sz="1800" dirty="0" smtClean="0"/>
              <a:t>.  </a:t>
            </a:r>
            <a:br>
              <a:rPr lang="en-US" sz="1800" dirty="0" smtClean="0"/>
            </a:br>
            <a:r>
              <a:rPr lang="en-US" sz="1800" b="1" dirty="0" err="1" smtClean="0"/>
              <a:t>int</a:t>
            </a:r>
            <a:r>
              <a:rPr lang="en-US" sz="1800" b="1" dirty="0" smtClean="0"/>
              <a:t> </a:t>
            </a:r>
            <a:r>
              <a:rPr lang="en-US" sz="1800" i="1" dirty="0" smtClean="0"/>
              <a:t>x‐count</a:t>
            </a:r>
            <a:r>
              <a:rPr lang="en-US" sz="1800" dirty="0" smtClean="0"/>
              <a:t> := 0;		//count of processes that are blocked on </a:t>
            </a:r>
            <a:r>
              <a:rPr lang="en-US" sz="1800" dirty="0" err="1" smtClean="0"/>
              <a:t>x.wait</a:t>
            </a:r>
            <a:r>
              <a:rPr lang="en-US" sz="1800" dirty="0" smtClean="0"/>
              <a:t>.</a:t>
            </a:r>
            <a:br>
              <a:rPr lang="en-US" sz="1800" dirty="0" smtClean="0"/>
            </a:br>
            <a:endParaRPr lang="en-US" sz="1800" dirty="0" smtClean="0"/>
          </a:p>
          <a:p>
            <a:pPr>
              <a:buNone/>
            </a:pPr>
            <a:r>
              <a:rPr lang="en-US" sz="1800" dirty="0" smtClean="0"/>
              <a:t>Each monitor procedure </a:t>
            </a:r>
            <a:r>
              <a:rPr lang="en-US" sz="1800" i="1" dirty="0" smtClean="0"/>
              <a:t>PR</a:t>
            </a:r>
            <a:r>
              <a:rPr lang="en-US" sz="1800" dirty="0" smtClean="0"/>
              <a:t>() is implemented as:</a:t>
            </a:r>
          </a:p>
          <a:p>
            <a:pPr marL="1036638" indent="4763">
              <a:buNone/>
            </a:pPr>
            <a:r>
              <a:rPr lang="en-US" sz="1800" i="1" dirty="0" smtClean="0"/>
              <a:t>wait (</a:t>
            </a:r>
            <a:r>
              <a:rPr lang="en-US" sz="1800" i="1" dirty="0" err="1" smtClean="0"/>
              <a:t>mutex</a:t>
            </a:r>
            <a:r>
              <a:rPr lang="en-US" sz="1800" i="1" dirty="0" smtClean="0"/>
              <a:t>);</a:t>
            </a:r>
            <a:br>
              <a:rPr lang="en-US" sz="1800" i="1" dirty="0" smtClean="0"/>
            </a:br>
            <a:r>
              <a:rPr lang="en-US" sz="1800" dirty="0" smtClean="0"/>
              <a:t>Body of </a:t>
            </a:r>
            <a:r>
              <a:rPr lang="en-US" sz="1800" i="1" dirty="0" smtClean="0"/>
              <a:t>PR</a:t>
            </a:r>
            <a:r>
              <a:rPr lang="en-US" sz="1800" dirty="0" smtClean="0"/>
              <a:t>;</a:t>
            </a:r>
            <a:br>
              <a:rPr lang="en-US" sz="1800" dirty="0" smtClean="0"/>
            </a:br>
            <a:r>
              <a:rPr lang="en-US" sz="1800" b="1" dirty="0" smtClean="0"/>
              <a:t>if </a:t>
            </a:r>
            <a:r>
              <a:rPr lang="en-US" sz="1800" i="1" dirty="0" smtClean="0"/>
              <a:t>next‐count</a:t>
            </a:r>
            <a:r>
              <a:rPr lang="en-US" sz="1800" dirty="0" smtClean="0"/>
              <a:t> &gt; 0</a:t>
            </a:r>
            <a:br>
              <a:rPr lang="en-US" sz="1800" dirty="0" smtClean="0"/>
            </a:br>
            <a:r>
              <a:rPr lang="en-US" sz="1800" b="1" dirty="0" smtClean="0"/>
              <a:t>then </a:t>
            </a:r>
            <a:r>
              <a:rPr lang="en-US" sz="1800" i="1" dirty="0" smtClean="0"/>
              <a:t>signal(next)</a:t>
            </a:r>
            <a:br>
              <a:rPr lang="en-US" sz="1800" i="1" dirty="0" smtClean="0"/>
            </a:br>
            <a:r>
              <a:rPr lang="en-US" sz="1800" b="1" dirty="0" smtClean="0"/>
              <a:t>else </a:t>
            </a:r>
            <a:r>
              <a:rPr lang="en-US" sz="1800" i="1" dirty="0" smtClean="0"/>
              <a:t>signal (</a:t>
            </a:r>
            <a:r>
              <a:rPr lang="en-US" sz="1800" i="1" dirty="0" err="1" smtClean="0"/>
              <a:t>mutex</a:t>
            </a:r>
            <a:r>
              <a:rPr lang="en-US" sz="1800" i="1" dirty="0" smtClean="0"/>
              <a:t>); </a:t>
            </a:r>
            <a:r>
              <a:rPr lang="en-US" sz="1800" b="1" dirty="0" smtClean="0"/>
              <a:t/>
            </a:r>
            <a:br>
              <a:rPr lang="en-US" sz="1800" b="1" dirty="0" smtClean="0"/>
            </a:br>
            <a:endParaRPr lang="en-US" sz="1800" b="1" dirty="0" smtClean="0"/>
          </a:p>
          <a:p>
            <a:pPr>
              <a:lnSpc>
                <a:spcPct val="90000"/>
              </a:lnSpc>
              <a:buNone/>
            </a:pPr>
            <a:r>
              <a:rPr lang="en-US" sz="1800" dirty="0" smtClean="0"/>
              <a:t>Mutual exclusion within a monitor is ensured.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228600"/>
            <a:ext cx="8077200" cy="609600"/>
          </a:xfrm>
        </p:spPr>
        <p:txBody>
          <a:bodyPr/>
          <a:lstStyle/>
          <a:p>
            <a:r>
              <a:rPr lang="en-US" dirty="0" smtClean="0"/>
              <a:t>Monitor Implementation Using Semaphores</a:t>
            </a:r>
            <a:endParaRPr lang="en-US" dirty="0"/>
          </a:p>
        </p:txBody>
      </p:sp>
      <p:sp>
        <p:nvSpPr>
          <p:cNvPr id="3" name="Content Placeholder 2"/>
          <p:cNvSpPr>
            <a:spLocks noGrp="1"/>
          </p:cNvSpPr>
          <p:nvPr>
            <p:ph idx="1"/>
          </p:nvPr>
        </p:nvSpPr>
        <p:spPr>
          <a:xfrm>
            <a:off x="287867" y="1214967"/>
            <a:ext cx="8636001" cy="4737100"/>
          </a:xfrm>
        </p:spPr>
        <p:txBody>
          <a:bodyPr/>
          <a:lstStyle/>
          <a:p>
            <a:pPr>
              <a:buNone/>
            </a:pPr>
            <a:r>
              <a:rPr lang="en-US" b="1" dirty="0" err="1" smtClean="0">
                <a:solidFill>
                  <a:srgbClr val="0070C0"/>
                </a:solidFill>
              </a:rPr>
              <a:t>x.wait</a:t>
            </a:r>
            <a:r>
              <a:rPr lang="en-US" b="1" dirty="0" smtClean="0">
                <a:solidFill>
                  <a:srgbClr val="0070C0"/>
                </a:solidFill>
              </a:rPr>
              <a:t> implementation:</a:t>
            </a:r>
            <a:r>
              <a:rPr lang="en-US" b="1" dirty="0" smtClean="0"/>
              <a:t>		</a:t>
            </a:r>
            <a:r>
              <a:rPr lang="en-US" b="1" dirty="0" smtClean="0">
                <a:solidFill>
                  <a:srgbClr val="0070C0"/>
                </a:solidFill>
              </a:rPr>
              <a:t>           </a:t>
            </a:r>
            <a:r>
              <a:rPr lang="en-US" b="1" dirty="0" err="1" smtClean="0">
                <a:solidFill>
                  <a:srgbClr val="0070C0"/>
                </a:solidFill>
              </a:rPr>
              <a:t>x.signal</a:t>
            </a:r>
            <a:r>
              <a:rPr lang="en-US" b="1" dirty="0" smtClean="0">
                <a:solidFill>
                  <a:srgbClr val="0070C0"/>
                </a:solidFill>
              </a:rPr>
              <a:t> implementation:</a:t>
            </a:r>
            <a:r>
              <a:rPr lang="en-US" dirty="0" smtClean="0"/>
              <a:t/>
            </a:r>
            <a:br>
              <a:rPr lang="en-US" dirty="0" smtClean="0"/>
            </a:br>
            <a:r>
              <a:rPr lang="en-US" dirty="0" smtClean="0"/>
              <a:t>x‐count := x‐count +1;		              </a:t>
            </a:r>
            <a:r>
              <a:rPr lang="en-US" b="1" dirty="0" smtClean="0"/>
              <a:t>if </a:t>
            </a:r>
            <a:r>
              <a:rPr lang="en-US" dirty="0" smtClean="0"/>
              <a:t>x‐count &gt; 0 		</a:t>
            </a:r>
            <a:br>
              <a:rPr lang="en-US" dirty="0" smtClean="0"/>
            </a:br>
            <a:r>
              <a:rPr lang="en-US" b="1" dirty="0" smtClean="0"/>
              <a:t>if </a:t>
            </a:r>
            <a:r>
              <a:rPr lang="en-US" dirty="0" smtClean="0"/>
              <a:t>next‐count &gt; 0		              </a:t>
            </a:r>
            <a:r>
              <a:rPr lang="en-US" b="1" dirty="0" smtClean="0"/>
              <a:t>then begin</a:t>
            </a:r>
            <a:br>
              <a:rPr lang="en-US" b="1" dirty="0" smtClean="0"/>
            </a:br>
            <a:r>
              <a:rPr lang="en-US" b="1" dirty="0" smtClean="0"/>
              <a:t>	then </a:t>
            </a:r>
            <a:r>
              <a:rPr lang="en-US" i="1" dirty="0" smtClean="0"/>
              <a:t>signal (next)			           next‐count</a:t>
            </a:r>
            <a:r>
              <a:rPr lang="en-US" dirty="0" smtClean="0"/>
              <a:t> := </a:t>
            </a:r>
            <a:r>
              <a:rPr lang="en-US" i="1" dirty="0" smtClean="0"/>
              <a:t>next‐count</a:t>
            </a:r>
            <a:r>
              <a:rPr lang="en-US" dirty="0" smtClean="0"/>
              <a:t> + 1; </a:t>
            </a:r>
            <a:r>
              <a:rPr lang="en-US" b="1" dirty="0" smtClean="0"/>
              <a:t/>
            </a:r>
            <a:br>
              <a:rPr lang="en-US" b="1" dirty="0" smtClean="0"/>
            </a:br>
            <a:r>
              <a:rPr lang="en-US" b="1" dirty="0" smtClean="0"/>
              <a:t>	else </a:t>
            </a:r>
            <a:r>
              <a:rPr lang="en-US" i="1" dirty="0" smtClean="0"/>
              <a:t>signal (</a:t>
            </a:r>
            <a:r>
              <a:rPr lang="en-US" i="1" dirty="0" err="1" smtClean="0"/>
              <a:t>mutex</a:t>
            </a:r>
            <a:r>
              <a:rPr lang="en-US" i="1" dirty="0" smtClean="0"/>
              <a:t>);		           signal</a:t>
            </a:r>
            <a:r>
              <a:rPr lang="en-US" dirty="0" smtClean="0"/>
              <a:t>(</a:t>
            </a:r>
            <a:r>
              <a:rPr lang="en-US" i="1" dirty="0" smtClean="0"/>
              <a:t>x-</a:t>
            </a:r>
            <a:r>
              <a:rPr lang="en-US" i="1" dirty="0" err="1" smtClean="0"/>
              <a:t>sem</a:t>
            </a:r>
            <a:r>
              <a:rPr lang="en-US" dirty="0" smtClean="0"/>
              <a:t>);</a:t>
            </a:r>
            <a:r>
              <a:rPr lang="en-US" b="1" dirty="0" smtClean="0"/>
              <a:t/>
            </a:r>
            <a:br>
              <a:rPr lang="en-US" b="1" dirty="0" smtClean="0"/>
            </a:br>
            <a:r>
              <a:rPr lang="en-US" i="1" dirty="0" smtClean="0"/>
              <a:t>wait (x‐</a:t>
            </a:r>
            <a:r>
              <a:rPr lang="en-US" i="1" dirty="0" err="1" smtClean="0"/>
              <a:t>sem</a:t>
            </a:r>
            <a:r>
              <a:rPr lang="en-US" i="1" dirty="0" smtClean="0"/>
              <a:t>);				           wait</a:t>
            </a:r>
            <a:r>
              <a:rPr lang="en-US" dirty="0" smtClean="0"/>
              <a:t>(</a:t>
            </a:r>
            <a:r>
              <a:rPr lang="en-US" i="1" dirty="0" smtClean="0"/>
              <a:t>next</a:t>
            </a:r>
            <a:r>
              <a:rPr lang="en-US" dirty="0" smtClean="0"/>
              <a:t>);</a:t>
            </a:r>
            <a:br>
              <a:rPr lang="en-US" dirty="0" smtClean="0"/>
            </a:br>
            <a:r>
              <a:rPr lang="en-US" i="1" dirty="0" smtClean="0"/>
              <a:t>x‐count </a:t>
            </a:r>
            <a:r>
              <a:rPr lang="en-US" dirty="0" smtClean="0"/>
              <a:t>:= </a:t>
            </a:r>
            <a:r>
              <a:rPr lang="en-US" i="1" dirty="0" smtClean="0"/>
              <a:t>x‐count</a:t>
            </a:r>
            <a:r>
              <a:rPr lang="en-US" dirty="0" smtClean="0"/>
              <a:t> – 1;			           </a:t>
            </a:r>
            <a:r>
              <a:rPr lang="en-US" i="1" dirty="0" smtClean="0"/>
              <a:t>next‐count</a:t>
            </a:r>
            <a:r>
              <a:rPr lang="en-US" dirty="0" smtClean="0"/>
              <a:t> := </a:t>
            </a:r>
            <a:r>
              <a:rPr lang="en-US" i="1" dirty="0" smtClean="0"/>
              <a:t>next‐count</a:t>
            </a:r>
            <a:r>
              <a:rPr lang="en-US" dirty="0" smtClean="0"/>
              <a:t> – 1;</a:t>
            </a:r>
            <a:br>
              <a:rPr lang="en-US" dirty="0" smtClean="0"/>
            </a:br>
            <a:r>
              <a:rPr lang="en-US" dirty="0" smtClean="0"/>
              <a:t>					         </a:t>
            </a:r>
            <a:r>
              <a:rPr lang="en-US" b="1" dirty="0" smtClean="0"/>
              <a:t>end;</a:t>
            </a:r>
          </a:p>
          <a:p>
            <a:pPr>
              <a:buNone/>
            </a:pPr>
            <a:endParaRPr lang="en-US" dirty="0" smtClean="0"/>
          </a:p>
          <a:p>
            <a:r>
              <a:rPr lang="en-US" dirty="0" smtClean="0"/>
              <a:t>The process that issues “</a:t>
            </a:r>
            <a:r>
              <a:rPr lang="en-US" dirty="0" err="1" smtClean="0"/>
              <a:t>x.wait</a:t>
            </a:r>
            <a:r>
              <a:rPr lang="en-US" dirty="0" smtClean="0"/>
              <a:t>” waits on x‐sem.</a:t>
            </a:r>
          </a:p>
          <a:p>
            <a:r>
              <a:rPr lang="en-US" dirty="0" smtClean="0"/>
              <a:t>x‐count keeps the count of processes waiting on x‐sem.</a:t>
            </a:r>
          </a:p>
          <a:p>
            <a:r>
              <a:rPr lang="en-US" dirty="0" smtClean="0"/>
              <a:t>The process that executes “</a:t>
            </a:r>
            <a:r>
              <a:rPr lang="en-US" dirty="0" err="1" smtClean="0"/>
              <a:t>x.signal</a:t>
            </a:r>
            <a:r>
              <a:rPr lang="en-US" dirty="0" smtClean="0"/>
              <a:t>” waits on next, if necessary (alternative 1).</a:t>
            </a:r>
            <a:endParaRPr lang="en-US" dirty="0"/>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a:defRPr/>
            </a:pPr>
            <a:r>
              <a:rPr lang="en-US" dirty="0"/>
              <a:t>Dining Philosophers </a:t>
            </a:r>
            <a:r>
              <a:rPr lang="en-US" dirty="0" smtClean="0"/>
              <a:t>Problem (1965)</a:t>
            </a:r>
            <a:endParaRPr lang="en-US" dirty="0"/>
          </a:p>
        </p:txBody>
      </p:sp>
      <p:sp>
        <p:nvSpPr>
          <p:cNvPr id="38915" name="Rectangle 3"/>
          <p:cNvSpPr>
            <a:spLocks noGrp="1" noChangeArrowheads="1"/>
          </p:cNvSpPr>
          <p:nvPr>
            <p:ph type="body" idx="1"/>
          </p:nvPr>
        </p:nvSpPr>
        <p:spPr>
          <a:xfrm>
            <a:off x="564622" y="1081421"/>
            <a:ext cx="8161866" cy="1492731"/>
          </a:xfrm>
        </p:spPr>
        <p:txBody>
          <a:bodyPr/>
          <a:lstStyle/>
          <a:p>
            <a:r>
              <a:rPr lang="en-US" sz="2400" dirty="0" smtClean="0"/>
              <a:t>5 philosophers;  5 chopsticks;  one bowl of rice.</a:t>
            </a:r>
          </a:p>
          <a:p>
            <a:pPr lvl="1">
              <a:buNone/>
            </a:pPr>
            <a:r>
              <a:rPr lang="en-US" sz="2400" b="1" dirty="0" err="1" smtClean="0"/>
              <a:t>var</a:t>
            </a:r>
            <a:r>
              <a:rPr lang="en-US" sz="2400" dirty="0" smtClean="0"/>
              <a:t> chopstick: </a:t>
            </a:r>
            <a:r>
              <a:rPr lang="en-US" sz="2400" b="1" dirty="0" smtClean="0"/>
              <a:t>array</a:t>
            </a:r>
            <a:r>
              <a:rPr lang="en-US" sz="2400" dirty="0" smtClean="0"/>
              <a:t> [0..4] </a:t>
            </a:r>
            <a:r>
              <a:rPr lang="en-US" sz="2400" b="1" dirty="0" smtClean="0"/>
              <a:t>of</a:t>
            </a:r>
            <a:r>
              <a:rPr lang="en-US" sz="2400" dirty="0" smtClean="0"/>
              <a:t> semaphore;</a:t>
            </a:r>
            <a:br>
              <a:rPr lang="en-US" sz="2400" dirty="0" smtClean="0"/>
            </a:br>
            <a:r>
              <a:rPr lang="en-US" sz="2400" dirty="0" smtClean="0"/>
              <a:t>	/* All chopsticks are initialized to 1.</a:t>
            </a:r>
          </a:p>
        </p:txBody>
      </p:sp>
      <p:pic>
        <p:nvPicPr>
          <p:cNvPr id="38916" name="Picture 4"/>
          <p:cNvPicPr>
            <a:picLocks noChangeAspect="1" noChangeArrowheads="1"/>
          </p:cNvPicPr>
          <p:nvPr/>
        </p:nvPicPr>
        <p:blipFill>
          <a:blip r:embed="rId2" cstate="print"/>
          <a:srcRect l="9184" t="1529" r="9151" b="710"/>
          <a:stretch>
            <a:fillRect/>
          </a:stretch>
        </p:blipFill>
        <p:spPr bwMode="auto">
          <a:xfrm>
            <a:off x="2977093" y="2834217"/>
            <a:ext cx="3336925" cy="3195638"/>
          </a:xfrm>
          <a:prstGeom prst="rect">
            <a:avLst/>
          </a:prstGeom>
          <a:noFill/>
          <a:ln w="57150" cmpd="thickThin">
            <a:noFill/>
            <a:miter lim="800000"/>
            <a:headEnd/>
            <a:tailEnd/>
          </a:ln>
        </p:spPr>
      </p:pic>
    </p:spTree>
    <p:extLst>
      <p:ext uri="{BB962C8B-B14F-4D97-AF65-F5344CB8AC3E}">
        <p14:creationId xmlns:p14="http://schemas.microsoft.com/office/powerpoint/2010/main" val="267519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t>Dining Philosophers Problem</a:t>
            </a:r>
          </a:p>
        </p:txBody>
      </p:sp>
      <p:sp>
        <p:nvSpPr>
          <p:cNvPr id="39939" name="Rectangle 3"/>
          <p:cNvSpPr>
            <a:spLocks noGrp="1" noChangeArrowheads="1"/>
          </p:cNvSpPr>
          <p:nvPr>
            <p:ph type="body" idx="1"/>
          </p:nvPr>
        </p:nvSpPr>
        <p:spPr/>
        <p:txBody>
          <a:bodyPr/>
          <a:lstStyle/>
          <a:p>
            <a:r>
              <a:rPr lang="en-US" sz="2400" dirty="0" smtClean="0"/>
              <a:t>A philosopher eats or thinks!</a:t>
            </a:r>
          </a:p>
          <a:p>
            <a:pPr lvl="1"/>
            <a:r>
              <a:rPr lang="en-US" dirty="0" smtClean="0"/>
              <a:t>Each philosopher needs two chopsticks to eat, and chopsticks are picked up one at a time.</a:t>
            </a:r>
          </a:p>
          <a:p>
            <a:pPr lvl="1"/>
            <a:r>
              <a:rPr lang="en-US" dirty="0" smtClean="0"/>
              <a:t>After successfully picking up two chopsticks, a philosopher eats for a while, and, then, puts down the chopsticks, and thinks.</a:t>
            </a:r>
          </a:p>
          <a:p>
            <a:pPr lvl="1"/>
            <a:endParaRPr lang="en-US" dirty="0" smtClean="0"/>
          </a:p>
          <a:p>
            <a:r>
              <a:rPr lang="en-US" sz="2400" dirty="0" smtClean="0"/>
              <a:t>Problem: Decide how philosophers pick the chopsticks so that</a:t>
            </a:r>
          </a:p>
          <a:p>
            <a:pPr lvl="1"/>
            <a:r>
              <a:rPr lang="en-US" dirty="0" smtClean="0"/>
              <a:t>Philosophers (processes) do not starve!</a:t>
            </a:r>
          </a:p>
          <a:p>
            <a:pPr lvl="1"/>
            <a:r>
              <a:rPr lang="en-US" dirty="0"/>
              <a:t>There is no deadlock.</a:t>
            </a:r>
          </a:p>
          <a:p>
            <a:pPr marL="457200" lvl="1" indent="0">
              <a:buNone/>
            </a:pPr>
            <a:endParaRPr lang="en-US" dirty="0" smtClean="0"/>
          </a:p>
        </p:txBody>
      </p:sp>
    </p:spTree>
    <p:extLst>
      <p:ext uri="{BB962C8B-B14F-4D97-AF65-F5344CB8AC3E}">
        <p14:creationId xmlns:p14="http://schemas.microsoft.com/office/powerpoint/2010/main" val="18278601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fld id="{B1153D42-9C82-49AF-8975-5CAB6D86BA0C}" type="slidenum">
              <a:rPr lang="en-US" smtClean="0"/>
              <a:pPr/>
              <a:t>14</a:t>
            </a:fld>
            <a:endParaRPr lang="en-US" smtClean="0"/>
          </a:p>
        </p:txBody>
      </p:sp>
      <p:sp>
        <p:nvSpPr>
          <p:cNvPr id="392194" name="Rectangle 2"/>
          <p:cNvSpPr>
            <a:spLocks noGrp="1" noChangeArrowheads="1"/>
          </p:cNvSpPr>
          <p:nvPr>
            <p:ph type="title"/>
          </p:nvPr>
        </p:nvSpPr>
        <p:spPr>
          <a:xfrm>
            <a:off x="685800" y="228600"/>
            <a:ext cx="8077200" cy="1154526"/>
          </a:xfrm>
        </p:spPr>
        <p:txBody>
          <a:bodyPr/>
          <a:lstStyle/>
          <a:p>
            <a:pPr>
              <a:defRPr/>
            </a:pPr>
            <a:r>
              <a:rPr lang="en-US" dirty="0" smtClean="0"/>
              <a:t>Deadlock-Free Monitor-Based Solution to Dining Philosophers Problem</a:t>
            </a:r>
          </a:p>
        </p:txBody>
      </p:sp>
      <p:sp>
        <p:nvSpPr>
          <p:cNvPr id="58372" name="Rectangle 3"/>
          <p:cNvSpPr>
            <a:spLocks noGrp="1" noChangeArrowheads="1"/>
          </p:cNvSpPr>
          <p:nvPr>
            <p:ph type="body" idx="1"/>
          </p:nvPr>
        </p:nvSpPr>
        <p:spPr>
          <a:xfrm>
            <a:off x="754956" y="1695370"/>
            <a:ext cx="7493000" cy="4920583"/>
          </a:xfrm>
        </p:spPr>
        <p:txBody>
          <a:bodyPr/>
          <a:lstStyle/>
          <a:p>
            <a:pPr>
              <a:buNone/>
            </a:pPr>
            <a:r>
              <a:rPr lang="en-US" sz="1800" b="1" dirty="0" smtClean="0"/>
              <a:t>Type </a:t>
            </a:r>
            <a:r>
              <a:rPr lang="en-US" sz="1800" i="1" dirty="0" smtClean="0"/>
              <a:t>dining-philosophers</a:t>
            </a:r>
            <a:r>
              <a:rPr lang="en-US" sz="1800" dirty="0" smtClean="0"/>
              <a:t> = </a:t>
            </a:r>
            <a:r>
              <a:rPr lang="en-US" sz="1800" b="1" dirty="0" smtClean="0"/>
              <a:t>monitor</a:t>
            </a:r>
            <a:br>
              <a:rPr lang="en-US" sz="1800" b="1" dirty="0" smtClean="0"/>
            </a:br>
            <a:r>
              <a:rPr lang="en-US" sz="1800" b="1" dirty="0" err="1" smtClean="0"/>
              <a:t>var</a:t>
            </a:r>
            <a:r>
              <a:rPr lang="en-US" sz="1800" b="1" dirty="0" smtClean="0"/>
              <a:t> </a:t>
            </a:r>
            <a:r>
              <a:rPr lang="en-US" sz="1800" i="1" dirty="0" smtClean="0"/>
              <a:t>state</a:t>
            </a:r>
            <a:r>
              <a:rPr lang="en-US" sz="1800" dirty="0" smtClean="0"/>
              <a:t> : </a:t>
            </a:r>
            <a:r>
              <a:rPr lang="en-US" sz="1800" b="1" dirty="0" smtClean="0"/>
              <a:t>array </a:t>
            </a:r>
            <a:r>
              <a:rPr lang="en-US" sz="1800" dirty="0" smtClean="0"/>
              <a:t>[0..4] </a:t>
            </a:r>
            <a:r>
              <a:rPr lang="en-US" sz="1800" b="1" dirty="0" smtClean="0"/>
              <a:t>of </a:t>
            </a:r>
            <a:r>
              <a:rPr lang="en-US" sz="1800" dirty="0" smtClean="0"/>
              <a:t>(</a:t>
            </a:r>
            <a:r>
              <a:rPr lang="en-US" sz="1800" i="1" dirty="0" smtClean="0"/>
              <a:t>thinking, hungry, eating</a:t>
            </a:r>
            <a:r>
              <a:rPr lang="en-US" sz="1800" dirty="0" smtClean="0"/>
              <a:t>);</a:t>
            </a:r>
            <a:br>
              <a:rPr lang="en-US" sz="1800" dirty="0" smtClean="0"/>
            </a:br>
            <a:r>
              <a:rPr lang="en-US" sz="1800" b="1" dirty="0" err="1" smtClean="0"/>
              <a:t>var</a:t>
            </a:r>
            <a:r>
              <a:rPr lang="en-US" sz="1800" b="1" dirty="0" smtClean="0"/>
              <a:t> </a:t>
            </a:r>
            <a:r>
              <a:rPr lang="en-US" sz="1800" dirty="0" smtClean="0"/>
              <a:t>self :</a:t>
            </a:r>
            <a:r>
              <a:rPr lang="en-US" sz="1800" b="1" dirty="0" smtClean="0"/>
              <a:t> array </a:t>
            </a:r>
            <a:r>
              <a:rPr lang="en-US" sz="1800" dirty="0" smtClean="0"/>
              <a:t>[0..4] </a:t>
            </a:r>
            <a:r>
              <a:rPr lang="en-US" sz="1800" b="1" dirty="0" smtClean="0"/>
              <a:t>of </a:t>
            </a:r>
            <a:r>
              <a:rPr lang="en-US" sz="1800" dirty="0" smtClean="0"/>
              <a:t>condition;</a:t>
            </a:r>
            <a:br>
              <a:rPr lang="en-US" sz="1800" dirty="0" smtClean="0"/>
            </a:br>
            <a:r>
              <a:rPr lang="en-US" sz="1800" dirty="0" smtClean="0"/>
              <a:t/>
            </a:r>
            <a:br>
              <a:rPr lang="en-US" sz="1800" dirty="0" smtClean="0"/>
            </a:br>
            <a:r>
              <a:rPr lang="en-US" sz="1800" b="1" dirty="0" smtClean="0"/>
              <a:t>procedure entry </a:t>
            </a:r>
            <a:r>
              <a:rPr lang="en-US" sz="1800" i="1" dirty="0" smtClean="0"/>
              <a:t>pickup</a:t>
            </a:r>
            <a:r>
              <a:rPr lang="en-US" sz="1800" dirty="0" smtClean="0"/>
              <a:t> (</a:t>
            </a:r>
            <a:r>
              <a:rPr lang="en-US" sz="1800" i="1" dirty="0" err="1" smtClean="0"/>
              <a:t>i</a:t>
            </a:r>
            <a:r>
              <a:rPr lang="en-US" sz="1800" dirty="0" smtClean="0"/>
              <a:t>: 0..4);</a:t>
            </a:r>
            <a:br>
              <a:rPr lang="en-US" sz="1800" dirty="0" smtClean="0"/>
            </a:br>
            <a:r>
              <a:rPr lang="en-US" sz="1800" b="1" dirty="0" smtClean="0"/>
              <a:t>begin</a:t>
            </a:r>
            <a:br>
              <a:rPr lang="en-US" sz="1800" b="1" dirty="0" smtClean="0"/>
            </a:br>
            <a:r>
              <a:rPr lang="en-US" sz="1800" b="1" dirty="0" smtClean="0"/>
              <a:t>	</a:t>
            </a:r>
            <a:r>
              <a:rPr lang="en-US" sz="1800" dirty="0" smtClean="0"/>
              <a:t>state[</a:t>
            </a:r>
            <a:r>
              <a:rPr lang="en-US" sz="1800" dirty="0" err="1" smtClean="0"/>
              <a:t>i</a:t>
            </a:r>
            <a:r>
              <a:rPr lang="en-US" sz="1800" dirty="0" smtClean="0"/>
              <a:t>] := hungry;</a:t>
            </a:r>
            <a:br>
              <a:rPr lang="en-US" sz="1800" dirty="0" smtClean="0"/>
            </a:br>
            <a:r>
              <a:rPr lang="en-US" sz="1800" dirty="0" smtClean="0"/>
              <a:t>	test (</a:t>
            </a:r>
            <a:r>
              <a:rPr lang="en-US" sz="1800" dirty="0" err="1" smtClean="0"/>
              <a:t>i</a:t>
            </a:r>
            <a:r>
              <a:rPr lang="en-US" sz="1800" dirty="0" smtClean="0"/>
              <a:t>);</a:t>
            </a:r>
            <a:br>
              <a:rPr lang="en-US" sz="1800" dirty="0" smtClean="0"/>
            </a:br>
            <a:r>
              <a:rPr lang="en-US" sz="1800" dirty="0" smtClean="0"/>
              <a:t>	</a:t>
            </a:r>
            <a:r>
              <a:rPr lang="en-US" sz="1800" b="1" dirty="0" smtClean="0"/>
              <a:t>if </a:t>
            </a:r>
            <a:r>
              <a:rPr lang="en-US" sz="1800" i="1" dirty="0" smtClean="0"/>
              <a:t>state[</a:t>
            </a:r>
            <a:r>
              <a:rPr lang="en-US" sz="1800" i="1" dirty="0" err="1" smtClean="0"/>
              <a:t>i</a:t>
            </a:r>
            <a:r>
              <a:rPr lang="en-US" sz="1800" i="1" dirty="0" smtClean="0"/>
              <a:t> ] ≠ eating </a:t>
            </a:r>
            <a:r>
              <a:rPr lang="en-US" sz="1800" b="1" i="1" dirty="0" smtClean="0"/>
              <a:t>then </a:t>
            </a:r>
            <a:r>
              <a:rPr lang="en-US" sz="1800" i="1" dirty="0" smtClean="0"/>
              <a:t>self</a:t>
            </a:r>
            <a:r>
              <a:rPr lang="en-US" sz="1800" dirty="0" smtClean="0"/>
              <a:t>[</a:t>
            </a:r>
            <a:r>
              <a:rPr lang="en-US" sz="1800" i="1" dirty="0" err="1" smtClean="0"/>
              <a:t>i</a:t>
            </a:r>
            <a:r>
              <a:rPr lang="en-US" sz="1800" i="1" dirty="0" smtClean="0"/>
              <a:t> </a:t>
            </a:r>
            <a:r>
              <a:rPr lang="en-US" sz="1800" dirty="0" smtClean="0"/>
              <a:t>]</a:t>
            </a:r>
            <a:r>
              <a:rPr lang="en-US" sz="1800" i="1" dirty="0" smtClean="0"/>
              <a:t>.wait;</a:t>
            </a:r>
            <a:br>
              <a:rPr lang="en-US" sz="1800" i="1" dirty="0" smtClean="0"/>
            </a:br>
            <a:r>
              <a:rPr lang="en-US" sz="1800" b="1" dirty="0" smtClean="0"/>
              <a:t>end;</a:t>
            </a:r>
            <a:br>
              <a:rPr lang="en-US" sz="1800" b="1" dirty="0" smtClean="0"/>
            </a:br>
            <a:r>
              <a:rPr lang="en-US" sz="1800" b="1" dirty="0" smtClean="0"/>
              <a:t/>
            </a:r>
            <a:br>
              <a:rPr lang="en-US" sz="1800" b="1" dirty="0" smtClean="0"/>
            </a:br>
            <a:r>
              <a:rPr lang="en-US" sz="1800" b="1" dirty="0" smtClean="0"/>
              <a:t> procedure entry </a:t>
            </a:r>
            <a:r>
              <a:rPr lang="en-US" sz="1800" i="1" dirty="0" smtClean="0"/>
              <a:t>putdown </a:t>
            </a:r>
            <a:r>
              <a:rPr lang="en-US" sz="1800" dirty="0" smtClean="0"/>
              <a:t>(</a:t>
            </a:r>
            <a:r>
              <a:rPr lang="en-US" sz="1800" i="1" dirty="0" err="1" smtClean="0"/>
              <a:t>i</a:t>
            </a:r>
            <a:r>
              <a:rPr lang="en-US" sz="1800" dirty="0" smtClean="0"/>
              <a:t>: 0..4);</a:t>
            </a:r>
            <a:br>
              <a:rPr lang="en-US" sz="1800" dirty="0" smtClean="0"/>
            </a:br>
            <a:r>
              <a:rPr lang="en-US" sz="1800" b="1" dirty="0" smtClean="0"/>
              <a:t>begin</a:t>
            </a:r>
            <a:br>
              <a:rPr lang="en-US" sz="1800" b="1" dirty="0" smtClean="0"/>
            </a:br>
            <a:r>
              <a:rPr lang="en-US" sz="1800" b="1" dirty="0" smtClean="0"/>
              <a:t>	</a:t>
            </a:r>
            <a:r>
              <a:rPr lang="en-US" sz="1800" dirty="0" smtClean="0"/>
              <a:t>state[</a:t>
            </a:r>
            <a:r>
              <a:rPr lang="en-US" sz="1800" dirty="0" err="1" smtClean="0"/>
              <a:t>i</a:t>
            </a:r>
            <a:r>
              <a:rPr lang="en-US" sz="1800" dirty="0" smtClean="0"/>
              <a:t>] := thinking;</a:t>
            </a:r>
            <a:br>
              <a:rPr lang="en-US" sz="1800" dirty="0" smtClean="0"/>
            </a:br>
            <a:r>
              <a:rPr lang="en-US" sz="1800" dirty="0" smtClean="0"/>
              <a:t>	test (i+4 </a:t>
            </a:r>
            <a:r>
              <a:rPr lang="en-US" sz="1800" b="1" dirty="0" smtClean="0"/>
              <a:t>mod </a:t>
            </a:r>
            <a:r>
              <a:rPr lang="en-US" sz="1800" dirty="0" smtClean="0"/>
              <a:t>5);</a:t>
            </a:r>
            <a:br>
              <a:rPr lang="en-US" sz="1800" dirty="0" smtClean="0"/>
            </a:br>
            <a:r>
              <a:rPr lang="en-US" sz="1800" dirty="0" smtClean="0"/>
              <a:t>	test (i+1 </a:t>
            </a:r>
            <a:r>
              <a:rPr lang="en-US" sz="1800" b="1" dirty="0" smtClean="0"/>
              <a:t>mod </a:t>
            </a:r>
            <a:r>
              <a:rPr lang="en-US" sz="1800" dirty="0" smtClean="0"/>
              <a:t>5);</a:t>
            </a:r>
            <a:r>
              <a:rPr lang="en-US" sz="1800" b="1" dirty="0" smtClean="0"/>
              <a:t/>
            </a:r>
            <a:br>
              <a:rPr lang="en-US" sz="1800" b="1" dirty="0" smtClean="0"/>
            </a:br>
            <a:r>
              <a:rPr lang="en-US" sz="1800" b="1" dirty="0" smtClean="0"/>
              <a:t>end;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fld id="{B1153D42-9C82-49AF-8975-5CAB6D86BA0C}" type="slidenum">
              <a:rPr lang="en-US" smtClean="0"/>
              <a:pPr/>
              <a:t>15</a:t>
            </a:fld>
            <a:endParaRPr lang="en-US" smtClean="0"/>
          </a:p>
        </p:txBody>
      </p:sp>
      <p:sp>
        <p:nvSpPr>
          <p:cNvPr id="392194" name="Rectangle 2"/>
          <p:cNvSpPr>
            <a:spLocks noGrp="1" noChangeArrowheads="1"/>
          </p:cNvSpPr>
          <p:nvPr>
            <p:ph type="title"/>
          </p:nvPr>
        </p:nvSpPr>
        <p:spPr>
          <a:xfrm>
            <a:off x="-55658" y="228600"/>
            <a:ext cx="9199658" cy="609600"/>
          </a:xfrm>
        </p:spPr>
        <p:txBody>
          <a:bodyPr/>
          <a:lstStyle/>
          <a:p>
            <a:pPr>
              <a:defRPr/>
            </a:pPr>
            <a:r>
              <a:rPr lang="en-US" sz="2400" dirty="0" smtClean="0"/>
              <a:t>Deadlock-Free Monitor Solution to Dining Philosophers</a:t>
            </a:r>
          </a:p>
        </p:txBody>
      </p:sp>
      <p:sp>
        <p:nvSpPr>
          <p:cNvPr id="58372" name="Rectangle 3"/>
          <p:cNvSpPr>
            <a:spLocks noGrp="1" noChangeArrowheads="1"/>
          </p:cNvSpPr>
          <p:nvPr>
            <p:ph type="body" idx="1"/>
          </p:nvPr>
        </p:nvSpPr>
        <p:spPr>
          <a:xfrm>
            <a:off x="685800" y="1019175"/>
            <a:ext cx="7493000" cy="5593292"/>
          </a:xfrm>
        </p:spPr>
        <p:txBody>
          <a:bodyPr/>
          <a:lstStyle/>
          <a:p>
            <a:pPr marL="1600200" indent="-338138">
              <a:buNone/>
            </a:pPr>
            <a:r>
              <a:rPr lang="en-US" b="1" dirty="0" smtClean="0"/>
              <a:t>procedure </a:t>
            </a:r>
            <a:r>
              <a:rPr lang="en-US" i="1" dirty="0" smtClean="0"/>
              <a:t>test</a:t>
            </a:r>
            <a:r>
              <a:rPr lang="en-US" dirty="0" smtClean="0"/>
              <a:t> (</a:t>
            </a:r>
            <a:r>
              <a:rPr lang="en-US" i="1" dirty="0" smtClean="0"/>
              <a:t>k</a:t>
            </a:r>
            <a:r>
              <a:rPr lang="en-US" dirty="0" smtClean="0"/>
              <a:t>: 0..4);</a:t>
            </a:r>
            <a:br>
              <a:rPr lang="en-US" dirty="0" smtClean="0"/>
            </a:br>
            <a:r>
              <a:rPr lang="en-US" b="1" dirty="0" smtClean="0"/>
              <a:t>begin</a:t>
            </a:r>
            <a:br>
              <a:rPr lang="en-US" b="1" dirty="0" smtClean="0"/>
            </a:br>
            <a:r>
              <a:rPr lang="en-US" b="1" dirty="0" smtClean="0"/>
              <a:t>	if </a:t>
            </a:r>
            <a:r>
              <a:rPr lang="en-US" i="1" dirty="0" smtClean="0"/>
              <a:t>state</a:t>
            </a:r>
            <a:r>
              <a:rPr lang="en-US" dirty="0" smtClean="0"/>
              <a:t>[</a:t>
            </a:r>
            <a:r>
              <a:rPr lang="en-US" i="1" dirty="0" smtClean="0"/>
              <a:t>k</a:t>
            </a:r>
            <a:r>
              <a:rPr lang="en-US" dirty="0" smtClean="0"/>
              <a:t>+4 </a:t>
            </a:r>
            <a:r>
              <a:rPr lang="en-US" b="1" dirty="0" smtClean="0"/>
              <a:t>mod </a:t>
            </a:r>
            <a:r>
              <a:rPr lang="en-US" dirty="0" smtClean="0"/>
              <a:t>5] </a:t>
            </a:r>
            <a:r>
              <a:rPr lang="en-US" i="1" dirty="0" smtClean="0"/>
              <a:t>≠ eating</a:t>
            </a:r>
            <a:br>
              <a:rPr lang="en-US" i="1" dirty="0" smtClean="0"/>
            </a:br>
            <a:r>
              <a:rPr lang="en-US" i="1" dirty="0" smtClean="0"/>
              <a:t>         </a:t>
            </a:r>
            <a:r>
              <a:rPr lang="en-US" b="1" dirty="0" smtClean="0"/>
              <a:t>and </a:t>
            </a:r>
            <a:r>
              <a:rPr lang="en-US" i="1" dirty="0" smtClean="0"/>
              <a:t>state</a:t>
            </a:r>
            <a:r>
              <a:rPr lang="en-US" dirty="0" smtClean="0"/>
              <a:t>[</a:t>
            </a:r>
            <a:r>
              <a:rPr lang="en-US" i="1" dirty="0" smtClean="0"/>
              <a:t>k</a:t>
            </a:r>
            <a:r>
              <a:rPr lang="en-US" dirty="0" smtClean="0"/>
              <a:t>] = </a:t>
            </a:r>
            <a:r>
              <a:rPr lang="en-US" i="1" dirty="0" smtClean="0"/>
              <a:t>hungry</a:t>
            </a:r>
            <a:br>
              <a:rPr lang="en-US" i="1" dirty="0" smtClean="0"/>
            </a:br>
            <a:r>
              <a:rPr lang="en-US" i="1" dirty="0" smtClean="0"/>
              <a:t>         </a:t>
            </a:r>
            <a:r>
              <a:rPr lang="en-US" b="1" dirty="0" smtClean="0"/>
              <a:t>and</a:t>
            </a:r>
            <a:r>
              <a:rPr lang="en-US" dirty="0" smtClean="0"/>
              <a:t> </a:t>
            </a:r>
            <a:r>
              <a:rPr lang="en-US" i="1" dirty="0" smtClean="0"/>
              <a:t>state</a:t>
            </a:r>
            <a:r>
              <a:rPr lang="en-US" dirty="0" smtClean="0"/>
              <a:t>[</a:t>
            </a:r>
            <a:r>
              <a:rPr lang="en-US" i="1" dirty="0" smtClean="0"/>
              <a:t>k</a:t>
            </a:r>
            <a:r>
              <a:rPr lang="en-US" dirty="0" smtClean="0"/>
              <a:t>+1 </a:t>
            </a:r>
            <a:r>
              <a:rPr lang="en-US" b="1" dirty="0" smtClean="0"/>
              <a:t>mod </a:t>
            </a:r>
            <a:r>
              <a:rPr lang="en-US" dirty="0" smtClean="0"/>
              <a:t>5] </a:t>
            </a:r>
            <a:r>
              <a:rPr lang="en-US" i="1" dirty="0" smtClean="0"/>
              <a:t>≠ eating</a:t>
            </a:r>
            <a:br>
              <a:rPr lang="en-US" i="1" dirty="0" smtClean="0"/>
            </a:br>
            <a:r>
              <a:rPr lang="en-US" i="1" dirty="0" smtClean="0"/>
              <a:t>     </a:t>
            </a:r>
            <a:r>
              <a:rPr lang="en-US" b="1" dirty="0" smtClean="0"/>
              <a:t>then begin</a:t>
            </a:r>
            <a:br>
              <a:rPr lang="en-US" b="1" dirty="0" smtClean="0"/>
            </a:br>
            <a:r>
              <a:rPr lang="en-US" b="1" dirty="0" smtClean="0"/>
              <a:t>	      	</a:t>
            </a:r>
            <a:r>
              <a:rPr lang="en-US" i="1" dirty="0" smtClean="0"/>
              <a:t>state</a:t>
            </a:r>
            <a:r>
              <a:rPr lang="en-US" dirty="0" smtClean="0"/>
              <a:t>[</a:t>
            </a:r>
            <a:r>
              <a:rPr lang="en-US" i="1" dirty="0" smtClean="0"/>
              <a:t>k</a:t>
            </a:r>
            <a:r>
              <a:rPr lang="en-US" dirty="0" smtClean="0"/>
              <a:t> ] := </a:t>
            </a:r>
            <a:r>
              <a:rPr lang="en-US" i="1" dirty="0" smtClean="0"/>
              <a:t>eating</a:t>
            </a:r>
            <a:r>
              <a:rPr lang="en-US" dirty="0" smtClean="0"/>
              <a:t>;</a:t>
            </a:r>
            <a:br>
              <a:rPr lang="en-US" dirty="0" smtClean="0"/>
            </a:br>
            <a:r>
              <a:rPr lang="en-US" dirty="0" smtClean="0"/>
              <a:t>          	</a:t>
            </a:r>
            <a:r>
              <a:rPr lang="en-US" i="1" dirty="0" smtClean="0"/>
              <a:t>self</a:t>
            </a:r>
            <a:r>
              <a:rPr lang="en-US" dirty="0" smtClean="0"/>
              <a:t>[</a:t>
            </a:r>
            <a:r>
              <a:rPr lang="en-US" i="1" dirty="0" smtClean="0"/>
              <a:t>k</a:t>
            </a:r>
            <a:r>
              <a:rPr lang="en-US" dirty="0" smtClean="0"/>
              <a:t> ].</a:t>
            </a:r>
            <a:r>
              <a:rPr lang="en-US" i="1" dirty="0" smtClean="0"/>
              <a:t>signal</a:t>
            </a:r>
            <a:r>
              <a:rPr lang="en-US" dirty="0" smtClean="0"/>
              <a:t>;</a:t>
            </a:r>
            <a:br>
              <a:rPr lang="en-US" dirty="0" smtClean="0"/>
            </a:br>
            <a:r>
              <a:rPr lang="en-US" dirty="0" smtClean="0"/>
              <a:t>               </a:t>
            </a:r>
            <a:r>
              <a:rPr lang="en-US" b="1" dirty="0" smtClean="0"/>
              <a:t>end;</a:t>
            </a:r>
          </a:p>
          <a:p>
            <a:pPr marL="1600200" indent="-338138">
              <a:buNone/>
            </a:pPr>
            <a:r>
              <a:rPr lang="en-US" b="1" dirty="0" smtClean="0"/>
              <a:t>  	end;</a:t>
            </a:r>
          </a:p>
          <a:p>
            <a:pPr marL="1262063" indent="0">
              <a:buNone/>
            </a:pPr>
            <a:r>
              <a:rPr lang="en-US" b="1" dirty="0" smtClean="0"/>
              <a:t>begin for </a:t>
            </a:r>
            <a:r>
              <a:rPr lang="en-US" i="1" dirty="0" err="1" smtClean="0"/>
              <a:t>i</a:t>
            </a:r>
            <a:r>
              <a:rPr lang="en-US" i="1" dirty="0" smtClean="0"/>
              <a:t> </a:t>
            </a:r>
            <a:r>
              <a:rPr lang="en-US" dirty="0" smtClean="0"/>
              <a:t>:= 0 </a:t>
            </a:r>
            <a:r>
              <a:rPr lang="en-US" b="1" dirty="0" smtClean="0"/>
              <a:t>to </a:t>
            </a:r>
            <a:r>
              <a:rPr lang="en-US" dirty="0" smtClean="0"/>
              <a:t>4  </a:t>
            </a:r>
            <a:r>
              <a:rPr lang="en-US" b="1" dirty="0" smtClean="0"/>
              <a:t>do </a:t>
            </a:r>
            <a:r>
              <a:rPr lang="en-US" dirty="0" smtClean="0"/>
              <a:t>state[</a:t>
            </a:r>
            <a:r>
              <a:rPr lang="en-US" i="1" dirty="0" err="1" smtClean="0"/>
              <a:t>i</a:t>
            </a:r>
            <a:r>
              <a:rPr lang="en-US" dirty="0" smtClean="0"/>
              <a:t>] := thinking; </a:t>
            </a:r>
            <a:r>
              <a:rPr lang="en-US" b="1" dirty="0" smtClean="0"/>
              <a:t>end.</a:t>
            </a:r>
          </a:p>
          <a:p>
            <a:pPr marL="1828800" indent="-1717675">
              <a:buNone/>
            </a:pPr>
            <a:r>
              <a:rPr lang="en-US" b="1" dirty="0" smtClean="0">
                <a:solidFill>
                  <a:srgbClr val="0070C0"/>
                </a:solidFill>
              </a:rPr>
              <a:t>MONITOR USE:  </a:t>
            </a:r>
            <a:r>
              <a:rPr lang="en-US" b="1" dirty="0" err="1" smtClean="0"/>
              <a:t>var</a:t>
            </a:r>
            <a:r>
              <a:rPr lang="en-US" b="1" dirty="0" smtClean="0"/>
              <a:t> </a:t>
            </a:r>
            <a:r>
              <a:rPr lang="en-US" i="1" dirty="0" err="1" smtClean="0"/>
              <a:t>dp</a:t>
            </a:r>
            <a:r>
              <a:rPr lang="en-US" dirty="0" smtClean="0"/>
              <a:t>: </a:t>
            </a:r>
            <a:r>
              <a:rPr lang="en-US" i="1" dirty="0" smtClean="0"/>
              <a:t>dining-philosopher;</a:t>
            </a:r>
            <a:br>
              <a:rPr lang="en-US" i="1" dirty="0" smtClean="0"/>
            </a:br>
            <a:r>
              <a:rPr lang="en-US" i="1" dirty="0" smtClean="0"/>
              <a:t>   …</a:t>
            </a:r>
            <a:r>
              <a:rPr lang="en-US" b="1" i="1" dirty="0" smtClean="0"/>
              <a:t/>
            </a:r>
            <a:br>
              <a:rPr lang="en-US" b="1" i="1" dirty="0" smtClean="0"/>
            </a:br>
            <a:r>
              <a:rPr lang="en-US" b="1" i="1" dirty="0" smtClean="0"/>
              <a:t>   </a:t>
            </a:r>
            <a:r>
              <a:rPr lang="en-US" i="1" dirty="0" err="1" smtClean="0"/>
              <a:t>dp.pickup</a:t>
            </a:r>
            <a:r>
              <a:rPr lang="en-US" i="1" dirty="0" smtClean="0"/>
              <a:t>(i);</a:t>
            </a:r>
            <a:br>
              <a:rPr lang="en-US" i="1" dirty="0" smtClean="0"/>
            </a:br>
            <a:r>
              <a:rPr lang="en-US" i="1" dirty="0" smtClean="0"/>
              <a:t>   EAT</a:t>
            </a:r>
            <a:br>
              <a:rPr lang="en-US" i="1" dirty="0" smtClean="0"/>
            </a:br>
            <a:r>
              <a:rPr lang="en-US" i="1" dirty="0" smtClean="0"/>
              <a:t>   </a:t>
            </a:r>
            <a:r>
              <a:rPr lang="en-US" i="1" dirty="0" err="1" smtClean="0"/>
              <a:t>dp.putdown</a:t>
            </a:r>
            <a:r>
              <a:rPr lang="en-US" i="1" dirty="0" smtClean="0"/>
              <a:t>(i);</a:t>
            </a:r>
            <a:br>
              <a:rPr lang="en-US" i="1" dirty="0" smtClean="0"/>
            </a:br>
            <a:r>
              <a:rPr lang="en-US" i="1" dirty="0" smtClean="0"/>
              <a:t>    …                                                 </a:t>
            </a:r>
            <a:r>
              <a:rPr lang="en-US" b="1" dirty="0" smtClean="0">
                <a:solidFill>
                  <a:srgbClr val="0070C0"/>
                </a:solidFill>
              </a:rPr>
              <a:t>Can </a:t>
            </a:r>
            <a:r>
              <a:rPr lang="en-US" b="1" dirty="0" err="1">
                <a:solidFill>
                  <a:srgbClr val="0070C0"/>
                </a:solidFill>
              </a:rPr>
              <a:t>l</a:t>
            </a:r>
            <a:r>
              <a:rPr lang="en-US" b="1" dirty="0" err="1" smtClean="0">
                <a:solidFill>
                  <a:srgbClr val="0070C0"/>
                </a:solidFill>
              </a:rPr>
              <a:t>ivelocks</a:t>
            </a:r>
            <a:r>
              <a:rPr lang="en-US" b="1" dirty="0" smtClean="0">
                <a:solidFill>
                  <a:srgbClr val="0070C0"/>
                </a:solidFill>
              </a:rPr>
              <a:t> occur?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fld id="{4B7D7A2E-F3D4-499E-9907-AF7497C66A99}" type="slidenum">
              <a:rPr lang="en-US" smtClean="0"/>
              <a:pPr/>
              <a:t>16</a:t>
            </a:fld>
            <a:endParaRPr lang="en-US" smtClean="0"/>
          </a:p>
        </p:txBody>
      </p:sp>
      <p:sp>
        <p:nvSpPr>
          <p:cNvPr id="396290" name="Rectangle 2"/>
          <p:cNvSpPr>
            <a:spLocks noGrp="1" noChangeArrowheads="1"/>
          </p:cNvSpPr>
          <p:nvPr>
            <p:ph type="title"/>
          </p:nvPr>
        </p:nvSpPr>
        <p:spPr>
          <a:xfrm>
            <a:off x="685800" y="0"/>
            <a:ext cx="8077200" cy="609600"/>
          </a:xfrm>
        </p:spPr>
        <p:txBody>
          <a:bodyPr/>
          <a:lstStyle/>
          <a:p>
            <a:pPr>
              <a:defRPr/>
            </a:pPr>
            <a:r>
              <a:rPr lang="en-US" dirty="0" smtClean="0"/>
              <a:t>Allocating a Single </a:t>
            </a:r>
            <a:r>
              <a:rPr lang="en-US" dirty="0"/>
              <a:t>R</a:t>
            </a:r>
            <a:r>
              <a:rPr lang="en-US" dirty="0" smtClean="0"/>
              <a:t>esource to Processes</a:t>
            </a:r>
          </a:p>
        </p:txBody>
      </p:sp>
      <p:sp>
        <p:nvSpPr>
          <p:cNvPr id="64516" name="Rectangle 3"/>
          <p:cNvSpPr>
            <a:spLocks noGrp="1" noChangeArrowheads="1"/>
          </p:cNvSpPr>
          <p:nvPr>
            <p:ph type="body" idx="1"/>
          </p:nvPr>
        </p:nvSpPr>
        <p:spPr>
          <a:xfrm>
            <a:off x="645032" y="655634"/>
            <a:ext cx="8099398" cy="6060211"/>
          </a:xfrm>
        </p:spPr>
        <p:txBody>
          <a:bodyPr/>
          <a:lstStyle/>
          <a:p>
            <a:pPr>
              <a:buNone/>
            </a:pPr>
            <a:r>
              <a:rPr lang="en-US" i="1" dirty="0" smtClean="0"/>
              <a:t>We use the </a:t>
            </a:r>
            <a:r>
              <a:rPr lang="en-US" b="1" i="1" dirty="0" smtClean="0">
                <a:solidFill>
                  <a:srgbClr val="0070C0"/>
                </a:solidFill>
              </a:rPr>
              <a:t>conditional-wait</a:t>
            </a:r>
            <a:r>
              <a:rPr lang="en-US" b="1" dirty="0" smtClean="0">
                <a:solidFill>
                  <a:srgbClr val="0070C0"/>
                </a:solidFill>
              </a:rPr>
              <a:t> construct</a:t>
            </a:r>
            <a:r>
              <a:rPr lang="en-US" dirty="0" smtClean="0"/>
              <a:t>:    </a:t>
            </a:r>
            <a:r>
              <a:rPr lang="en-US" dirty="0" err="1" smtClean="0"/>
              <a:t>x.wait</a:t>
            </a:r>
            <a:r>
              <a:rPr lang="en-US" dirty="0" smtClean="0"/>
              <a:t>(</a:t>
            </a:r>
            <a:r>
              <a:rPr lang="en-US" i="1" dirty="0" smtClean="0"/>
              <a:t>c</a:t>
            </a:r>
            <a:r>
              <a:rPr lang="en-US" dirty="0" smtClean="0"/>
              <a:t>);      c: integer priority</a:t>
            </a:r>
          </a:p>
          <a:p>
            <a:pPr>
              <a:buNone/>
            </a:pPr>
            <a:r>
              <a:rPr lang="en-US" b="1" dirty="0" smtClean="0"/>
              <a:t>type </a:t>
            </a:r>
            <a:r>
              <a:rPr lang="en-US" dirty="0" smtClean="0"/>
              <a:t>resource-allocation</a:t>
            </a:r>
            <a:r>
              <a:rPr lang="en-US" i="1" dirty="0" smtClean="0"/>
              <a:t> </a:t>
            </a:r>
            <a:r>
              <a:rPr lang="en-US" dirty="0" smtClean="0"/>
              <a:t>= </a:t>
            </a:r>
            <a:r>
              <a:rPr lang="en-US" b="1" dirty="0" smtClean="0"/>
              <a:t>monitor;</a:t>
            </a:r>
            <a:br>
              <a:rPr lang="en-US" b="1" dirty="0" smtClean="0"/>
            </a:br>
            <a:r>
              <a:rPr lang="en-US" b="1" dirty="0" err="1" smtClean="0"/>
              <a:t>var</a:t>
            </a:r>
            <a:r>
              <a:rPr lang="en-US" b="1" dirty="0" smtClean="0"/>
              <a:t>  </a:t>
            </a:r>
            <a:r>
              <a:rPr lang="en-US" dirty="0" smtClean="0"/>
              <a:t>busy: </a:t>
            </a:r>
            <a:r>
              <a:rPr lang="en-US" i="1" dirty="0" err="1" smtClean="0"/>
              <a:t>boolean</a:t>
            </a:r>
            <a:r>
              <a:rPr lang="en-US" i="1" dirty="0" smtClean="0"/>
              <a:t>;  </a:t>
            </a:r>
            <a:r>
              <a:rPr lang="en-US" dirty="0" smtClean="0"/>
              <a:t>x: </a:t>
            </a:r>
            <a:r>
              <a:rPr lang="en-US" i="1" dirty="0" smtClean="0"/>
              <a:t>condition; </a:t>
            </a:r>
          </a:p>
          <a:p>
            <a:pPr>
              <a:buNone/>
            </a:pPr>
            <a:r>
              <a:rPr lang="en-US" b="1" dirty="0" smtClean="0"/>
              <a:t>procedure entry</a:t>
            </a:r>
            <a:r>
              <a:rPr lang="en-US" i="1" dirty="0" smtClean="0"/>
              <a:t> acquire(</a:t>
            </a:r>
            <a:r>
              <a:rPr lang="en-US" dirty="0" err="1" smtClean="0"/>
              <a:t>priority:</a:t>
            </a:r>
            <a:r>
              <a:rPr lang="en-US" i="1" dirty="0" err="1" smtClean="0"/>
              <a:t>integer</a:t>
            </a:r>
            <a:r>
              <a:rPr lang="en-US" i="1" dirty="0" smtClean="0"/>
              <a:t>); </a:t>
            </a:r>
            <a:br>
              <a:rPr lang="en-US" i="1" dirty="0" smtClean="0"/>
            </a:br>
            <a:r>
              <a:rPr lang="en-US" b="1" dirty="0" smtClean="0"/>
              <a:t>begin</a:t>
            </a:r>
            <a:br>
              <a:rPr lang="en-US" b="1" dirty="0" smtClean="0"/>
            </a:br>
            <a:r>
              <a:rPr lang="en-US" b="1" dirty="0" smtClean="0"/>
              <a:t>	if </a:t>
            </a:r>
            <a:r>
              <a:rPr lang="en-US" dirty="0" smtClean="0"/>
              <a:t>busy</a:t>
            </a:r>
            <a:r>
              <a:rPr lang="en-US" i="1" dirty="0" smtClean="0"/>
              <a:t> </a:t>
            </a:r>
            <a:r>
              <a:rPr lang="en-US" b="1" dirty="0" smtClean="0"/>
              <a:t>then </a:t>
            </a:r>
            <a:r>
              <a:rPr lang="en-US" dirty="0" err="1" smtClean="0"/>
              <a:t>x.wait</a:t>
            </a:r>
            <a:r>
              <a:rPr lang="en-US" dirty="0" smtClean="0"/>
              <a:t>(</a:t>
            </a:r>
            <a:r>
              <a:rPr lang="en-US" i="1" dirty="0" smtClean="0"/>
              <a:t>priority);     </a:t>
            </a:r>
            <a:r>
              <a:rPr lang="en-US" dirty="0" smtClean="0"/>
              <a:t>busy:</a:t>
            </a:r>
            <a:r>
              <a:rPr lang="en-US" i="1" dirty="0" smtClean="0"/>
              <a:t> = True; </a:t>
            </a:r>
            <a:br>
              <a:rPr lang="en-US" i="1" dirty="0" smtClean="0"/>
            </a:br>
            <a:r>
              <a:rPr lang="en-US" b="1" dirty="0" smtClean="0"/>
              <a:t>end;</a:t>
            </a:r>
          </a:p>
          <a:p>
            <a:pPr>
              <a:buNone/>
            </a:pPr>
            <a:r>
              <a:rPr lang="en-US" i="1" dirty="0" smtClean="0"/>
              <a:t> </a:t>
            </a:r>
            <a:r>
              <a:rPr lang="en-US" b="1" dirty="0"/>
              <a:t>procedure </a:t>
            </a:r>
            <a:r>
              <a:rPr lang="en-US" b="1" dirty="0" smtClean="0"/>
              <a:t>entry </a:t>
            </a:r>
            <a:r>
              <a:rPr lang="en-US" dirty="0" smtClean="0"/>
              <a:t>release; </a:t>
            </a:r>
            <a:br>
              <a:rPr lang="en-US" dirty="0" smtClean="0"/>
            </a:br>
            <a:r>
              <a:rPr lang="en-US" b="1" dirty="0" smtClean="0"/>
              <a:t>begin  </a:t>
            </a:r>
            <a:r>
              <a:rPr lang="en-US" dirty="0" smtClean="0"/>
              <a:t>busy:= </a:t>
            </a:r>
            <a:r>
              <a:rPr lang="en-US" i="1" dirty="0" smtClean="0"/>
              <a:t>False;  </a:t>
            </a:r>
            <a:r>
              <a:rPr lang="en-US" dirty="0" err="1" smtClean="0"/>
              <a:t>x.signal</a:t>
            </a:r>
            <a:r>
              <a:rPr lang="en-US" dirty="0" smtClean="0"/>
              <a:t>; 	// Among waiting processes, the process</a:t>
            </a:r>
            <a:br>
              <a:rPr lang="en-US" dirty="0" smtClean="0"/>
            </a:br>
            <a:r>
              <a:rPr lang="en-US" b="1" dirty="0" smtClean="0"/>
              <a:t>end;</a:t>
            </a:r>
            <a:r>
              <a:rPr lang="en-US" i="1" dirty="0" smtClean="0"/>
              <a:t> 				//    with smallest priority is released.</a:t>
            </a:r>
          </a:p>
          <a:p>
            <a:pPr>
              <a:buNone/>
            </a:pPr>
            <a:r>
              <a:rPr lang="en-US" b="1" dirty="0" smtClean="0"/>
              <a:t>begin </a:t>
            </a:r>
            <a:r>
              <a:rPr lang="en-US" dirty="0" smtClean="0"/>
              <a:t>busy:= </a:t>
            </a:r>
            <a:r>
              <a:rPr lang="en-US" i="1" dirty="0" smtClean="0"/>
              <a:t>False; </a:t>
            </a:r>
            <a:r>
              <a:rPr lang="en-US" b="1" dirty="0" smtClean="0"/>
              <a:t>end;	</a:t>
            </a:r>
            <a:r>
              <a:rPr lang="en-US" dirty="0" smtClean="0"/>
              <a:t>	//  Initialization code</a:t>
            </a:r>
          </a:p>
          <a:p>
            <a:pPr>
              <a:buNone/>
            </a:pPr>
            <a:r>
              <a:rPr lang="en-US" b="1" dirty="0"/>
              <a:t> </a:t>
            </a:r>
            <a:r>
              <a:rPr lang="en-US" b="1" dirty="0" smtClean="0"/>
              <a:t>      </a:t>
            </a:r>
            <a:r>
              <a:rPr lang="en-US" b="1" dirty="0" smtClean="0">
                <a:solidFill>
                  <a:srgbClr val="0070C0"/>
                </a:solidFill>
              </a:rPr>
              <a:t>MONITOR USE:</a:t>
            </a:r>
            <a:r>
              <a:rPr lang="en-US" b="1" dirty="0" smtClean="0"/>
              <a:t/>
            </a:r>
            <a:br>
              <a:rPr lang="en-US" b="1" dirty="0" smtClean="0"/>
            </a:br>
            <a:r>
              <a:rPr lang="en-US" b="1" dirty="0" smtClean="0"/>
              <a:t>		</a:t>
            </a:r>
            <a:r>
              <a:rPr lang="en-US" b="1" dirty="0" err="1" smtClean="0"/>
              <a:t>var</a:t>
            </a:r>
            <a:r>
              <a:rPr lang="en-US" b="1" dirty="0" smtClean="0"/>
              <a:t> </a:t>
            </a:r>
            <a:r>
              <a:rPr lang="en-US" dirty="0" smtClean="0"/>
              <a:t>R: resource-allocation;</a:t>
            </a:r>
            <a:br>
              <a:rPr lang="en-US" dirty="0" smtClean="0"/>
            </a:br>
            <a:r>
              <a:rPr lang="en-US" dirty="0" smtClean="0"/>
              <a:t>		…..</a:t>
            </a:r>
          </a:p>
          <a:p>
            <a:pPr>
              <a:buNone/>
            </a:pPr>
            <a:r>
              <a:rPr lang="en-US" b="1" dirty="0"/>
              <a:t>	</a:t>
            </a:r>
            <a:r>
              <a:rPr lang="en-US" b="1" dirty="0" smtClean="0"/>
              <a:t>		</a:t>
            </a:r>
            <a:r>
              <a:rPr lang="en-US" dirty="0" err="1" smtClean="0"/>
              <a:t>R.acquire</a:t>
            </a:r>
            <a:r>
              <a:rPr lang="en-US" dirty="0" smtClean="0"/>
              <a:t>(5);</a:t>
            </a:r>
            <a:br>
              <a:rPr lang="en-US" dirty="0" smtClean="0"/>
            </a:br>
            <a:r>
              <a:rPr lang="en-US" dirty="0" smtClean="0"/>
              <a:t>		…..   ACCESS  RESOURCE</a:t>
            </a:r>
            <a:br>
              <a:rPr lang="en-US" dirty="0" smtClean="0"/>
            </a:br>
            <a:r>
              <a:rPr lang="en-US" dirty="0" smtClean="0"/>
              <a:t>		</a:t>
            </a:r>
            <a:r>
              <a:rPr lang="en-US" dirty="0" err="1" smtClean="0"/>
              <a:t>R.release</a:t>
            </a:r>
            <a:r>
              <a:rPr lang="en-US" dirty="0" smtClean="0"/>
              <a:t>;</a:t>
            </a:r>
            <a:endParaRPr lang="en-US"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fld id="{CA9C58D0-97D1-46BD-AD04-1A6E415F95FB}" type="slidenum">
              <a:rPr lang="en-US" smtClean="0"/>
              <a:pPr/>
              <a:t>17</a:t>
            </a:fld>
            <a:endParaRPr lang="en-US" smtClean="0"/>
          </a:p>
        </p:txBody>
      </p:sp>
      <p:sp>
        <p:nvSpPr>
          <p:cNvPr id="356354" name="Rectangle 2"/>
          <p:cNvSpPr>
            <a:spLocks noGrp="1" noChangeArrowheads="1"/>
          </p:cNvSpPr>
          <p:nvPr>
            <p:ph type="title"/>
          </p:nvPr>
        </p:nvSpPr>
        <p:spPr>
          <a:xfrm>
            <a:off x="685800" y="228599"/>
            <a:ext cx="8077200" cy="881743"/>
          </a:xfrm>
        </p:spPr>
        <p:txBody>
          <a:bodyPr/>
          <a:lstStyle/>
          <a:p>
            <a:pPr>
              <a:defRPr/>
            </a:pPr>
            <a:r>
              <a:rPr lang="en-US" dirty="0" smtClean="0"/>
              <a:t>Summary: We have seen </a:t>
            </a:r>
            <a:br>
              <a:rPr lang="en-US" dirty="0" smtClean="0"/>
            </a:br>
            <a:r>
              <a:rPr lang="en-US" dirty="0" smtClean="0"/>
              <a:t>Three </a:t>
            </a:r>
            <a:r>
              <a:rPr lang="en-US" dirty="0"/>
              <a:t>P</a:t>
            </a:r>
            <a:r>
              <a:rPr lang="en-US" dirty="0" smtClean="0"/>
              <a:t>rocess </a:t>
            </a:r>
            <a:r>
              <a:rPr lang="en-US" dirty="0"/>
              <a:t>S</a:t>
            </a:r>
            <a:r>
              <a:rPr lang="en-US" dirty="0" smtClean="0"/>
              <a:t>ynchronization </a:t>
            </a:r>
            <a:r>
              <a:rPr lang="en-US" dirty="0"/>
              <a:t>C</a:t>
            </a:r>
            <a:r>
              <a:rPr lang="en-US" dirty="0" smtClean="0"/>
              <a:t>onstructs</a:t>
            </a:r>
          </a:p>
        </p:txBody>
      </p:sp>
      <p:sp>
        <p:nvSpPr>
          <p:cNvPr id="23556" name="Rectangle 3"/>
          <p:cNvSpPr>
            <a:spLocks noGrp="1" noChangeArrowheads="1"/>
          </p:cNvSpPr>
          <p:nvPr>
            <p:ph type="body" idx="1"/>
          </p:nvPr>
        </p:nvSpPr>
        <p:spPr>
          <a:xfrm>
            <a:off x="567283" y="1632279"/>
            <a:ext cx="8144933" cy="4539921"/>
          </a:xfrm>
        </p:spPr>
        <p:txBody>
          <a:bodyPr/>
          <a:lstStyle/>
          <a:p>
            <a:pPr>
              <a:tabLst>
                <a:tab pos="1597025" algn="l"/>
                <a:tab pos="2576513" algn="l"/>
              </a:tabLst>
            </a:pPr>
            <a:r>
              <a:rPr lang="en-US" b="1" dirty="0" smtClean="0">
                <a:sym typeface="Symbol" pitchFamily="18" charset="2"/>
              </a:rPr>
              <a:t>Semaphores</a:t>
            </a:r>
          </a:p>
          <a:p>
            <a:pPr>
              <a:tabLst>
                <a:tab pos="1597025" algn="l"/>
                <a:tab pos="2576513" algn="l"/>
              </a:tabLst>
            </a:pPr>
            <a:r>
              <a:rPr lang="en-US" b="1" dirty="0" smtClean="0">
                <a:solidFill>
                  <a:schemeClr val="bg2">
                    <a:lumMod val="60000"/>
                    <a:lumOff val="40000"/>
                  </a:schemeClr>
                </a:solidFill>
                <a:sym typeface="Symbol" pitchFamily="18" charset="2"/>
              </a:rPr>
              <a:t>Critical region or conditional critical region statements—CCRs</a:t>
            </a:r>
          </a:p>
          <a:p>
            <a:pPr>
              <a:tabLst>
                <a:tab pos="1597025" algn="l"/>
                <a:tab pos="2576513" algn="l"/>
              </a:tabLst>
            </a:pPr>
            <a:r>
              <a:rPr lang="en-US" b="1" dirty="0" smtClean="0">
                <a:sym typeface="Symbol" pitchFamily="18" charset="2"/>
              </a:rPr>
              <a:t>Monitors</a:t>
            </a:r>
          </a:p>
          <a:p>
            <a:pPr>
              <a:tabLst>
                <a:tab pos="1597025" algn="l"/>
                <a:tab pos="2576513" algn="l"/>
              </a:tabLst>
            </a:pPr>
            <a:endParaRPr lang="en-US" b="1" dirty="0">
              <a:sym typeface="Symbol" pitchFamily="18" charset="2"/>
            </a:endParaRPr>
          </a:p>
          <a:p>
            <a:pPr>
              <a:tabLst>
                <a:tab pos="1597025" algn="l"/>
                <a:tab pos="2576513" algn="l"/>
              </a:tabLst>
            </a:pPr>
            <a:r>
              <a:rPr lang="en-US" b="1" dirty="0" smtClean="0">
                <a:sym typeface="Symbol" pitchFamily="18" charset="2"/>
              </a:rPr>
              <a:t>WARNING #1: NO MIXING OF THESE CONSTRUCTS in your algorithms!</a:t>
            </a:r>
          </a:p>
          <a:p>
            <a:pPr lvl="1">
              <a:tabLst>
                <a:tab pos="1597025" algn="l"/>
                <a:tab pos="2576513" algn="l"/>
              </a:tabLst>
            </a:pPr>
            <a:r>
              <a:rPr lang="en-US" b="1" dirty="0" smtClean="0">
                <a:solidFill>
                  <a:srgbClr val="C00000"/>
                </a:solidFill>
              </a:rPr>
              <a:t>Your concurrent process algorithm can only use ONE of the two constructs.</a:t>
            </a:r>
          </a:p>
          <a:p>
            <a:pPr lvl="2">
              <a:tabLst>
                <a:tab pos="1597025" algn="l"/>
                <a:tab pos="2576513" algn="l"/>
              </a:tabLst>
            </a:pPr>
            <a:r>
              <a:rPr lang="en-US" b="1" dirty="0" smtClean="0">
                <a:solidFill>
                  <a:srgbClr val="C00000"/>
                </a:solidFill>
              </a:rPr>
              <a:t>If your algorithm uses semaphores, it cannot use monitors.</a:t>
            </a:r>
          </a:p>
          <a:p>
            <a:pPr lvl="2">
              <a:tabLst>
                <a:tab pos="1597025" algn="l"/>
                <a:tab pos="2576513" algn="l"/>
              </a:tabLst>
            </a:pPr>
            <a:r>
              <a:rPr lang="en-US" b="1" dirty="0" smtClean="0">
                <a:solidFill>
                  <a:srgbClr val="C00000"/>
                </a:solidFill>
              </a:rPr>
              <a:t>If your algorithm uses monitors, it cannot use semaphores.</a:t>
            </a:r>
          </a:p>
          <a:p>
            <a:pPr>
              <a:tabLst>
                <a:tab pos="1597025" algn="l"/>
                <a:tab pos="2576513" algn="l"/>
              </a:tabLst>
            </a:pPr>
            <a:endParaRPr lang="en-US" b="1" dirty="0">
              <a:solidFill>
                <a:srgbClr val="C00000"/>
              </a:solidFill>
            </a:endParaRPr>
          </a:p>
          <a:p>
            <a:pPr>
              <a:tabLst>
                <a:tab pos="1597025" algn="l"/>
                <a:tab pos="2576513" algn="l"/>
              </a:tabLst>
            </a:pPr>
            <a:r>
              <a:rPr lang="en-US" b="1" dirty="0" smtClean="0"/>
              <a:t>WARNING #2: ALWAYS USE THE SAME SYNTAX GIVEN IN SLIDES!!</a:t>
            </a:r>
          </a:p>
          <a:p>
            <a:pPr>
              <a:tabLst>
                <a:tab pos="1597025" algn="l"/>
                <a:tab pos="2576513" algn="l"/>
              </a:tabLst>
            </a:pPr>
            <a:endParaRPr lang="en-US" b="1" dirty="0" smtClean="0">
              <a:sym typeface="Symbol" pitchFamily="18" charset="2"/>
            </a:endParaRPr>
          </a:p>
        </p:txBody>
      </p:sp>
    </p:spTree>
    <p:extLst>
      <p:ext uri="{BB962C8B-B14F-4D97-AF65-F5344CB8AC3E}">
        <p14:creationId xmlns:p14="http://schemas.microsoft.com/office/powerpoint/2010/main" val="1320363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599"/>
            <a:ext cx="8077200" cy="881743"/>
          </a:xfrm>
        </p:spPr>
        <p:txBody>
          <a:bodyPr/>
          <a:lstStyle/>
          <a:p>
            <a:r>
              <a:rPr lang="en-US" dirty="0" smtClean="0"/>
              <a:t>Concurrent programming problems</a:t>
            </a:r>
            <a:br>
              <a:rPr lang="en-US" dirty="0" smtClean="0"/>
            </a:br>
            <a:r>
              <a:rPr lang="en-US" dirty="0" smtClean="0"/>
              <a:t>seen in class and recitations</a:t>
            </a:r>
            <a:endParaRPr lang="en-US" dirty="0"/>
          </a:p>
        </p:txBody>
      </p:sp>
      <p:sp>
        <p:nvSpPr>
          <p:cNvPr id="3" name="Content Placeholder 2"/>
          <p:cNvSpPr>
            <a:spLocks noGrp="1"/>
          </p:cNvSpPr>
          <p:nvPr>
            <p:ph idx="1"/>
          </p:nvPr>
        </p:nvSpPr>
        <p:spPr>
          <a:xfrm>
            <a:off x="827088" y="1282699"/>
            <a:ext cx="7351712" cy="5256893"/>
          </a:xfrm>
        </p:spPr>
        <p:txBody>
          <a:bodyPr/>
          <a:lstStyle/>
          <a:p>
            <a:r>
              <a:rPr lang="en-US" i="1" dirty="0" smtClean="0"/>
              <a:t>Bounded buffer problem--- Study!</a:t>
            </a:r>
          </a:p>
          <a:p>
            <a:r>
              <a:rPr lang="en-US" i="1" dirty="0" smtClean="0"/>
              <a:t>Readers-writers problem---Study!</a:t>
            </a:r>
          </a:p>
          <a:p>
            <a:r>
              <a:rPr lang="en-US" i="1" dirty="0" smtClean="0"/>
              <a:t>Dining philosophers problem </a:t>
            </a:r>
          </a:p>
          <a:p>
            <a:r>
              <a:rPr lang="en-US" i="1" dirty="0" smtClean="0"/>
              <a:t>H</a:t>
            </a:r>
            <a:r>
              <a:rPr lang="en-US" i="1" baseline="-25000" dirty="0" smtClean="0"/>
              <a:t>2</a:t>
            </a:r>
            <a:r>
              <a:rPr lang="en-US" i="1" dirty="0" smtClean="0"/>
              <a:t>O problem </a:t>
            </a:r>
          </a:p>
          <a:p>
            <a:r>
              <a:rPr lang="en-US" i="1" dirty="0" smtClean="0"/>
              <a:t>Savings Account problem</a:t>
            </a:r>
          </a:p>
          <a:p>
            <a:r>
              <a:rPr lang="en-US" i="1" dirty="0" smtClean="0"/>
              <a:t>Single resource allocation problem</a:t>
            </a:r>
            <a:endParaRPr lang="en-US" i="1" dirty="0"/>
          </a:p>
          <a:p>
            <a:pPr marL="0" indent="0">
              <a:buNone/>
            </a:pPr>
            <a:endParaRPr lang="en-US" dirty="0" smtClean="0"/>
          </a:p>
          <a:p>
            <a:pPr marL="0" indent="0">
              <a:buNone/>
            </a:pPr>
            <a:r>
              <a:rPr lang="en-US" dirty="0" smtClean="0"/>
              <a:t>There are other problems (and their solutions) in previous years’ assignments:</a:t>
            </a:r>
          </a:p>
          <a:p>
            <a:r>
              <a:rPr lang="en-US" dirty="0" smtClean="0"/>
              <a:t>Sleeping barber problem; Railroad crossing problem; daycare problem, Bus service problem, etc.</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18</a:t>
            </a:fld>
            <a:endParaRPr lang="en-US"/>
          </a:p>
        </p:txBody>
      </p:sp>
    </p:spTree>
    <p:extLst>
      <p:ext uri="{BB962C8B-B14F-4D97-AF65-F5344CB8AC3E}">
        <p14:creationId xmlns:p14="http://schemas.microsoft.com/office/powerpoint/2010/main" val="1614219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25" y="0"/>
            <a:ext cx="8077200" cy="609600"/>
          </a:xfrm>
        </p:spPr>
        <p:txBody>
          <a:bodyPr/>
          <a:lstStyle/>
          <a:p>
            <a:r>
              <a:rPr lang="en-US" dirty="0" smtClean="0"/>
              <a:t>Java Synchronization</a:t>
            </a:r>
            <a:endParaRPr lang="en-US" dirty="0"/>
          </a:p>
        </p:txBody>
      </p:sp>
      <p:sp>
        <p:nvSpPr>
          <p:cNvPr id="3" name="Content Placeholder 2"/>
          <p:cNvSpPr>
            <a:spLocks noGrp="1"/>
          </p:cNvSpPr>
          <p:nvPr>
            <p:ph idx="1"/>
          </p:nvPr>
        </p:nvSpPr>
        <p:spPr>
          <a:xfrm>
            <a:off x="509667" y="780528"/>
            <a:ext cx="8154648" cy="5552815"/>
          </a:xfrm>
        </p:spPr>
        <p:txBody>
          <a:bodyPr/>
          <a:lstStyle/>
          <a:p>
            <a:r>
              <a:rPr lang="en-US" sz="2400" dirty="0"/>
              <a:t>A lock and condition variable are in every </a:t>
            </a:r>
            <a:r>
              <a:rPr lang="en-US" sz="2400"/>
              <a:t>Java </a:t>
            </a:r>
            <a:r>
              <a:rPr lang="en-US" sz="2400" smtClean="0"/>
              <a:t>object.</a:t>
            </a:r>
            <a:endParaRPr lang="en-US" sz="2400" dirty="0" smtClean="0"/>
          </a:p>
          <a:p>
            <a:pPr lvl="1"/>
            <a:r>
              <a:rPr lang="en-US" dirty="0" smtClean="0"/>
              <a:t>No </a:t>
            </a:r>
            <a:r>
              <a:rPr lang="en-US" dirty="0"/>
              <a:t>explicit classes for locks or condition </a:t>
            </a:r>
            <a:r>
              <a:rPr lang="en-US" dirty="0" smtClean="0"/>
              <a:t>variables.</a:t>
            </a:r>
            <a:br>
              <a:rPr lang="en-US" dirty="0" smtClean="0"/>
            </a:br>
            <a:endParaRPr lang="en-US" dirty="0"/>
          </a:p>
          <a:p>
            <a:r>
              <a:rPr lang="en-US" sz="2400" dirty="0" smtClean="0"/>
              <a:t>Every </a:t>
            </a:r>
            <a:r>
              <a:rPr lang="en-US" sz="2400" dirty="0"/>
              <a:t>object is/has a </a:t>
            </a:r>
            <a:r>
              <a:rPr lang="en-US" sz="2400" dirty="0" smtClean="0"/>
              <a:t>monitor.</a:t>
            </a:r>
          </a:p>
          <a:p>
            <a:pPr lvl="1"/>
            <a:r>
              <a:rPr lang="en-US" dirty="0" smtClean="0"/>
              <a:t>At </a:t>
            </a:r>
            <a:r>
              <a:rPr lang="en-US" dirty="0"/>
              <a:t>most one thread can be inside an object’s </a:t>
            </a:r>
            <a:r>
              <a:rPr lang="en-US" dirty="0" smtClean="0"/>
              <a:t>monitor.</a:t>
            </a:r>
            <a:endParaRPr lang="en-US" dirty="0"/>
          </a:p>
          <a:p>
            <a:pPr lvl="1"/>
            <a:r>
              <a:rPr lang="en-US" dirty="0" smtClean="0"/>
              <a:t>A </a:t>
            </a:r>
            <a:r>
              <a:rPr lang="en-US" dirty="0"/>
              <a:t>thread enters an object’s monitor </a:t>
            </a:r>
            <a:r>
              <a:rPr lang="en-US" dirty="0" smtClean="0"/>
              <a:t>by</a:t>
            </a:r>
          </a:p>
          <a:p>
            <a:pPr lvl="2"/>
            <a:r>
              <a:rPr lang="en-US" dirty="0" smtClean="0"/>
              <a:t>Executing </a:t>
            </a:r>
            <a:r>
              <a:rPr lang="en-US" dirty="0"/>
              <a:t>a method declared “synchronized</a:t>
            </a:r>
            <a:r>
              <a:rPr lang="en-US" dirty="0" smtClean="0"/>
              <a:t>”.</a:t>
            </a:r>
          </a:p>
          <a:p>
            <a:pPr lvl="3"/>
            <a:r>
              <a:rPr lang="en-US" dirty="0" smtClean="0"/>
              <a:t>Can </a:t>
            </a:r>
            <a:r>
              <a:rPr lang="en-US" dirty="0"/>
              <a:t>mix synchronized/unsynchronized methods in same </a:t>
            </a:r>
            <a:r>
              <a:rPr lang="en-US" dirty="0" smtClean="0"/>
              <a:t>class.</a:t>
            </a:r>
            <a:endParaRPr lang="en-US" dirty="0"/>
          </a:p>
          <a:p>
            <a:pPr lvl="2"/>
            <a:r>
              <a:rPr lang="en-US" dirty="0" smtClean="0"/>
              <a:t>Executing </a:t>
            </a:r>
            <a:r>
              <a:rPr lang="en-US" dirty="0"/>
              <a:t>the body of a “synchronized” </a:t>
            </a:r>
            <a:r>
              <a:rPr lang="en-US" dirty="0" smtClean="0"/>
              <a:t>statement.</a:t>
            </a:r>
          </a:p>
          <a:p>
            <a:pPr lvl="3"/>
            <a:r>
              <a:rPr lang="en-US" dirty="0" smtClean="0"/>
              <a:t>Supports </a:t>
            </a:r>
            <a:r>
              <a:rPr lang="en-US" dirty="0"/>
              <a:t>finer-grained locking than an entire </a:t>
            </a:r>
            <a:r>
              <a:rPr lang="en-US" dirty="0" smtClean="0"/>
              <a:t>procedure.</a:t>
            </a:r>
          </a:p>
          <a:p>
            <a:pPr lvl="3"/>
            <a:r>
              <a:rPr lang="en-US" dirty="0" smtClean="0"/>
              <a:t>Identical </a:t>
            </a:r>
            <a:r>
              <a:rPr lang="en-US" dirty="0"/>
              <a:t>to the Modula-2 “</a:t>
            </a:r>
            <a:r>
              <a:rPr lang="en-US" dirty="0">
                <a:solidFill>
                  <a:srgbClr val="0070C0"/>
                </a:solidFill>
              </a:rPr>
              <a:t>LOCK (m) DO</a:t>
            </a:r>
            <a:r>
              <a:rPr lang="en-US" dirty="0"/>
              <a:t>” </a:t>
            </a:r>
            <a:r>
              <a:rPr lang="en-US" dirty="0" smtClean="0"/>
              <a:t>construct.</a:t>
            </a:r>
            <a:br>
              <a:rPr lang="en-US" dirty="0" smtClean="0"/>
            </a:br>
            <a:endParaRPr lang="en-US" dirty="0"/>
          </a:p>
          <a:p>
            <a:r>
              <a:rPr lang="en-US" sz="2400" dirty="0" smtClean="0"/>
              <a:t>Every </a:t>
            </a:r>
            <a:r>
              <a:rPr lang="en-US" sz="2400" dirty="0"/>
              <a:t>object can be treated as a condition </a:t>
            </a:r>
            <a:r>
              <a:rPr lang="en-US" sz="2400" dirty="0" smtClean="0"/>
              <a:t>variable.</a:t>
            </a:r>
            <a:endParaRPr lang="en-US" sz="2400" dirty="0"/>
          </a:p>
          <a:p>
            <a:pPr lvl="1"/>
            <a:r>
              <a:rPr lang="en-US" dirty="0" smtClean="0"/>
              <a:t>Object</a:t>
            </a:r>
            <a:r>
              <a:rPr lang="en-US" dirty="0"/>
              <a:t>::notify() has similar semantics as </a:t>
            </a:r>
            <a:r>
              <a:rPr lang="en-US" dirty="0" err="1" smtClean="0"/>
              <a:t>X.signal</a:t>
            </a:r>
            <a:r>
              <a:rPr lang="en-US" dirty="0" smtClean="0"/>
              <a:t>() statement.</a:t>
            </a:r>
            <a:endParaRPr lang="en-US" dirty="0"/>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19</a:t>
            </a:fld>
            <a:endParaRPr lang="en-US"/>
          </a:p>
        </p:txBody>
      </p:sp>
    </p:spTree>
    <p:extLst>
      <p:ext uri="{BB962C8B-B14F-4D97-AF65-F5344CB8AC3E}">
        <p14:creationId xmlns:p14="http://schemas.microsoft.com/office/powerpoint/2010/main" val="159376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p:cNvSpPr>
            <a:spLocks noGrp="1"/>
          </p:cNvSpPr>
          <p:nvPr>
            <p:ph type="ftr" sz="quarter" idx="10"/>
          </p:nvPr>
        </p:nvSpPr>
        <p:spPr>
          <a:noFill/>
        </p:spPr>
        <p:txBody>
          <a:bodyPr/>
          <a:lstStyle/>
          <a:p>
            <a:fld id="{7FF8FA81-AE8F-4D6E-80C8-0E2D29A21B63}" type="slidenum">
              <a:rPr lang="en-US" smtClean="0"/>
              <a:pPr/>
              <a:t>2</a:t>
            </a:fld>
            <a:endParaRPr lang="en-US" smtClean="0"/>
          </a:p>
        </p:txBody>
      </p:sp>
      <p:sp>
        <p:nvSpPr>
          <p:cNvPr id="388098" name="Rectangle 2"/>
          <p:cNvSpPr>
            <a:spLocks noGrp="1" noChangeArrowheads="1"/>
          </p:cNvSpPr>
          <p:nvPr>
            <p:ph type="title"/>
          </p:nvPr>
        </p:nvSpPr>
        <p:spPr/>
        <p:txBody>
          <a:bodyPr/>
          <a:lstStyle/>
          <a:p>
            <a:pPr>
              <a:defRPr/>
            </a:pPr>
            <a:r>
              <a:rPr lang="en-US" dirty="0" smtClean="0"/>
              <a:t>Schematic View of a Monitor</a:t>
            </a:r>
          </a:p>
        </p:txBody>
      </p:sp>
      <p:pic>
        <p:nvPicPr>
          <p:cNvPr id="54276" name="Picture 3"/>
          <p:cNvPicPr>
            <a:picLocks noChangeAspect="1" noChangeArrowheads="1"/>
          </p:cNvPicPr>
          <p:nvPr/>
        </p:nvPicPr>
        <p:blipFill>
          <a:blip r:embed="rId2"/>
          <a:srcRect l="8325" t="508" r="8325" b="508"/>
          <a:stretch>
            <a:fillRect/>
          </a:stretch>
        </p:blipFill>
        <p:spPr bwMode="auto">
          <a:xfrm>
            <a:off x="1744663" y="1309688"/>
            <a:ext cx="5765800" cy="5149850"/>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fld id="{483B6FA1-3ACF-400C-9330-CC7614215FC2}" type="slidenum">
              <a:rPr lang="en-US" smtClean="0"/>
              <a:pPr/>
              <a:t>3</a:t>
            </a:fld>
            <a:endParaRPr lang="en-US" smtClean="0"/>
          </a:p>
        </p:txBody>
      </p:sp>
      <p:sp>
        <p:nvSpPr>
          <p:cNvPr id="389122" name="Rectangle 2"/>
          <p:cNvSpPr>
            <a:spLocks noGrp="1" noChangeArrowheads="1"/>
          </p:cNvSpPr>
          <p:nvPr>
            <p:ph type="title"/>
          </p:nvPr>
        </p:nvSpPr>
        <p:spPr>
          <a:xfrm>
            <a:off x="693484" y="124011"/>
            <a:ext cx="8077200" cy="609600"/>
          </a:xfrm>
        </p:spPr>
        <p:txBody>
          <a:bodyPr/>
          <a:lstStyle/>
          <a:p>
            <a:pPr>
              <a:defRPr/>
            </a:pPr>
            <a:r>
              <a:rPr lang="en-US" dirty="0" smtClean="0"/>
              <a:t>Condition Variables</a:t>
            </a:r>
          </a:p>
        </p:txBody>
      </p:sp>
      <mc:AlternateContent xmlns:mc="http://schemas.openxmlformats.org/markup-compatibility/2006" xmlns:a14="http://schemas.microsoft.com/office/drawing/2010/main">
        <mc:Choice Requires="a14">
          <p:sp>
            <p:nvSpPr>
              <p:cNvPr id="55300" name="Rectangle 3"/>
              <p:cNvSpPr>
                <a:spLocks noGrp="1" noChangeArrowheads="1"/>
              </p:cNvSpPr>
              <p:nvPr>
                <p:ph type="body" idx="1"/>
              </p:nvPr>
            </p:nvSpPr>
            <p:spPr>
              <a:xfrm>
                <a:off x="432708" y="858364"/>
                <a:ext cx="8389560" cy="5641848"/>
              </a:xfrm>
            </p:spPr>
            <p:txBody>
              <a:bodyPr/>
              <a:lstStyle/>
              <a:p>
                <a:pPr>
                  <a:lnSpc>
                    <a:spcPct val="90000"/>
                  </a:lnSpc>
                  <a:buNone/>
                </a:pPr>
                <a:r>
                  <a:rPr lang="en-US" b="1" dirty="0" smtClean="0">
                    <a:solidFill>
                      <a:srgbClr val="0070C0"/>
                    </a:solidFill>
                  </a:rPr>
                  <a:t>An additional mechanism to allow a process to wait within the monitor</a:t>
                </a:r>
                <a:r>
                  <a:rPr lang="en-US" dirty="0" smtClean="0"/>
                  <a:t>:</a:t>
                </a:r>
                <a:br>
                  <a:rPr lang="en-US" dirty="0" smtClean="0"/>
                </a:br>
                <a:r>
                  <a:rPr lang="en-US" dirty="0" smtClean="0"/>
                  <a:t/>
                </a:r>
                <a:br>
                  <a:rPr lang="en-US" dirty="0" smtClean="0"/>
                </a:br>
                <a:r>
                  <a:rPr lang="en-US" dirty="0" smtClean="0"/>
                  <a:t>condition construct (variable of type </a:t>
                </a:r>
                <a:r>
                  <a:rPr lang="en-US" b="1" dirty="0" smtClean="0"/>
                  <a:t>condition):</a:t>
                </a:r>
              </a:p>
              <a:p>
                <a:pPr>
                  <a:lnSpc>
                    <a:spcPct val="90000"/>
                  </a:lnSpc>
                  <a:buNone/>
                </a:pPr>
                <a:r>
                  <a:rPr lang="en-US" b="1" dirty="0" smtClean="0"/>
                  <a:t>			</a:t>
                </a:r>
                <a:r>
                  <a:rPr lang="en-US" b="1" dirty="0" err="1" smtClean="0"/>
                  <a:t>var</a:t>
                </a:r>
                <a:r>
                  <a:rPr lang="en-US" b="1" dirty="0" smtClean="0"/>
                  <a:t> </a:t>
                </a:r>
                <a:r>
                  <a:rPr lang="en-US" i="1" dirty="0" smtClean="0"/>
                  <a:t>x</a:t>
                </a:r>
                <a:r>
                  <a:rPr lang="en-US" i="1" dirty="0"/>
                  <a:t> </a:t>
                </a:r>
                <a:r>
                  <a:rPr lang="en-US" dirty="0" smtClean="0"/>
                  <a:t>: </a:t>
                </a:r>
                <a:r>
                  <a:rPr lang="en-US" b="1" dirty="0" smtClean="0"/>
                  <a:t>condition;</a:t>
                </a:r>
              </a:p>
              <a:p>
                <a:pPr>
                  <a:lnSpc>
                    <a:spcPct val="90000"/>
                  </a:lnSpc>
                  <a:buNone/>
                </a:pPr>
                <a:r>
                  <a:rPr lang="en-US" dirty="0" smtClean="0"/>
                  <a:t>Condition variable can only be used with operations </a:t>
                </a:r>
                <a:r>
                  <a:rPr lang="en-US" b="1" dirty="0" smtClean="0"/>
                  <a:t>wait</a:t>
                </a:r>
                <a:r>
                  <a:rPr lang="en-US" dirty="0" smtClean="0"/>
                  <a:t> and </a:t>
                </a:r>
                <a:r>
                  <a:rPr lang="en-US" b="1" dirty="0" smtClean="0"/>
                  <a:t>signal:</a:t>
                </a:r>
                <a:endParaRPr lang="en-US" dirty="0" smtClean="0"/>
              </a:p>
              <a:p>
                <a:pPr>
                  <a:lnSpc>
                    <a:spcPct val="90000"/>
                  </a:lnSpc>
                  <a:buNone/>
                </a:pPr>
                <a:r>
                  <a:rPr lang="en-US" b="1" dirty="0" smtClean="0"/>
                  <a:t>			</a:t>
                </a:r>
                <a:r>
                  <a:rPr lang="en-US" i="1" dirty="0" err="1" smtClean="0"/>
                  <a:t>x.wait</a:t>
                </a:r>
                <a:r>
                  <a:rPr lang="en-US" i="1" dirty="0" smtClean="0"/>
                  <a:t>;          </a:t>
                </a:r>
                <a:r>
                  <a:rPr lang="en-US" dirty="0" smtClean="0"/>
                  <a:t>Invoking process waits.</a:t>
                </a:r>
              </a:p>
              <a:p>
                <a:pPr lvl="1">
                  <a:lnSpc>
                    <a:spcPct val="90000"/>
                  </a:lnSpc>
                  <a:buFont typeface="Monotype Sorts" pitchFamily="2" charset="2"/>
                  <a:buNone/>
                </a:pPr>
                <a:r>
                  <a:rPr lang="en-US" dirty="0" smtClean="0"/>
                  <a:t>			</a:t>
                </a:r>
                <a:r>
                  <a:rPr lang="en-US" i="1" dirty="0" err="1" smtClean="0"/>
                  <a:t>x.signal</a:t>
                </a:r>
                <a:r>
                  <a:rPr lang="en-US" i="1" dirty="0" smtClean="0"/>
                  <a:t>;	       </a:t>
                </a:r>
                <a:r>
                  <a:rPr lang="en-US" dirty="0" smtClean="0"/>
                  <a:t>One (and only one) of the waiting processes is</a:t>
                </a:r>
                <a:br>
                  <a:rPr lang="en-US" dirty="0" smtClean="0"/>
                </a:br>
                <a:r>
                  <a:rPr lang="en-US" dirty="0" smtClean="0"/>
                  <a:t>			        awakened.</a:t>
                </a:r>
              </a:p>
              <a:p>
                <a:pPr marL="347663" lvl="1" indent="-347663">
                  <a:lnSpc>
                    <a:spcPct val="90000"/>
                  </a:lnSpc>
                  <a:buFont typeface="Monotype Sorts" pitchFamily="2" charset="2"/>
                  <a:buNone/>
                </a:pPr>
                <a:r>
                  <a:rPr lang="en-US" b="1" dirty="0" err="1" smtClean="0"/>
                  <a:t>x.signal</a:t>
                </a:r>
                <a:r>
                  <a:rPr lang="en-US" dirty="0" smtClean="0"/>
                  <a:t> operation resumes exactly one suspended process.  </a:t>
                </a:r>
                <a:br>
                  <a:rPr lang="en-US" dirty="0" smtClean="0"/>
                </a:br>
                <a:r>
                  <a:rPr lang="en-US" dirty="0" smtClean="0"/>
                  <a:t>If there are no suspended processes on x, then the operation has no effect.</a:t>
                </a:r>
                <a:br>
                  <a:rPr lang="en-US" dirty="0" smtClean="0"/>
                </a:br>
                <a:r>
                  <a:rPr lang="en-US" dirty="0" smtClean="0"/>
                  <a:t>         </a:t>
                </a:r>
                <a:r>
                  <a:rPr lang="en-US" dirty="0" smtClean="0">
                    <a:solidFill>
                      <a:srgbClr val="FF0000"/>
                    </a:solidFill>
                    <a:sym typeface="Wingdings" pitchFamily="2" charset="2"/>
                  </a:rPr>
                  <a:t> Different semantics </a:t>
                </a:r>
                <a:r>
                  <a:rPr lang="en-US" dirty="0" smtClean="0">
                    <a:sym typeface="Wingdings" pitchFamily="2" charset="2"/>
                  </a:rPr>
                  <a:t>than semaphore signal() operation!</a:t>
                </a:r>
                <a:endParaRPr lang="en-US" dirty="0" smtClean="0"/>
              </a:p>
              <a:p>
                <a:pPr marL="347663" lvl="1" indent="-347663">
                  <a:lnSpc>
                    <a:spcPct val="90000"/>
                  </a:lnSpc>
                  <a:buFont typeface="Monotype Sorts" pitchFamily="2" charset="2"/>
                  <a:buNone/>
                </a:pPr>
                <a:r>
                  <a:rPr lang="en-US" dirty="0" smtClean="0"/>
                  <a:t>Assume process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issues </a:t>
                </a:r>
                <a:r>
                  <a:rPr lang="en-US" i="1" dirty="0" err="1" smtClean="0"/>
                  <a:t>a.wait</a:t>
                </a:r>
                <a:r>
                  <a:rPr lang="en-US" i="1" dirty="0" smtClean="0"/>
                  <a:t>;     </a:t>
                </a:r>
                <a:r>
                  <a:rPr lang="en-US" dirty="0" smtClean="0"/>
                  <a:t>Later,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oMath>
                </a14:m>
                <a:r>
                  <a:rPr lang="en-US" dirty="0" smtClean="0"/>
                  <a:t> issues  </a:t>
                </a:r>
                <a:r>
                  <a:rPr lang="en-US" i="1" dirty="0" err="1" smtClean="0"/>
                  <a:t>a.signal</a:t>
                </a:r>
                <a:r>
                  <a:rPr lang="en-US" i="1" dirty="0" smtClean="0"/>
                  <a:t>;</a:t>
                </a:r>
              </a:p>
              <a:p>
                <a:pPr marL="347663" lvl="1" indent="-347663">
                  <a:lnSpc>
                    <a:spcPct val="90000"/>
                  </a:lnSpc>
                  <a:buFont typeface="Monotype Sorts" pitchFamily="2" charset="2"/>
                  <a:buNone/>
                </a:pPr>
                <a:r>
                  <a:rPr lang="en-US" b="1" dirty="0" smtClean="0"/>
                  <a:t>Alternative implementations:</a:t>
                </a:r>
                <a:endParaRPr lang="en-US" b="1" i="1" dirty="0" smtClean="0"/>
              </a:p>
              <a:p>
                <a:pPr marL="914400" lvl="1" indent="-457200">
                  <a:lnSpc>
                    <a:spcPct val="90000"/>
                  </a:lnSpc>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oMath>
                </a14:m>
                <a:r>
                  <a:rPr lang="en-US" dirty="0" smtClean="0"/>
                  <a:t> waits until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leaves monitor (or blocks at a wait statement).</a:t>
                </a:r>
              </a:p>
              <a:p>
                <a:pPr marL="914400" lvl="1" indent="-457200">
                  <a:lnSpc>
                    <a:spcPct val="90000"/>
                  </a:lnSpc>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waits until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oMath>
                </a14:m>
                <a:r>
                  <a:rPr lang="en-US" dirty="0" smtClean="0"/>
                  <a:t> leaves monitor (or blocks at  a wait statement).   </a:t>
                </a:r>
                <a:endParaRPr lang="en-US" dirty="0"/>
              </a:p>
              <a:p>
                <a:pPr marL="914400" lvl="1" indent="-457200">
                  <a:lnSpc>
                    <a:spcPct val="90000"/>
                  </a:lnSpc>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oMath>
                </a14:m>
                <a:r>
                  <a:rPr lang="en-US" dirty="0" smtClean="0"/>
                  <a:t> exits monitor immediately;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smtClean="0"/>
                  <a:t>resumes.  	</a:t>
                </a:r>
              </a:p>
            </p:txBody>
          </p:sp>
        </mc:Choice>
        <mc:Fallback xmlns="">
          <p:sp>
            <p:nvSpPr>
              <p:cNvPr id="55300" name="Rectangle 3"/>
              <p:cNvSpPr>
                <a:spLocks noGrp="1" noRot="1" noChangeAspect="1" noMove="1" noResize="1" noEditPoints="1" noAdjustHandles="1" noChangeArrowheads="1" noChangeShapeType="1" noTextEdit="1"/>
              </p:cNvSpPr>
              <p:nvPr>
                <p:ph type="body" idx="1"/>
              </p:nvPr>
            </p:nvSpPr>
            <p:spPr>
              <a:xfrm>
                <a:off x="432708" y="858364"/>
                <a:ext cx="8389560" cy="5641848"/>
              </a:xfrm>
              <a:blipFill rotWithShape="0">
                <a:blip r:embed="rId2"/>
                <a:stretch>
                  <a:fillRect l="-799" t="-1189" b="-227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p:spPr>
        <p:txBody>
          <a:bodyPr/>
          <a:lstStyle/>
          <a:p>
            <a:fld id="{1D1E65EA-FC37-4077-84E6-638CC2B27DED}" type="slidenum">
              <a:rPr lang="en-US" smtClean="0"/>
              <a:pPr/>
              <a:t>4</a:t>
            </a:fld>
            <a:endParaRPr lang="en-US" smtClean="0"/>
          </a:p>
        </p:txBody>
      </p:sp>
      <p:sp>
        <p:nvSpPr>
          <p:cNvPr id="390146" name="Rectangle 2"/>
          <p:cNvSpPr>
            <a:spLocks noGrp="1" noChangeArrowheads="1"/>
          </p:cNvSpPr>
          <p:nvPr>
            <p:ph type="title"/>
          </p:nvPr>
        </p:nvSpPr>
        <p:spPr/>
        <p:txBody>
          <a:bodyPr/>
          <a:lstStyle/>
          <a:p>
            <a:pPr>
              <a:defRPr/>
            </a:pPr>
            <a:r>
              <a:rPr lang="en-US" smtClean="0"/>
              <a:t> Monitor with Condition Variables</a:t>
            </a:r>
          </a:p>
        </p:txBody>
      </p:sp>
      <p:pic>
        <p:nvPicPr>
          <p:cNvPr id="56324" name="Picture 3"/>
          <p:cNvPicPr>
            <a:picLocks noChangeAspect="1" noChangeArrowheads="1"/>
          </p:cNvPicPr>
          <p:nvPr/>
        </p:nvPicPr>
        <p:blipFill>
          <a:blip r:embed="rId2"/>
          <a:srcRect l="768" t="6474" r="383" b="5995"/>
          <a:stretch>
            <a:fillRect/>
          </a:stretch>
        </p:blipFill>
        <p:spPr bwMode="auto">
          <a:xfrm>
            <a:off x="884238" y="1338263"/>
            <a:ext cx="7021512" cy="4973637"/>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77200" cy="685800"/>
          </a:xfrm>
        </p:spPr>
        <p:txBody>
          <a:bodyPr/>
          <a:lstStyle/>
          <a:p>
            <a:r>
              <a:rPr lang="en-US" dirty="0" smtClean="0"/>
              <a:t>2013 </a:t>
            </a:r>
            <a:r>
              <a:rPr lang="en-US" dirty="0" err="1" smtClean="0"/>
              <a:t>Asgmnt</a:t>
            </a:r>
            <a:r>
              <a:rPr lang="en-US" dirty="0" smtClean="0"/>
              <a:t> 3:</a:t>
            </a:r>
            <a:br>
              <a:rPr lang="en-US" dirty="0" smtClean="0"/>
            </a:br>
            <a:r>
              <a:rPr lang="en-US" dirty="0" smtClean="0"/>
              <a:t>The H</a:t>
            </a:r>
            <a:r>
              <a:rPr lang="en-US" baseline="-25000" dirty="0" smtClean="0"/>
              <a:t>2</a:t>
            </a:r>
            <a:r>
              <a:rPr lang="en-US" dirty="0" smtClean="0"/>
              <a:t>O Production Problem</a:t>
            </a:r>
            <a:endParaRPr lang="en-US" dirty="0"/>
          </a:p>
        </p:txBody>
      </p:sp>
      <p:sp>
        <p:nvSpPr>
          <p:cNvPr id="3" name="Content Placeholder 2"/>
          <p:cNvSpPr>
            <a:spLocks noGrp="1"/>
          </p:cNvSpPr>
          <p:nvPr>
            <p:ph idx="1"/>
          </p:nvPr>
        </p:nvSpPr>
        <p:spPr>
          <a:xfrm>
            <a:off x="428625" y="1000125"/>
            <a:ext cx="8353425" cy="5534025"/>
          </a:xfrm>
        </p:spPr>
        <p:txBody>
          <a:bodyPr/>
          <a:lstStyle/>
          <a:p>
            <a:pPr marL="0" indent="0">
              <a:buNone/>
            </a:pPr>
            <a:r>
              <a:rPr lang="en-US" dirty="0"/>
              <a:t>There are two kinds of processes, oxygen and </a:t>
            </a:r>
            <a:r>
              <a:rPr lang="en-US" dirty="0" smtClean="0"/>
              <a:t>hydrogen. To </a:t>
            </a:r>
            <a:r>
              <a:rPr lang="en-US" dirty="0"/>
              <a:t>assemble </a:t>
            </a:r>
            <a:r>
              <a:rPr lang="en-US" dirty="0" smtClean="0"/>
              <a:t>water </a:t>
            </a:r>
            <a:r>
              <a:rPr lang="en-US" dirty="0"/>
              <a:t>molecules, we have to create a barrier that makes each process wait until a complete molecule is ready to proceed.</a:t>
            </a:r>
          </a:p>
          <a:p>
            <a:pPr marL="0" indent="0">
              <a:buNone/>
            </a:pPr>
            <a:r>
              <a:rPr lang="en-US" dirty="0"/>
              <a:t>We don’t have to worry about matching the processes up explicitly; that is, the processes do not necessarily know which other processes they are paired up with. </a:t>
            </a:r>
            <a:endParaRPr lang="en-US" dirty="0" smtClean="0"/>
          </a:p>
          <a:p>
            <a:pPr marL="0" indent="0">
              <a:buNone/>
            </a:pPr>
            <a:r>
              <a:rPr lang="en-US" dirty="0" smtClean="0"/>
              <a:t>Note that:</a:t>
            </a:r>
            <a:endParaRPr lang="en-US" dirty="0"/>
          </a:p>
          <a:p>
            <a:pPr lvl="1"/>
            <a:r>
              <a:rPr lang="en-US" dirty="0"/>
              <a:t>If an oxygen process arrives at the barrier when no hydrogen processes are present, it has to wait for two hydrogen processes.</a:t>
            </a:r>
          </a:p>
          <a:p>
            <a:pPr lvl="1"/>
            <a:r>
              <a:rPr lang="en-US" dirty="0"/>
              <a:t>If a hydrogen process arrives at the barrier when no other processes are present, it has to wait for an oxygen process and another hydrogen process.</a:t>
            </a:r>
          </a:p>
          <a:p>
            <a:pPr marL="0" indent="0">
              <a:buNone/>
            </a:pPr>
            <a:r>
              <a:rPr lang="en-US" dirty="0" smtClean="0"/>
              <a:t>Write </a:t>
            </a:r>
            <a:r>
              <a:rPr lang="en-US" dirty="0"/>
              <a:t>a </a:t>
            </a:r>
            <a:r>
              <a:rPr lang="en-US" dirty="0" smtClean="0"/>
              <a:t>monitor-based solution to </a:t>
            </a:r>
            <a:r>
              <a:rPr lang="en-US" dirty="0"/>
              <a:t>the H</a:t>
            </a:r>
            <a:r>
              <a:rPr lang="en-US" baseline="-25000" dirty="0"/>
              <a:t>2</a:t>
            </a:r>
            <a:r>
              <a:rPr lang="en-US" dirty="0"/>
              <a:t>O production problem. </a:t>
            </a:r>
          </a:p>
          <a:p>
            <a:endParaRPr lang="en-US" dirty="0"/>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5</a:t>
            </a:fld>
            <a:endParaRPr lang="en-US"/>
          </a:p>
        </p:txBody>
      </p:sp>
    </p:spTree>
    <p:extLst>
      <p:ext uri="{BB962C8B-B14F-4D97-AF65-F5344CB8AC3E}">
        <p14:creationId xmlns:p14="http://schemas.microsoft.com/office/powerpoint/2010/main" val="2498557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77200" cy="256592"/>
          </a:xfrm>
        </p:spPr>
        <p:txBody>
          <a:bodyPr/>
          <a:lstStyle/>
          <a:p>
            <a:r>
              <a:rPr lang="en-US" dirty="0" smtClean="0"/>
              <a:t>The H</a:t>
            </a:r>
            <a:r>
              <a:rPr lang="en-US" baseline="-25000" dirty="0" smtClean="0"/>
              <a:t>2</a:t>
            </a:r>
            <a:r>
              <a:rPr lang="en-US" dirty="0" smtClean="0"/>
              <a:t>O </a:t>
            </a:r>
            <a:r>
              <a:rPr lang="en-US" dirty="0"/>
              <a:t> </a:t>
            </a:r>
            <a:r>
              <a:rPr lang="en-US" dirty="0" smtClean="0"/>
              <a:t>Problem</a:t>
            </a:r>
            <a:endParaRPr lang="en-US" dirty="0"/>
          </a:p>
        </p:txBody>
      </p:sp>
      <p:sp>
        <p:nvSpPr>
          <p:cNvPr id="3" name="Content Placeholder 2"/>
          <p:cNvSpPr>
            <a:spLocks noGrp="1"/>
          </p:cNvSpPr>
          <p:nvPr>
            <p:ph idx="1"/>
          </p:nvPr>
        </p:nvSpPr>
        <p:spPr>
          <a:xfrm>
            <a:off x="95416" y="612778"/>
            <a:ext cx="8914360" cy="6042463"/>
          </a:xfrm>
        </p:spPr>
        <p:txBody>
          <a:bodyPr/>
          <a:lstStyle/>
          <a:p>
            <a:pPr marL="0" indent="0">
              <a:buNone/>
            </a:pPr>
            <a:r>
              <a:rPr lang="en-US" b="1" i="1" dirty="0"/>
              <a:t>type</a:t>
            </a:r>
            <a:r>
              <a:rPr lang="en-US" i="1" dirty="0"/>
              <a:t> </a:t>
            </a:r>
            <a:r>
              <a:rPr lang="en-US" dirty="0"/>
              <a:t>H2OMaker=</a:t>
            </a:r>
            <a:r>
              <a:rPr lang="en-US" i="1" dirty="0"/>
              <a:t> </a:t>
            </a:r>
            <a:r>
              <a:rPr lang="en-US" b="1" i="1" dirty="0" smtClean="0"/>
              <a:t>monitor</a:t>
            </a:r>
            <a:r>
              <a:rPr lang="en-US" i="1" dirty="0" smtClean="0"/>
              <a:t>;       </a:t>
            </a:r>
            <a:r>
              <a:rPr lang="en-US" i="1" dirty="0" smtClean="0">
                <a:solidFill>
                  <a:srgbClr val="0070C0"/>
                </a:solidFill>
              </a:rPr>
              <a:t>//Type specification.</a:t>
            </a:r>
            <a:r>
              <a:rPr lang="en-US" i="1" dirty="0" smtClean="0"/>
              <a:t/>
            </a:r>
            <a:br>
              <a:rPr lang="en-US" i="1" dirty="0" smtClean="0"/>
            </a:br>
            <a:r>
              <a:rPr lang="en-US" b="1" i="1" dirty="0" err="1" smtClean="0"/>
              <a:t>var</a:t>
            </a:r>
            <a:r>
              <a:rPr lang="en-US" b="1" i="1" dirty="0" smtClean="0"/>
              <a:t> </a:t>
            </a:r>
            <a:r>
              <a:rPr lang="en-US" dirty="0" err="1"/>
              <a:t>HCount:</a:t>
            </a:r>
            <a:r>
              <a:rPr lang="en-US" b="1" i="1" dirty="0" err="1"/>
              <a:t>int</a:t>
            </a:r>
            <a:r>
              <a:rPr lang="en-US" i="1" dirty="0"/>
              <a:t>;  </a:t>
            </a:r>
            <a:r>
              <a:rPr lang="en-US" dirty="0" err="1"/>
              <a:t>OCount</a:t>
            </a:r>
            <a:r>
              <a:rPr lang="en-US" dirty="0"/>
              <a:t>:</a:t>
            </a:r>
            <a:r>
              <a:rPr lang="en-US" i="1" dirty="0"/>
              <a:t> </a:t>
            </a:r>
            <a:r>
              <a:rPr lang="en-US" b="1" i="1" dirty="0" err="1"/>
              <a:t>int</a:t>
            </a:r>
            <a:r>
              <a:rPr lang="en-US" i="1" dirty="0"/>
              <a:t>;  </a:t>
            </a:r>
            <a:r>
              <a:rPr lang="en-US" dirty="0"/>
              <a:t>H:</a:t>
            </a:r>
            <a:r>
              <a:rPr lang="en-US" b="1" i="1" dirty="0"/>
              <a:t>condition</a:t>
            </a:r>
            <a:r>
              <a:rPr lang="en-US" i="1" dirty="0"/>
              <a:t>; </a:t>
            </a:r>
            <a:r>
              <a:rPr lang="en-US" dirty="0"/>
              <a:t>O:</a:t>
            </a:r>
            <a:r>
              <a:rPr lang="en-US" b="1" i="1" dirty="0"/>
              <a:t>condition</a:t>
            </a:r>
            <a:r>
              <a:rPr lang="en-US" i="1" dirty="0" smtClean="0"/>
              <a:t>;</a:t>
            </a:r>
            <a:r>
              <a:rPr lang="en-US" dirty="0"/>
              <a:t/>
            </a:r>
            <a:br>
              <a:rPr lang="en-US" dirty="0"/>
            </a:br>
            <a:r>
              <a:rPr lang="en-US" b="1" i="1" dirty="0"/>
              <a:t/>
            </a:r>
            <a:br>
              <a:rPr lang="en-US" b="1" i="1" dirty="0"/>
            </a:br>
            <a:r>
              <a:rPr lang="en-US" b="1" i="1" dirty="0"/>
              <a:t>procedure </a:t>
            </a:r>
            <a:r>
              <a:rPr lang="en-US" dirty="0" err="1"/>
              <a:t>OBarrier</a:t>
            </a:r>
            <a:r>
              <a:rPr lang="en-US" dirty="0"/>
              <a:t>() </a:t>
            </a:r>
            <a:r>
              <a:rPr lang="en-US" dirty="0" smtClean="0"/>
              <a:t>                                        </a:t>
            </a:r>
            <a:r>
              <a:rPr lang="en-US" b="1" i="1" dirty="0" smtClean="0"/>
              <a:t>procedure </a:t>
            </a:r>
            <a:r>
              <a:rPr lang="en-US" dirty="0" err="1"/>
              <a:t>HBarrier</a:t>
            </a:r>
            <a:r>
              <a:rPr lang="en-US" dirty="0"/>
              <a:t>() </a:t>
            </a:r>
            <a:r>
              <a:rPr lang="en-US" i="1" dirty="0" smtClean="0"/>
              <a:t/>
            </a:r>
            <a:br>
              <a:rPr lang="en-US" i="1" dirty="0" smtClean="0"/>
            </a:br>
            <a:r>
              <a:rPr lang="en-US" b="1" dirty="0" smtClean="0">
                <a:solidFill>
                  <a:srgbClr val="FF0000"/>
                </a:solidFill>
              </a:rPr>
              <a:t>{</a:t>
            </a:r>
            <a:r>
              <a:rPr lang="en-US" dirty="0" err="1" smtClean="0"/>
              <a:t>OCount</a:t>
            </a:r>
            <a:r>
              <a:rPr lang="en-US" dirty="0" smtClean="0"/>
              <a:t>++; </a:t>
            </a:r>
            <a:r>
              <a:rPr lang="en-US" i="1" dirty="0" smtClean="0"/>
              <a:t>                                                         </a:t>
            </a:r>
            <a:r>
              <a:rPr lang="en-US" b="1" dirty="0" smtClean="0">
                <a:solidFill>
                  <a:srgbClr val="FF0000"/>
                </a:solidFill>
              </a:rPr>
              <a:t>{</a:t>
            </a:r>
            <a:r>
              <a:rPr lang="en-US" dirty="0"/>
              <a:t>HCount</a:t>
            </a:r>
            <a:r>
              <a:rPr lang="en-US" dirty="0" smtClean="0"/>
              <a:t>++;</a:t>
            </a:r>
            <a:r>
              <a:rPr lang="en-US" i="1" dirty="0" smtClean="0"/>
              <a:t/>
            </a:r>
            <a:br>
              <a:rPr lang="en-US" i="1" dirty="0" smtClean="0"/>
            </a:br>
            <a:r>
              <a:rPr lang="en-US" dirty="0" smtClean="0"/>
              <a:t>  </a:t>
            </a:r>
            <a:r>
              <a:rPr lang="en-US" b="1" i="1" dirty="0" smtClean="0"/>
              <a:t>if </a:t>
            </a:r>
            <a:r>
              <a:rPr lang="en-US" dirty="0"/>
              <a:t>(HCount≥2) </a:t>
            </a:r>
            <a:r>
              <a:rPr lang="en-US" dirty="0" smtClean="0"/>
              <a:t>                                                      </a:t>
            </a:r>
            <a:r>
              <a:rPr lang="en-US" b="1" i="1" dirty="0" smtClean="0"/>
              <a:t>if </a:t>
            </a:r>
            <a:r>
              <a:rPr lang="en-US" dirty="0"/>
              <a:t>(OCount≥1 </a:t>
            </a:r>
            <a:r>
              <a:rPr lang="en-US" b="1" i="1" dirty="0"/>
              <a:t>and</a:t>
            </a:r>
            <a:r>
              <a:rPr lang="en-US" dirty="0"/>
              <a:t> HCount≥2) </a:t>
            </a:r>
            <a:r>
              <a:rPr lang="en-US" i="1" dirty="0" smtClean="0"/>
              <a:t/>
            </a:r>
            <a:br>
              <a:rPr lang="en-US" i="1" dirty="0" smtClean="0"/>
            </a:br>
            <a:r>
              <a:rPr lang="en-US" i="1" dirty="0" smtClean="0"/>
              <a:t>  </a:t>
            </a:r>
            <a:r>
              <a:rPr lang="en-US" b="1" i="1" dirty="0" smtClean="0"/>
              <a:t>then</a:t>
            </a:r>
            <a:r>
              <a:rPr lang="en-US" i="1" dirty="0" smtClean="0"/>
              <a:t> </a:t>
            </a:r>
            <a:r>
              <a:rPr lang="en-US" b="1" dirty="0" smtClean="0">
                <a:solidFill>
                  <a:srgbClr val="0070C0"/>
                </a:solidFill>
              </a:rPr>
              <a:t>{</a:t>
            </a:r>
            <a:r>
              <a:rPr lang="en-US" dirty="0" err="1" smtClean="0"/>
              <a:t>H.signal</a:t>
            </a:r>
            <a:r>
              <a:rPr lang="en-US" dirty="0"/>
              <a:t>; </a:t>
            </a:r>
            <a:r>
              <a:rPr lang="en-US" dirty="0" err="1" smtClean="0"/>
              <a:t>H.signal</a:t>
            </a:r>
            <a:r>
              <a:rPr lang="en-US" b="1" dirty="0" smtClean="0">
                <a:solidFill>
                  <a:srgbClr val="0070C0"/>
                </a:solidFill>
              </a:rPr>
              <a:t>}</a:t>
            </a:r>
            <a:r>
              <a:rPr lang="en-US" i="1" dirty="0" smtClean="0"/>
              <a:t>                                    </a:t>
            </a:r>
            <a:r>
              <a:rPr lang="en-US" b="1" i="1" dirty="0" smtClean="0"/>
              <a:t>then </a:t>
            </a:r>
            <a:r>
              <a:rPr lang="en-US" i="1" dirty="0" smtClean="0"/>
              <a:t> </a:t>
            </a:r>
            <a:r>
              <a:rPr lang="en-US" b="1" dirty="0">
                <a:solidFill>
                  <a:srgbClr val="0070C0"/>
                </a:solidFill>
              </a:rPr>
              <a:t>{</a:t>
            </a:r>
            <a:r>
              <a:rPr lang="en-US" dirty="0" err="1"/>
              <a:t>O.signal</a:t>
            </a:r>
            <a:r>
              <a:rPr lang="en-US" dirty="0"/>
              <a:t>; </a:t>
            </a:r>
            <a:r>
              <a:rPr lang="en-US" dirty="0" err="1" smtClean="0"/>
              <a:t>H.signal</a:t>
            </a:r>
            <a:r>
              <a:rPr lang="en-US" b="1" dirty="0" smtClean="0">
                <a:solidFill>
                  <a:srgbClr val="0070C0"/>
                </a:solidFill>
              </a:rPr>
              <a:t>}</a:t>
            </a:r>
            <a:r>
              <a:rPr lang="en-US" i="1" dirty="0" smtClean="0"/>
              <a:t/>
            </a:r>
            <a:br>
              <a:rPr lang="en-US" i="1" dirty="0" smtClean="0"/>
            </a:br>
            <a:r>
              <a:rPr lang="en-US" i="1" dirty="0" smtClean="0"/>
              <a:t>  </a:t>
            </a:r>
            <a:r>
              <a:rPr lang="en-US" b="1" i="1" dirty="0" smtClean="0"/>
              <a:t>else </a:t>
            </a:r>
            <a:r>
              <a:rPr lang="en-US" dirty="0" err="1"/>
              <a:t>O.wait</a:t>
            </a:r>
            <a:r>
              <a:rPr lang="en-US" dirty="0" smtClean="0"/>
              <a:t>;</a:t>
            </a:r>
            <a:r>
              <a:rPr lang="en-US" i="1" dirty="0" smtClean="0"/>
              <a:t>                                                          </a:t>
            </a:r>
            <a:r>
              <a:rPr lang="en-US" b="1" i="1" dirty="0" smtClean="0"/>
              <a:t>else </a:t>
            </a:r>
            <a:r>
              <a:rPr lang="en-US" dirty="0" err="1"/>
              <a:t>H.wait</a:t>
            </a:r>
            <a:r>
              <a:rPr lang="en-US" dirty="0"/>
              <a:t>;</a:t>
            </a:r>
            <a:r>
              <a:rPr lang="en-US" i="1" dirty="0"/>
              <a:t/>
            </a:r>
            <a:br>
              <a:rPr lang="en-US" i="1" dirty="0"/>
            </a:br>
            <a:r>
              <a:rPr lang="en-US" dirty="0" smtClean="0"/>
              <a:t>  </a:t>
            </a:r>
            <a:r>
              <a:rPr lang="en-US" dirty="0" err="1" smtClean="0"/>
              <a:t>OCount</a:t>
            </a:r>
            <a:r>
              <a:rPr lang="en-US" dirty="0"/>
              <a:t>−−</a:t>
            </a:r>
            <a:r>
              <a:rPr lang="en-US" b="1" dirty="0" smtClean="0">
                <a:solidFill>
                  <a:srgbClr val="FF0000"/>
                </a:solidFill>
              </a:rPr>
              <a:t>} </a:t>
            </a:r>
            <a:r>
              <a:rPr lang="en-US" b="1" dirty="0" smtClean="0"/>
              <a:t>                                                           </a:t>
            </a:r>
            <a:r>
              <a:rPr lang="en-US" dirty="0" err="1" smtClean="0"/>
              <a:t>HCount</a:t>
            </a:r>
            <a:r>
              <a:rPr lang="en-US" dirty="0" smtClean="0"/>
              <a:t>--</a:t>
            </a:r>
            <a:r>
              <a:rPr lang="en-US" b="1" dirty="0" smtClean="0">
                <a:solidFill>
                  <a:srgbClr val="FF0000"/>
                </a:solidFill>
              </a:rPr>
              <a:t>}</a:t>
            </a:r>
          </a:p>
          <a:p>
            <a:pPr marL="0" indent="0">
              <a:buNone/>
            </a:pPr>
            <a:r>
              <a:rPr lang="en-US" b="1" i="1" dirty="0" smtClean="0"/>
              <a:t>begin </a:t>
            </a:r>
            <a:r>
              <a:rPr lang="en-US" dirty="0" err="1"/>
              <a:t>HCount</a:t>
            </a:r>
            <a:r>
              <a:rPr lang="en-US" dirty="0"/>
              <a:t>:=0;  </a:t>
            </a:r>
            <a:r>
              <a:rPr lang="en-US" dirty="0" err="1"/>
              <a:t>OCount</a:t>
            </a:r>
            <a:r>
              <a:rPr lang="en-US" dirty="0"/>
              <a:t>:=0 </a:t>
            </a:r>
            <a:r>
              <a:rPr lang="en-US" b="1" i="1" dirty="0"/>
              <a:t>end.  </a:t>
            </a:r>
            <a:r>
              <a:rPr lang="en-US" dirty="0" smtClean="0">
                <a:solidFill>
                  <a:srgbClr val="0070C0"/>
                </a:solidFill>
              </a:rPr>
              <a:t>//Initialization.      //End of type specification</a:t>
            </a:r>
            <a:endParaRPr lang="en-US" dirty="0">
              <a:solidFill>
                <a:srgbClr val="0070C0"/>
              </a:solidFill>
            </a:endParaRPr>
          </a:p>
          <a:p>
            <a:pPr marL="0" indent="0">
              <a:buNone/>
            </a:pPr>
            <a:endParaRPr lang="en-US" dirty="0" smtClean="0">
              <a:solidFill>
                <a:srgbClr val="C00000"/>
              </a:solidFill>
            </a:endParaRPr>
          </a:p>
          <a:p>
            <a:pPr marL="0" indent="0">
              <a:buNone/>
            </a:pPr>
            <a:r>
              <a:rPr lang="en-US" dirty="0" smtClean="0">
                <a:solidFill>
                  <a:srgbClr val="C00000"/>
                </a:solidFill>
              </a:rPr>
              <a:t>Monitor Use: </a:t>
            </a:r>
            <a:r>
              <a:rPr lang="en-US" b="1" i="1" dirty="0" err="1" smtClean="0"/>
              <a:t>var</a:t>
            </a:r>
            <a:r>
              <a:rPr lang="en-US" b="1" i="1" dirty="0" smtClean="0"/>
              <a:t> </a:t>
            </a:r>
            <a:r>
              <a:rPr lang="en-US" dirty="0" smtClean="0"/>
              <a:t>MyH2OMaker: H2OMaker;</a:t>
            </a:r>
            <a:endParaRPr lang="en-US" dirty="0" smtClean="0">
              <a:solidFill>
                <a:srgbClr val="C00000"/>
              </a:solidFill>
            </a:endParaRPr>
          </a:p>
          <a:p>
            <a:pPr marL="0" indent="0">
              <a:buNone/>
            </a:pPr>
            <a:r>
              <a:rPr lang="en-US" dirty="0" smtClean="0">
                <a:solidFill>
                  <a:srgbClr val="C00000"/>
                </a:solidFill>
              </a:rPr>
              <a:t>Oxygen process:   </a:t>
            </a:r>
            <a:r>
              <a:rPr lang="en-US" dirty="0" smtClean="0"/>
              <a:t>{</a:t>
            </a:r>
            <a:r>
              <a:rPr lang="en-US" dirty="0" smtClean="0">
                <a:solidFill>
                  <a:srgbClr val="0070C0"/>
                </a:solidFill>
              </a:rPr>
              <a:t>//GO-Barrier;     </a:t>
            </a:r>
            <a:r>
              <a:rPr lang="en-US" dirty="0" smtClean="0"/>
              <a:t>MyH2OMaker.OBarrier();</a:t>
            </a:r>
            <a:r>
              <a:rPr lang="en-US" dirty="0" smtClean="0">
                <a:solidFill>
                  <a:srgbClr val="0070C0"/>
                </a:solidFill>
              </a:rPr>
              <a:t>    </a:t>
            </a:r>
            <a:r>
              <a:rPr lang="en-US" i="1" dirty="0" smtClean="0">
                <a:solidFill>
                  <a:srgbClr val="0070C0"/>
                </a:solidFill>
              </a:rPr>
              <a:t>//</a:t>
            </a:r>
            <a:r>
              <a:rPr lang="en-US" dirty="0" smtClean="0">
                <a:solidFill>
                  <a:srgbClr val="0070C0"/>
                </a:solidFill>
              </a:rPr>
              <a:t>DONE</a:t>
            </a:r>
            <a:r>
              <a:rPr lang="en-US" dirty="0" smtClean="0"/>
              <a:t>}</a:t>
            </a:r>
            <a:endParaRPr lang="en-US" dirty="0"/>
          </a:p>
          <a:p>
            <a:pPr marL="0" indent="0">
              <a:buNone/>
            </a:pPr>
            <a:r>
              <a:rPr lang="en-US" dirty="0" smtClean="0">
                <a:solidFill>
                  <a:srgbClr val="C00000"/>
                </a:solidFill>
              </a:rPr>
              <a:t>Hydrogen process:   </a:t>
            </a:r>
            <a:r>
              <a:rPr lang="en-US" dirty="0" smtClean="0"/>
              <a:t>{</a:t>
            </a:r>
            <a:r>
              <a:rPr lang="en-US" dirty="0" smtClean="0">
                <a:solidFill>
                  <a:srgbClr val="0070C0"/>
                </a:solidFill>
              </a:rPr>
              <a:t>//GO-Barrier</a:t>
            </a:r>
            <a:r>
              <a:rPr lang="en-US" dirty="0">
                <a:solidFill>
                  <a:srgbClr val="0070C0"/>
                </a:solidFill>
              </a:rPr>
              <a:t>; </a:t>
            </a:r>
            <a:r>
              <a:rPr lang="en-US" dirty="0" smtClean="0">
                <a:solidFill>
                  <a:srgbClr val="0070C0"/>
                </a:solidFill>
              </a:rPr>
              <a:t> </a:t>
            </a:r>
            <a:r>
              <a:rPr lang="en-US" dirty="0" smtClean="0"/>
              <a:t>MyH2OMaker.HBarrier</a:t>
            </a:r>
            <a:r>
              <a:rPr lang="en-US" dirty="0"/>
              <a:t>(); </a:t>
            </a:r>
            <a:r>
              <a:rPr lang="en-US" dirty="0" smtClean="0"/>
              <a:t>   </a:t>
            </a:r>
            <a:r>
              <a:rPr lang="en-US" i="1" dirty="0" smtClean="0">
                <a:solidFill>
                  <a:srgbClr val="0070C0"/>
                </a:solidFill>
              </a:rPr>
              <a:t>//</a:t>
            </a:r>
            <a:r>
              <a:rPr lang="en-US" dirty="0" smtClean="0">
                <a:solidFill>
                  <a:srgbClr val="0070C0"/>
                </a:solidFill>
              </a:rPr>
              <a:t>DONE</a:t>
            </a:r>
            <a:r>
              <a:rPr lang="en-US" dirty="0" smtClean="0"/>
              <a:t>}</a:t>
            </a:r>
            <a:endParaRPr lang="en-US" dirty="0"/>
          </a:p>
          <a:p>
            <a:pPr marL="0" indent="0">
              <a:buNone/>
            </a:pPr>
            <a:r>
              <a:rPr lang="en-US" dirty="0">
                <a:solidFill>
                  <a:srgbClr val="C00000"/>
                </a:solidFill>
                <a:ea typeface="Times New Roman" panose="02020603050405020304" pitchFamily="18" charset="0"/>
              </a:rPr>
              <a:t>Condition variable implementation alternative: </a:t>
            </a:r>
            <a:r>
              <a:rPr lang="en-US" dirty="0">
                <a:ea typeface="Times New Roman" panose="02020603050405020304" pitchFamily="18" charset="0"/>
              </a:rPr>
              <a:t>After a signal, signaled process waits until the signaling process either exits the monitor, or blocks at a wait statement.</a:t>
            </a:r>
            <a:endParaRPr lang="en-US" dirty="0">
              <a:solidFill>
                <a:srgbClr val="C00000"/>
              </a:solidFill>
            </a:endParaRPr>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6</a:t>
            </a:fld>
            <a:endParaRPr lang="en-US"/>
          </a:p>
        </p:txBody>
      </p:sp>
    </p:spTree>
    <p:extLst>
      <p:ext uri="{BB962C8B-B14F-4D97-AF65-F5344CB8AC3E}">
        <p14:creationId xmlns:p14="http://schemas.microsoft.com/office/powerpoint/2010/main" val="3838018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7282"/>
            <a:ext cx="8077200" cy="479066"/>
          </a:xfrm>
        </p:spPr>
        <p:txBody>
          <a:bodyPr/>
          <a:lstStyle/>
          <a:p>
            <a:r>
              <a:rPr lang="en-US" dirty="0" smtClean="0"/>
              <a:t>The Savings Account Problem</a:t>
            </a:r>
            <a:endParaRPr lang="en-US" dirty="0"/>
          </a:p>
        </p:txBody>
      </p:sp>
      <p:sp>
        <p:nvSpPr>
          <p:cNvPr id="3" name="Content Placeholder 2"/>
          <p:cNvSpPr>
            <a:spLocks noGrp="1"/>
          </p:cNvSpPr>
          <p:nvPr>
            <p:ph idx="1"/>
          </p:nvPr>
        </p:nvSpPr>
        <p:spPr>
          <a:xfrm>
            <a:off x="190831" y="731520"/>
            <a:ext cx="8833899" cy="5764696"/>
          </a:xfrm>
        </p:spPr>
        <p:txBody>
          <a:bodyPr/>
          <a:lstStyle/>
          <a:p>
            <a:pPr marL="0" indent="0">
              <a:buNone/>
            </a:pPr>
            <a:r>
              <a:rPr lang="en-US" dirty="0"/>
              <a:t>A savings account is shared by several people (i.e., processes). Each person may deposit or withdraw funds from the account. The current balance in the account is the sum of all deposits to date minus the sum of all withdrawals to date. </a:t>
            </a:r>
            <a:endParaRPr lang="en-US" dirty="0" smtClean="0"/>
          </a:p>
          <a:p>
            <a:pPr marL="0" indent="0">
              <a:buNone/>
            </a:pPr>
            <a:r>
              <a:rPr lang="en-US" dirty="0" smtClean="0"/>
              <a:t>The </a:t>
            </a:r>
            <a:r>
              <a:rPr lang="en-US" dirty="0"/>
              <a:t>balance must never become negative, and withdrawals are serviced First-Come-First-Serve with one twist: Those who want to withdraw money from the account are </a:t>
            </a:r>
            <a:r>
              <a:rPr lang="en-US" dirty="0" smtClean="0"/>
              <a:t>desperate </a:t>
            </a:r>
            <a:r>
              <a:rPr lang="en-US" dirty="0"/>
              <a:t>to get their money; so, if the balance is not sufficient, they wait (in a FIFO order) until somebody else deposits enough money for them to make their withdrawals. </a:t>
            </a:r>
            <a:endParaRPr lang="en-US" dirty="0" smtClean="0"/>
          </a:p>
          <a:p>
            <a:pPr marL="0" indent="0">
              <a:buNone/>
            </a:pPr>
            <a:r>
              <a:rPr lang="en-US" dirty="0" smtClean="0"/>
              <a:t>Note </a:t>
            </a:r>
            <a:r>
              <a:rPr lang="en-US" dirty="0"/>
              <a:t>that those waiting for others to deposit (so that they can withdraw) are serviced strictly FIFO. For example, suppose the current balance is 200 dollars, and customer A is waiting to withdraw 300 dollars. Assume another customer, say B, arrives with the request of withdrawing 200 dollars.  Customer B must wait until customer A is serviced.  </a:t>
            </a:r>
            <a:endParaRPr lang="en-US" dirty="0" smtClean="0"/>
          </a:p>
          <a:p>
            <a:pPr marL="0" indent="0">
              <a:buNone/>
            </a:pPr>
            <a:r>
              <a:rPr lang="en-US" dirty="0" smtClean="0"/>
              <a:t>Using monitors, </a:t>
            </a:r>
            <a:r>
              <a:rPr lang="en-US" dirty="0"/>
              <a:t>give the algorithms for customers to withdraw or deposit funds. </a:t>
            </a:r>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7</a:t>
            </a:fld>
            <a:endParaRPr lang="en-US"/>
          </a:p>
        </p:txBody>
      </p:sp>
    </p:spTree>
    <p:extLst>
      <p:ext uri="{BB962C8B-B14F-4D97-AF65-F5344CB8AC3E}">
        <p14:creationId xmlns:p14="http://schemas.microsoft.com/office/powerpoint/2010/main" val="202517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77200" cy="485192"/>
          </a:xfrm>
        </p:spPr>
        <p:txBody>
          <a:bodyPr/>
          <a:lstStyle/>
          <a:p>
            <a:r>
              <a:rPr lang="en-US" dirty="0" smtClean="0"/>
              <a:t>The Savings Account  Problem</a:t>
            </a:r>
            <a:endParaRPr lang="en-US" dirty="0"/>
          </a:p>
        </p:txBody>
      </p:sp>
      <p:sp>
        <p:nvSpPr>
          <p:cNvPr id="3" name="Content Placeholder 2"/>
          <p:cNvSpPr>
            <a:spLocks noGrp="1"/>
          </p:cNvSpPr>
          <p:nvPr>
            <p:ph idx="1"/>
          </p:nvPr>
        </p:nvSpPr>
        <p:spPr>
          <a:xfrm>
            <a:off x="95416" y="612778"/>
            <a:ext cx="8914360" cy="6042463"/>
          </a:xfrm>
        </p:spPr>
        <p:txBody>
          <a:bodyPr/>
          <a:lstStyle/>
          <a:p>
            <a:pPr marL="0" indent="0">
              <a:buNone/>
            </a:pPr>
            <a:r>
              <a:rPr lang="en-US" b="1" i="1" dirty="0"/>
              <a:t>type</a:t>
            </a:r>
            <a:r>
              <a:rPr lang="en-US" i="1" dirty="0"/>
              <a:t> </a:t>
            </a:r>
            <a:r>
              <a:rPr lang="en-US" i="1" dirty="0" smtClean="0"/>
              <a:t>Account= </a:t>
            </a:r>
            <a:r>
              <a:rPr lang="en-US" b="1" i="1" dirty="0" smtClean="0"/>
              <a:t>monitor</a:t>
            </a:r>
            <a:r>
              <a:rPr lang="en-US" i="1" dirty="0" smtClean="0"/>
              <a:t>;       </a:t>
            </a:r>
            <a:r>
              <a:rPr lang="en-US" i="1" dirty="0" smtClean="0">
                <a:solidFill>
                  <a:srgbClr val="0070C0"/>
                </a:solidFill>
              </a:rPr>
              <a:t>//Type specification.</a:t>
            </a:r>
            <a:r>
              <a:rPr lang="en-US" i="1" dirty="0" smtClean="0"/>
              <a:t/>
            </a:r>
            <a:br>
              <a:rPr lang="en-US" i="1" dirty="0" smtClean="0"/>
            </a:br>
            <a:r>
              <a:rPr lang="en-US" b="1" i="1" dirty="0" err="1" smtClean="0"/>
              <a:t>var</a:t>
            </a:r>
            <a:r>
              <a:rPr lang="en-US" b="1" i="1" dirty="0" smtClean="0"/>
              <a:t> </a:t>
            </a:r>
            <a:r>
              <a:rPr lang="en-US" i="1" dirty="0" err="1" smtClean="0"/>
              <a:t>Balance:</a:t>
            </a:r>
            <a:r>
              <a:rPr lang="en-US" b="1" i="1" dirty="0" err="1" smtClean="0"/>
              <a:t>real</a:t>
            </a:r>
            <a:r>
              <a:rPr lang="en-US" i="1" dirty="0" smtClean="0"/>
              <a:t>;  Need: </a:t>
            </a:r>
            <a:r>
              <a:rPr lang="en-US" b="1" i="1" dirty="0" smtClean="0"/>
              <a:t>real</a:t>
            </a:r>
            <a:r>
              <a:rPr lang="en-US" i="1" dirty="0" smtClean="0"/>
              <a:t>;  </a:t>
            </a:r>
            <a:r>
              <a:rPr lang="en-US" i="1" dirty="0" err="1" smtClean="0"/>
              <a:t>First:</a:t>
            </a:r>
            <a:r>
              <a:rPr lang="en-US" b="1" i="1" dirty="0" err="1" smtClean="0"/>
              <a:t>condition</a:t>
            </a:r>
            <a:r>
              <a:rPr lang="en-US" i="1" dirty="0"/>
              <a:t>; </a:t>
            </a:r>
            <a:r>
              <a:rPr lang="en-US" dirty="0" err="1" smtClean="0"/>
              <a:t>Later:</a:t>
            </a:r>
            <a:r>
              <a:rPr lang="en-US" b="1" i="1" dirty="0" err="1" smtClean="0"/>
              <a:t>condition</a:t>
            </a:r>
            <a:r>
              <a:rPr lang="en-US" i="1" dirty="0" smtClean="0"/>
              <a:t>;</a:t>
            </a:r>
            <a:r>
              <a:rPr lang="en-US" dirty="0"/>
              <a:t/>
            </a:r>
            <a:br>
              <a:rPr lang="en-US" dirty="0"/>
            </a:br>
            <a:r>
              <a:rPr lang="en-US" b="1" i="1" dirty="0"/>
              <a:t/>
            </a:r>
            <a:br>
              <a:rPr lang="en-US" b="1" i="1" dirty="0"/>
            </a:br>
            <a:r>
              <a:rPr lang="en-US" b="1" i="1" dirty="0"/>
              <a:t>procedure </a:t>
            </a:r>
            <a:r>
              <a:rPr lang="en-US" i="1" dirty="0" smtClean="0"/>
              <a:t>Withdrawal</a:t>
            </a:r>
            <a:r>
              <a:rPr lang="en-US" b="1" i="1" dirty="0" smtClean="0"/>
              <a:t>(</a:t>
            </a:r>
            <a:r>
              <a:rPr lang="en-US" b="1" i="1" dirty="0" err="1" smtClean="0"/>
              <a:t>var</a:t>
            </a:r>
            <a:r>
              <a:rPr lang="en-US" b="1" i="1" dirty="0" smtClean="0"/>
              <a:t> </a:t>
            </a:r>
            <a:r>
              <a:rPr lang="en-US" i="1" dirty="0" smtClean="0"/>
              <a:t>W:</a:t>
            </a:r>
            <a:r>
              <a:rPr lang="en-US" b="1" i="1" dirty="0" smtClean="0"/>
              <a:t> real)</a:t>
            </a:r>
            <a:r>
              <a:rPr lang="en-US" dirty="0" smtClean="0"/>
              <a:t>                  </a:t>
            </a:r>
            <a:r>
              <a:rPr lang="en-US" b="1" i="1" dirty="0" smtClean="0"/>
              <a:t>procedure </a:t>
            </a:r>
            <a:r>
              <a:rPr lang="en-US" i="1" dirty="0" smtClean="0"/>
              <a:t>Deposit</a:t>
            </a:r>
            <a:r>
              <a:rPr lang="en-US" b="1" i="1" dirty="0" smtClean="0"/>
              <a:t>(</a:t>
            </a:r>
            <a:r>
              <a:rPr lang="en-US" b="1" i="1" dirty="0" err="1" smtClean="0"/>
              <a:t>var</a:t>
            </a:r>
            <a:r>
              <a:rPr lang="en-US" b="1" i="1" dirty="0" smtClean="0"/>
              <a:t> </a:t>
            </a:r>
            <a:r>
              <a:rPr lang="en-US" i="1" dirty="0" smtClean="0"/>
              <a:t>D: </a:t>
            </a:r>
            <a:r>
              <a:rPr lang="en-US" b="1" i="1" dirty="0" smtClean="0"/>
              <a:t>real)</a:t>
            </a:r>
            <a:r>
              <a:rPr lang="en-US" i="1" dirty="0" smtClean="0"/>
              <a:t> </a:t>
            </a:r>
            <a:br>
              <a:rPr lang="en-US" i="1" dirty="0" smtClean="0"/>
            </a:br>
            <a:r>
              <a:rPr lang="en-US" i="1" dirty="0" smtClean="0"/>
              <a:t>{</a:t>
            </a:r>
            <a:r>
              <a:rPr lang="en-US" b="1" i="1" dirty="0" smtClean="0"/>
              <a:t>if </a:t>
            </a:r>
            <a:r>
              <a:rPr lang="en-US" i="1" dirty="0" smtClean="0"/>
              <a:t>Need&gt;0</a:t>
            </a:r>
            <a:r>
              <a:rPr lang="en-US" i="1" dirty="0"/>
              <a:t> </a:t>
            </a:r>
            <a:r>
              <a:rPr lang="en-US" i="1" dirty="0" err="1" smtClean="0"/>
              <a:t>Later.wait</a:t>
            </a:r>
            <a:r>
              <a:rPr lang="en-US" i="1" dirty="0" smtClean="0"/>
              <a:t>;                                           {Balance:=</a:t>
            </a:r>
            <a:r>
              <a:rPr lang="en-US" i="1" dirty="0" err="1" smtClean="0"/>
              <a:t>Balance+D</a:t>
            </a:r>
            <a:r>
              <a:rPr lang="en-US" i="1" dirty="0" smtClean="0"/>
              <a:t>;</a:t>
            </a:r>
            <a:br>
              <a:rPr lang="en-US" i="1" dirty="0" smtClean="0"/>
            </a:br>
            <a:r>
              <a:rPr lang="en-US" i="1" dirty="0" smtClean="0"/>
              <a:t> </a:t>
            </a:r>
            <a:r>
              <a:rPr lang="en-US" b="1" i="1" dirty="0" smtClean="0"/>
              <a:t>if </a:t>
            </a:r>
            <a:r>
              <a:rPr lang="en-US" i="1" dirty="0" smtClean="0"/>
              <a:t>(Balance&lt;W)</a:t>
            </a:r>
            <a:r>
              <a:rPr lang="en-US" dirty="0" smtClean="0"/>
              <a:t>                                                          </a:t>
            </a:r>
            <a:r>
              <a:rPr lang="en-US" b="1" i="1" dirty="0" smtClean="0"/>
              <a:t>if </a:t>
            </a:r>
            <a:r>
              <a:rPr lang="en-US" i="1" dirty="0" smtClean="0"/>
              <a:t>(Need&gt;0) </a:t>
            </a:r>
            <a:br>
              <a:rPr lang="en-US" i="1" dirty="0" smtClean="0"/>
            </a:br>
            <a:r>
              <a:rPr lang="en-US" i="1" dirty="0" smtClean="0"/>
              <a:t>      {Need:=W – Balance; </a:t>
            </a:r>
            <a:r>
              <a:rPr lang="en-US" i="1" dirty="0" err="1" smtClean="0"/>
              <a:t>First.wait</a:t>
            </a:r>
            <a:r>
              <a:rPr lang="en-US" i="1" dirty="0" smtClean="0"/>
              <a:t>}                          </a:t>
            </a:r>
            <a:r>
              <a:rPr lang="en-US" b="1" i="1" dirty="0" smtClean="0"/>
              <a:t>if </a:t>
            </a:r>
            <a:r>
              <a:rPr lang="en-US" i="1" dirty="0" smtClean="0"/>
              <a:t>(D ≥ Need) {Need:=0; </a:t>
            </a:r>
            <a:r>
              <a:rPr lang="en-US" i="1" dirty="0" err="1" smtClean="0"/>
              <a:t>First.signal</a:t>
            </a:r>
            <a:r>
              <a:rPr lang="en-US" i="1" dirty="0" smtClean="0"/>
              <a:t>}</a:t>
            </a:r>
            <a:br>
              <a:rPr lang="en-US" i="1" dirty="0" smtClean="0"/>
            </a:br>
            <a:r>
              <a:rPr lang="en-US" i="1" dirty="0" smtClean="0"/>
              <a:t> Balance:=Balance – W;                                              </a:t>
            </a:r>
            <a:r>
              <a:rPr lang="en-US" b="1" i="1" dirty="0" smtClean="0"/>
              <a:t>else </a:t>
            </a:r>
            <a:r>
              <a:rPr lang="en-US" i="1" dirty="0" smtClean="0"/>
              <a:t>Need:=Need – D              </a:t>
            </a:r>
            <a:r>
              <a:rPr lang="en-US" i="1" dirty="0"/>
              <a:t/>
            </a:r>
            <a:br>
              <a:rPr lang="en-US" i="1" dirty="0"/>
            </a:br>
            <a:r>
              <a:rPr lang="en-US" dirty="0" smtClean="0"/>
              <a:t>  </a:t>
            </a:r>
            <a:r>
              <a:rPr lang="en-US" i="1" dirty="0" err="1" smtClean="0"/>
              <a:t>Later.signal</a:t>
            </a:r>
            <a:r>
              <a:rPr lang="en-US" i="1" dirty="0" smtClean="0"/>
              <a:t>}</a:t>
            </a:r>
            <a:r>
              <a:rPr lang="en-US" b="1" dirty="0" smtClean="0">
                <a:solidFill>
                  <a:srgbClr val="FF0000"/>
                </a:solidFill>
              </a:rPr>
              <a:t> </a:t>
            </a:r>
            <a:r>
              <a:rPr lang="en-US" b="1" dirty="0" smtClean="0"/>
              <a:t>                                                     </a:t>
            </a:r>
            <a:r>
              <a:rPr lang="en-US" i="1" dirty="0" smtClean="0"/>
              <a:t>}</a:t>
            </a:r>
          </a:p>
          <a:p>
            <a:pPr marL="0" indent="0">
              <a:buNone/>
            </a:pPr>
            <a:r>
              <a:rPr lang="en-US" b="1" i="1" dirty="0" smtClean="0"/>
              <a:t>begin </a:t>
            </a:r>
            <a:r>
              <a:rPr lang="en-US" i="1" dirty="0" smtClean="0"/>
              <a:t>Balance:=200;  Need:=</a:t>
            </a:r>
            <a:r>
              <a:rPr lang="en-US" i="1" dirty="0"/>
              <a:t>0 </a:t>
            </a:r>
            <a:r>
              <a:rPr lang="en-US" b="1" i="1" dirty="0"/>
              <a:t>end. </a:t>
            </a:r>
            <a:r>
              <a:rPr lang="en-US" b="1" i="1" dirty="0" smtClean="0"/>
              <a:t>  </a:t>
            </a:r>
            <a:r>
              <a:rPr lang="en-US" dirty="0" smtClean="0">
                <a:solidFill>
                  <a:srgbClr val="0070C0"/>
                </a:solidFill>
              </a:rPr>
              <a:t>//Initialization.      //End of type specification</a:t>
            </a:r>
            <a:endParaRPr lang="en-US" dirty="0">
              <a:solidFill>
                <a:srgbClr val="0070C0"/>
              </a:solidFill>
            </a:endParaRPr>
          </a:p>
          <a:p>
            <a:pPr marL="0" indent="0">
              <a:buNone/>
            </a:pPr>
            <a:endParaRPr lang="en-US" dirty="0" smtClean="0">
              <a:solidFill>
                <a:srgbClr val="C00000"/>
              </a:solidFill>
            </a:endParaRPr>
          </a:p>
          <a:p>
            <a:pPr marL="0" indent="0">
              <a:buNone/>
            </a:pPr>
            <a:r>
              <a:rPr lang="en-US" i="1" dirty="0" smtClean="0">
                <a:solidFill>
                  <a:srgbClr val="C00000"/>
                </a:solidFill>
              </a:rPr>
              <a:t>Monitor Use: </a:t>
            </a:r>
            <a:r>
              <a:rPr lang="en-US" b="1" i="1" dirty="0" err="1" smtClean="0"/>
              <a:t>var</a:t>
            </a:r>
            <a:r>
              <a:rPr lang="en-US" b="1" i="1" dirty="0" smtClean="0"/>
              <a:t> </a:t>
            </a:r>
            <a:r>
              <a:rPr lang="en-US" i="1" dirty="0" err="1" smtClean="0"/>
              <a:t>MyAccount</a:t>
            </a:r>
            <a:r>
              <a:rPr lang="en-US" i="1" dirty="0" smtClean="0"/>
              <a:t>: Account;</a:t>
            </a:r>
            <a:endParaRPr lang="en-US" i="1" dirty="0" smtClean="0">
              <a:solidFill>
                <a:srgbClr val="C00000"/>
              </a:solidFill>
            </a:endParaRPr>
          </a:p>
          <a:p>
            <a:pPr marL="0" indent="0">
              <a:buNone/>
            </a:pPr>
            <a:r>
              <a:rPr lang="en-US" i="1" dirty="0" smtClean="0">
                <a:solidFill>
                  <a:srgbClr val="C00000"/>
                </a:solidFill>
              </a:rPr>
              <a:t>Withdrawal process:   </a:t>
            </a:r>
            <a:r>
              <a:rPr lang="en-US" i="1" dirty="0" smtClean="0"/>
              <a:t>{</a:t>
            </a:r>
            <a:r>
              <a:rPr lang="en-US" i="1" dirty="0" smtClean="0">
                <a:solidFill>
                  <a:srgbClr val="0070C0"/>
                </a:solidFill>
              </a:rPr>
              <a:t>//……;     </a:t>
            </a:r>
            <a:r>
              <a:rPr lang="en-US" i="1" dirty="0" err="1" smtClean="0"/>
              <a:t>MyAccount.Withdrawal</a:t>
            </a:r>
            <a:r>
              <a:rPr lang="en-US" i="1" dirty="0" smtClean="0"/>
              <a:t>(300);</a:t>
            </a:r>
            <a:r>
              <a:rPr lang="en-US" i="1" dirty="0" smtClean="0">
                <a:solidFill>
                  <a:srgbClr val="0070C0"/>
                </a:solidFill>
              </a:rPr>
              <a:t>    //DONE</a:t>
            </a:r>
            <a:r>
              <a:rPr lang="en-US" i="1" dirty="0" smtClean="0"/>
              <a:t>}</a:t>
            </a:r>
            <a:endParaRPr lang="en-US" i="1" dirty="0"/>
          </a:p>
          <a:p>
            <a:pPr marL="0" indent="0">
              <a:buNone/>
            </a:pPr>
            <a:r>
              <a:rPr lang="en-US" i="1" dirty="0" smtClean="0">
                <a:solidFill>
                  <a:srgbClr val="C00000"/>
                </a:solidFill>
              </a:rPr>
              <a:t>Deposit process:          </a:t>
            </a:r>
            <a:r>
              <a:rPr lang="en-US" i="1" dirty="0" smtClean="0"/>
              <a:t>{</a:t>
            </a:r>
            <a:r>
              <a:rPr lang="en-US" i="1" dirty="0" smtClean="0">
                <a:solidFill>
                  <a:srgbClr val="0070C0"/>
                </a:solidFill>
              </a:rPr>
              <a:t>//…….;  </a:t>
            </a:r>
            <a:r>
              <a:rPr lang="en-US" i="1" dirty="0" err="1" smtClean="0"/>
              <a:t>MyAccount.Deposit</a:t>
            </a:r>
            <a:r>
              <a:rPr lang="en-US" i="1" dirty="0" smtClean="0"/>
              <a:t>(200);    </a:t>
            </a:r>
            <a:r>
              <a:rPr lang="en-US" i="1" dirty="0" smtClean="0">
                <a:solidFill>
                  <a:srgbClr val="0070C0"/>
                </a:solidFill>
              </a:rPr>
              <a:t>//DONE</a:t>
            </a:r>
            <a:r>
              <a:rPr lang="en-US" i="1" dirty="0" smtClean="0"/>
              <a:t>}</a:t>
            </a:r>
            <a:endParaRPr lang="en-US" i="1" dirty="0"/>
          </a:p>
          <a:p>
            <a:pPr marL="0" indent="0">
              <a:buNone/>
            </a:pPr>
            <a:r>
              <a:rPr lang="en-US" i="1" dirty="0">
                <a:solidFill>
                  <a:srgbClr val="C00000"/>
                </a:solidFill>
                <a:ea typeface="Times New Roman" panose="02020603050405020304" pitchFamily="18" charset="0"/>
              </a:rPr>
              <a:t>Condition variable implementation alternative: </a:t>
            </a:r>
            <a:r>
              <a:rPr lang="en-US" i="1" dirty="0">
                <a:ea typeface="Times New Roman" panose="02020603050405020304" pitchFamily="18" charset="0"/>
              </a:rPr>
              <a:t>After a signal, signaled process waits until the signaling process either exits the monitor, or blocks at a wait statement.</a:t>
            </a:r>
            <a:endParaRPr lang="en-US" i="1" dirty="0">
              <a:solidFill>
                <a:srgbClr val="C00000"/>
              </a:solidFill>
            </a:endParaRPr>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8</a:t>
            </a:fld>
            <a:endParaRPr lang="en-US"/>
          </a:p>
        </p:txBody>
      </p:sp>
    </p:spTree>
    <p:extLst>
      <p:ext uri="{BB962C8B-B14F-4D97-AF65-F5344CB8AC3E}">
        <p14:creationId xmlns:p14="http://schemas.microsoft.com/office/powerpoint/2010/main" val="274893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 Power</a:t>
            </a:r>
            <a:endParaRPr lang="en-US" dirty="0"/>
          </a:p>
        </p:txBody>
      </p:sp>
      <p:sp>
        <p:nvSpPr>
          <p:cNvPr id="3" name="Content Placeholder 2"/>
          <p:cNvSpPr>
            <a:spLocks noGrp="1"/>
          </p:cNvSpPr>
          <p:nvPr>
            <p:ph idx="1"/>
          </p:nvPr>
        </p:nvSpPr>
        <p:spPr>
          <a:xfrm>
            <a:off x="827088" y="1282700"/>
            <a:ext cx="7578358" cy="4483100"/>
          </a:xfrm>
        </p:spPr>
        <p:txBody>
          <a:bodyPr/>
          <a:lstStyle/>
          <a:p>
            <a:r>
              <a:rPr lang="en-US" sz="2200" b="1" dirty="0" smtClean="0"/>
              <a:t>Monitors and semaphores have the same expressive power. </a:t>
            </a:r>
            <a:r>
              <a:rPr lang="en-US" sz="2200" dirty="0" smtClean="0"/>
              <a:t>That is, if you can solve an algorithm with one, you can also solve it with the other one.</a:t>
            </a:r>
            <a:br>
              <a:rPr lang="en-US" sz="2200" dirty="0" smtClean="0"/>
            </a:br>
            <a:endParaRPr lang="en-US" sz="2200" dirty="0" smtClean="0"/>
          </a:p>
          <a:p>
            <a:pPr marL="0" indent="0">
              <a:buNone/>
            </a:pPr>
            <a:r>
              <a:rPr lang="en-US" sz="2400" b="1" dirty="0" smtClean="0">
                <a:solidFill>
                  <a:srgbClr val="0070C0"/>
                </a:solidFill>
              </a:rPr>
              <a:t>		Why </a:t>
            </a:r>
            <a:r>
              <a:rPr lang="en-US" sz="2400" b="1" dirty="0">
                <a:solidFill>
                  <a:srgbClr val="0070C0"/>
                </a:solidFill>
              </a:rPr>
              <a:t>use monitors, then?</a:t>
            </a:r>
          </a:p>
          <a:p>
            <a:pPr marL="0" indent="0">
              <a:buNone/>
            </a:pPr>
            <a:endParaRPr lang="en-US" sz="2200" dirty="0" smtClean="0"/>
          </a:p>
          <a:p>
            <a:r>
              <a:rPr lang="en-US" sz="2200" dirty="0" smtClean="0"/>
              <a:t>The next set of slides show that any monitor-based solution to a concurrent algorithm can be converted into a semaphore-based solution.</a:t>
            </a:r>
          </a:p>
          <a:p>
            <a:pPr marL="0" indent="0">
              <a:buNone/>
            </a:pPr>
            <a:endParaRPr lang="en-US" sz="2200" dirty="0"/>
          </a:p>
        </p:txBody>
      </p:sp>
      <p:sp>
        <p:nvSpPr>
          <p:cNvPr id="4" name="Footer Placeholder 3"/>
          <p:cNvSpPr>
            <a:spLocks noGrp="1"/>
          </p:cNvSpPr>
          <p:nvPr>
            <p:ph type="ftr" sz="quarter" idx="10"/>
          </p:nvPr>
        </p:nvSpPr>
        <p:spPr/>
        <p:txBody>
          <a:bodyPr/>
          <a:lstStyle/>
          <a:p>
            <a:pPr>
              <a:defRPr/>
            </a:pPr>
            <a:fld id="{60786531-87FF-4033-BF0E-052893668780}" type="slidenum">
              <a:rPr lang="en-US" smtClean="0"/>
              <a:pPr>
                <a:defRPr/>
              </a:pPr>
              <a:t>9</a:t>
            </a:fld>
            <a:endParaRPr lang="en-US"/>
          </a:p>
        </p:txBody>
      </p:sp>
    </p:spTree>
    <p:extLst>
      <p:ext uri="{BB962C8B-B14F-4D97-AF65-F5344CB8AC3E}">
        <p14:creationId xmlns:p14="http://schemas.microsoft.com/office/powerpoint/2010/main" val="8666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3405</TotalTime>
  <Words>796</Words>
  <Application>Microsoft Office PowerPoint</Application>
  <PresentationFormat>On-screen Show (4:3)</PresentationFormat>
  <Paragraphs>140</Paragraphs>
  <Slides>19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Calibri</vt:lpstr>
      <vt:lpstr>Cambria Math</vt:lpstr>
      <vt:lpstr>Helvetica</vt:lpstr>
      <vt:lpstr>Monotype Sorts</vt:lpstr>
      <vt:lpstr>Symbol</vt:lpstr>
      <vt:lpstr>Times New Roman</vt:lpstr>
      <vt:lpstr>Webdings</vt:lpstr>
      <vt:lpstr>Wingdings</vt:lpstr>
      <vt:lpstr>os-w-java</vt:lpstr>
      <vt:lpstr>Clip</vt:lpstr>
      <vt:lpstr>Monitors (Hoare and P.B. Hansen; 1974)</vt:lpstr>
      <vt:lpstr>Schematic View of a Monitor</vt:lpstr>
      <vt:lpstr>Condition Variables</vt:lpstr>
      <vt:lpstr> Monitor with Condition Variables</vt:lpstr>
      <vt:lpstr>2013 Asgmnt 3: The H2O Production Problem</vt:lpstr>
      <vt:lpstr>The H2O  Problem</vt:lpstr>
      <vt:lpstr>The Savings Account Problem</vt:lpstr>
      <vt:lpstr>The Savings Account  Problem</vt:lpstr>
      <vt:lpstr>Expressive Power</vt:lpstr>
      <vt:lpstr>Implementing Monitors using Semaphores</vt:lpstr>
      <vt:lpstr>Monitor Implementation Using Semaphores</vt:lpstr>
      <vt:lpstr>Dining Philosophers Problem (1965)</vt:lpstr>
      <vt:lpstr>Dining Philosophers Problem</vt:lpstr>
      <vt:lpstr>Deadlock-Free Monitor-Based Solution to Dining Philosophers Problem</vt:lpstr>
      <vt:lpstr>Deadlock-Free Monitor Solution to Dining Philosophers</vt:lpstr>
      <vt:lpstr>Allocating a Single Resource to Processes</vt:lpstr>
      <vt:lpstr>Summary: We have seen  Three Process Synchronization Constructs</vt:lpstr>
      <vt:lpstr>Concurrent programming problems seen in class and recitations</vt:lpstr>
      <vt:lpstr>Java Synchronization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Jacob Alspaw</cp:lastModifiedBy>
  <cp:revision>215</cp:revision>
  <cp:lastPrinted>2010-12-07T03:19:10Z</cp:lastPrinted>
  <dcterms:created xsi:type="dcterms:W3CDTF">2004-10-07T18:29:30Z</dcterms:created>
  <dcterms:modified xsi:type="dcterms:W3CDTF">2016-03-01T05:09:44Z</dcterms:modified>
</cp:coreProperties>
</file>