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62" r:id="rId9"/>
    <p:sldId id="264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880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13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82F9-F2F7-4C91-9832-0CB61FF3414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6BAEA4-AA90-40A8-AD3D-022BE8F1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bUKEiPz_V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vercomingapartheid.msu.edu/sidebar.php?id=65-258-6&amp;pag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2404534"/>
            <a:ext cx="8612152" cy="1646302"/>
          </a:xfrm>
        </p:spPr>
        <p:txBody>
          <a:bodyPr/>
          <a:lstStyle/>
          <a:p>
            <a:pPr algn="ctr"/>
            <a:r>
              <a:rPr lang="en-US" dirty="0"/>
              <a:t>Breaking Out of My Cultural </a:t>
            </a:r>
            <a:r>
              <a:rPr lang="en-US" dirty="0" smtClean="0"/>
              <a:t>Bubble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33" y="405083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Racial Self-Segregation in Cape Town’s Religious Scene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289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63579"/>
            <a:ext cx="9573571" cy="467778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DRC expelled form the World Alliance of Reformed Churches </a:t>
            </a:r>
            <a:br>
              <a:rPr lang="en-US" sz="2400" dirty="0" smtClean="0"/>
            </a:br>
            <a:r>
              <a:rPr lang="en-US" sz="2400" dirty="0" smtClean="0"/>
              <a:t>in early1980’s for unwavering apartheid support</a:t>
            </a:r>
          </a:p>
          <a:p>
            <a:r>
              <a:rPr lang="en-US" sz="2400" dirty="0" smtClean="0"/>
              <a:t>1986 – Church shows repentance by preaching for all members </a:t>
            </a:r>
            <a:br>
              <a:rPr lang="en-US" sz="2400" dirty="0" smtClean="0"/>
            </a:br>
            <a:r>
              <a:rPr lang="en-US" sz="2400" dirty="0" smtClean="0"/>
              <a:t>of all racial groups to unify and pray under one common institution</a:t>
            </a:r>
          </a:p>
          <a:p>
            <a:r>
              <a:rPr lang="en-US" sz="2400" dirty="0" smtClean="0"/>
              <a:t>1996 - Racial divides still exist within the church post-apartheid</a:t>
            </a:r>
          </a:p>
          <a:p>
            <a:r>
              <a:rPr lang="en-US" sz="2400" dirty="0" smtClean="0"/>
              <a:t>Dutch Reformed Church – 1,288,837 members (whites)</a:t>
            </a:r>
          </a:p>
          <a:p>
            <a:r>
              <a:rPr lang="en-ZA" sz="2400" dirty="0"/>
              <a:t>Uniting Reformed Church </a:t>
            </a:r>
            <a:r>
              <a:rPr lang="en-ZA" sz="2400" dirty="0" smtClean="0"/>
              <a:t>- 1,216,252 members (coloured/blacks)</a:t>
            </a:r>
            <a:endParaRPr lang="en-US" sz="2400" dirty="0" smtClean="0"/>
          </a:p>
          <a:p>
            <a:r>
              <a:rPr lang="en-ZA" sz="2400" dirty="0"/>
              <a:t>Reformed Church </a:t>
            </a:r>
            <a:r>
              <a:rPr lang="en-ZA" sz="2400" dirty="0" smtClean="0"/>
              <a:t>- 2,386 members (</a:t>
            </a:r>
            <a:r>
              <a:rPr lang="en-ZA" sz="2400" dirty="0"/>
              <a:t>I</a:t>
            </a:r>
            <a:r>
              <a:rPr lang="en-ZA" sz="2400" dirty="0" smtClean="0"/>
              <a:t>ndian)</a:t>
            </a:r>
          </a:p>
          <a:p>
            <a:r>
              <a:rPr lang="en-ZA" sz="2400" dirty="0" smtClean="0"/>
              <a:t>2017 – DRC considers apartheid a sin in hope of reunifying its congregants on the basis of belief as opposed to race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8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76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3369"/>
            <a:ext cx="8931887" cy="4757994"/>
          </a:xfrm>
        </p:spPr>
        <p:txBody>
          <a:bodyPr>
            <a:normAutofit/>
          </a:bodyPr>
          <a:lstStyle/>
          <a:p>
            <a:r>
              <a:rPr lang="en-ZA" sz="2400" dirty="0"/>
              <a:t>S</a:t>
            </a:r>
            <a:r>
              <a:rPr lang="en-ZA" sz="2400" dirty="0" smtClean="0"/>
              <a:t>elf-segregation </a:t>
            </a:r>
            <a:r>
              <a:rPr lang="en-ZA" sz="2400" dirty="0"/>
              <a:t>is not a </a:t>
            </a:r>
            <a:r>
              <a:rPr lang="en-ZA" sz="2400" dirty="0" smtClean="0"/>
              <a:t>myth, instead it is a </a:t>
            </a:r>
            <a:r>
              <a:rPr lang="en-ZA" sz="2400" dirty="0"/>
              <a:t>social </a:t>
            </a:r>
            <a:r>
              <a:rPr lang="en-ZA" sz="2400" dirty="0" smtClean="0"/>
              <a:t>phenomena</a:t>
            </a:r>
          </a:p>
          <a:p>
            <a:r>
              <a:rPr lang="en-ZA" sz="2400" dirty="0" smtClean="0"/>
              <a:t>Despite engaging </a:t>
            </a:r>
            <a:r>
              <a:rPr lang="en-ZA" sz="2400" dirty="0"/>
              <a:t>in political activism and fighting against religious segregation for its sinful nature, </a:t>
            </a:r>
            <a:r>
              <a:rPr lang="en-ZA" sz="2400" dirty="0" smtClean="0"/>
              <a:t>South Africans continue to racially self-segregate.</a:t>
            </a:r>
          </a:p>
          <a:p>
            <a:r>
              <a:rPr lang="en-ZA" sz="2400" dirty="0"/>
              <a:t>Self-imposed segregation in religion is a </a:t>
            </a:r>
            <a:r>
              <a:rPr lang="en-ZA" sz="2400" dirty="0" smtClean="0"/>
              <a:t>parallel </a:t>
            </a:r>
            <a:r>
              <a:rPr lang="en-ZA" sz="2400" dirty="0"/>
              <a:t>between the United States and South </a:t>
            </a:r>
            <a:r>
              <a:rPr lang="en-ZA" sz="2400" dirty="0" smtClean="0"/>
              <a:t>Africa. Both Countries have traditionally white or black churches, neighbourhoods, etc.</a:t>
            </a:r>
          </a:p>
        </p:txBody>
      </p:sp>
    </p:spTree>
    <p:extLst>
      <p:ext uri="{BB962C8B-B14F-4D97-AF65-F5344CB8AC3E}">
        <p14:creationId xmlns:p14="http://schemas.microsoft.com/office/powerpoint/2010/main" val="13166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76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3369"/>
            <a:ext cx="8931887" cy="4757994"/>
          </a:xfrm>
        </p:spPr>
        <p:txBody>
          <a:bodyPr>
            <a:normAutofit/>
          </a:bodyPr>
          <a:lstStyle/>
          <a:p>
            <a:r>
              <a:rPr lang="en-ZA" sz="2400" dirty="0"/>
              <a:t>At the end of the day, people like </a:t>
            </a:r>
            <a:r>
              <a:rPr lang="en-ZA" sz="2400" dirty="0" smtClean="0"/>
              <a:t>familiarity</a:t>
            </a:r>
          </a:p>
          <a:p>
            <a:r>
              <a:rPr lang="en-ZA" sz="2400" dirty="0"/>
              <a:t>This gives them comfort and, to a degree, a sense of security. As just about every individual seeks these things, natural segregation is the </a:t>
            </a:r>
            <a:r>
              <a:rPr lang="en-ZA" sz="2400" dirty="0" smtClean="0"/>
              <a:t>result</a:t>
            </a:r>
          </a:p>
          <a:p>
            <a:r>
              <a:rPr lang="en-ZA" sz="2400" dirty="0" smtClean="0"/>
              <a:t>Segregation still takes </a:t>
            </a:r>
            <a:r>
              <a:rPr lang="en-ZA" sz="2400" dirty="0"/>
              <a:t>place, be it by </a:t>
            </a:r>
            <a:r>
              <a:rPr lang="en-ZA" sz="2400" dirty="0" smtClean="0"/>
              <a:t>nationality, race, </a:t>
            </a:r>
            <a:r>
              <a:rPr lang="en-ZA" sz="2400" dirty="0"/>
              <a:t>religion and even </a:t>
            </a:r>
            <a:r>
              <a:rPr lang="en-ZA" sz="2400" dirty="0" smtClean="0"/>
              <a:t>disability</a:t>
            </a:r>
          </a:p>
          <a:p>
            <a:endParaRPr lang="en-ZA" sz="2400" dirty="0" smtClean="0"/>
          </a:p>
        </p:txBody>
      </p:sp>
    </p:spTree>
    <p:extLst>
      <p:ext uri="{BB962C8B-B14F-4D97-AF65-F5344CB8AC3E}">
        <p14:creationId xmlns:p14="http://schemas.microsoft.com/office/powerpoint/2010/main" val="1774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 this out of my cultural bubble?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486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ZA" sz="2400" dirty="0"/>
              <a:t>Never considered myself religious, not part of my </a:t>
            </a:r>
            <a:r>
              <a:rPr lang="en-ZA" sz="2400" dirty="0" smtClean="0"/>
              <a:t>identity</a:t>
            </a:r>
            <a:endParaRPr lang="en-US" sz="2400" dirty="0"/>
          </a:p>
          <a:p>
            <a:pPr lvl="0"/>
            <a:r>
              <a:rPr lang="en-ZA" sz="2400" dirty="0"/>
              <a:t>“Raised atheist” by public school and </a:t>
            </a:r>
            <a:r>
              <a:rPr lang="en-ZA" sz="2400" dirty="0" smtClean="0"/>
              <a:t>parents</a:t>
            </a:r>
            <a:endParaRPr lang="en-US" sz="2400" dirty="0"/>
          </a:p>
          <a:p>
            <a:pPr lvl="0"/>
            <a:r>
              <a:rPr lang="en-ZA" sz="2400" dirty="0"/>
              <a:t>Never been to church service</a:t>
            </a:r>
            <a:endParaRPr lang="en-US" sz="2400" dirty="0"/>
          </a:p>
          <a:p>
            <a:pPr lvl="0"/>
            <a:r>
              <a:rPr lang="en-ZA" sz="2400" dirty="0"/>
              <a:t>Barely a clue of what happens during </a:t>
            </a:r>
            <a:r>
              <a:rPr lang="en-ZA" sz="2400" dirty="0" smtClean="0"/>
              <a:t>service</a:t>
            </a:r>
          </a:p>
          <a:p>
            <a:pPr lvl="0"/>
            <a:r>
              <a:rPr lang="en-ZA" sz="2400" dirty="0" smtClean="0"/>
              <a:t>Even </a:t>
            </a:r>
            <a:r>
              <a:rPr lang="en-ZA" sz="2400" dirty="0"/>
              <a:t>though I don’t consider myself </a:t>
            </a:r>
            <a:r>
              <a:rPr lang="en-ZA" sz="2400" dirty="0" smtClean="0"/>
              <a:t>religious, </a:t>
            </a:r>
            <a:r>
              <a:rPr lang="en-ZA" sz="2400" dirty="0"/>
              <a:t>I don’t hold prejudice against those that </a:t>
            </a:r>
            <a:r>
              <a:rPr lang="en-ZA" sz="2400" dirty="0" smtClean="0"/>
              <a:t>do</a:t>
            </a:r>
            <a:r>
              <a:rPr lang="en-US" sz="2400" dirty="0" smtClean="0"/>
              <a:t>. </a:t>
            </a:r>
            <a:r>
              <a:rPr lang="en-ZA" sz="2400" dirty="0" smtClean="0"/>
              <a:t>They </a:t>
            </a:r>
            <a:r>
              <a:rPr lang="en-ZA" sz="2400" dirty="0"/>
              <a:t>have found faith, while I have not found mine. And </a:t>
            </a:r>
            <a:r>
              <a:rPr lang="en-ZA" sz="2400" dirty="0" smtClean="0"/>
              <a:t>it’s </a:t>
            </a:r>
            <a:r>
              <a:rPr lang="en-ZA" sz="2400" dirty="0"/>
              <a:t>nice to have faith. Faith is a </a:t>
            </a:r>
            <a:r>
              <a:rPr lang="en-ZA" sz="2400" dirty="0" smtClean="0"/>
              <a:t>beautiful </a:t>
            </a:r>
            <a:r>
              <a:rPr lang="en-ZA" sz="2400" dirty="0"/>
              <a:t>human emotion.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1920"/>
            <a:ext cx="12192000" cy="4638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461640" y="266331"/>
            <a:ext cx="12192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/>
              <a:t>Common Ground Rondebosch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318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xbUKEiPz_V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>
            <a:normAutofit/>
          </a:bodyPr>
          <a:lstStyle/>
          <a:p>
            <a:r>
              <a:rPr lang="en-ZA" sz="2400" dirty="0"/>
              <a:t>Religion has been influenced by heritage, history, and </a:t>
            </a:r>
            <a:r>
              <a:rPr lang="en-ZA" sz="2400" dirty="0" smtClean="0"/>
              <a:t>tradition</a:t>
            </a:r>
          </a:p>
          <a:p>
            <a:r>
              <a:rPr lang="en-ZA" sz="2400" dirty="0" smtClean="0"/>
              <a:t>Inequality still exists within an open and accepting environment that preaches the antithesis</a:t>
            </a:r>
          </a:p>
          <a:p>
            <a:r>
              <a:rPr lang="en-ZA" sz="2400" dirty="0"/>
              <a:t>Segregation still exists within Cape Town’s religious </a:t>
            </a:r>
            <a:r>
              <a:rPr lang="en-ZA" sz="2400" dirty="0" smtClean="0"/>
              <a:t>scene</a:t>
            </a:r>
          </a:p>
          <a:p>
            <a:r>
              <a:rPr lang="en-ZA" sz="2400" dirty="0"/>
              <a:t>S</a:t>
            </a:r>
            <a:r>
              <a:rPr lang="en-ZA" sz="2400" dirty="0" smtClean="0"/>
              <a:t>egregation </a:t>
            </a:r>
            <a:r>
              <a:rPr lang="en-ZA" sz="2400" dirty="0"/>
              <a:t>seems to be purposeful, intentional, accepted, welcomed, and tolerated despite the </a:t>
            </a:r>
            <a:r>
              <a:rPr lang="en-ZA" sz="2400" dirty="0" smtClean="0"/>
              <a:t>inequality</a:t>
            </a:r>
          </a:p>
          <a:p>
            <a:r>
              <a:rPr lang="en-ZA" sz="2400" dirty="0"/>
              <a:t>R</a:t>
            </a:r>
            <a:r>
              <a:rPr lang="en-ZA" sz="2400" dirty="0" smtClean="0"/>
              <a:t>acial self-segregation</a:t>
            </a:r>
          </a:p>
          <a:p>
            <a:r>
              <a:rPr lang="en-ZA" sz="2400" dirty="0" smtClean="0"/>
              <a:t>Has </a:t>
            </a:r>
            <a:r>
              <a:rPr lang="en-ZA" sz="2400" dirty="0"/>
              <a:t>Apartheid and post-Apartheid conflict </a:t>
            </a:r>
            <a:r>
              <a:rPr lang="en-ZA" sz="2400" dirty="0" smtClean="0"/>
              <a:t>influenced </a:t>
            </a:r>
            <a:r>
              <a:rPr lang="en-ZA" sz="2400" dirty="0"/>
              <a:t>today’s lack of diversity in various church </a:t>
            </a:r>
            <a:r>
              <a:rPr lang="en-ZA" sz="2400" dirty="0" smtClean="0"/>
              <a:t>services?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579"/>
            <a:ext cx="8596668" cy="4677783"/>
          </a:xfrm>
        </p:spPr>
        <p:txBody>
          <a:bodyPr>
            <a:normAutofit/>
          </a:bodyPr>
          <a:lstStyle/>
          <a:p>
            <a:r>
              <a:rPr lang="en-US" sz="2400" dirty="0"/>
              <a:t>Anti-apartheid </a:t>
            </a:r>
            <a:r>
              <a:rPr lang="en-US" sz="2400" dirty="0" smtClean="0">
                <a:hlinkClick r:id="rId2"/>
              </a:rPr>
              <a:t>website</a:t>
            </a:r>
            <a:r>
              <a:rPr lang="en-US" sz="2400" dirty="0" smtClean="0"/>
              <a:t> with an article describing the intersectionality of the apartheid era and religion</a:t>
            </a:r>
            <a:endParaRPr lang="en-US" sz="2400" dirty="0"/>
          </a:p>
          <a:p>
            <a:r>
              <a:rPr lang="en-US" sz="2400" dirty="0" smtClean="0"/>
              <a:t>Dutch were first European settlers in 17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</a:t>
            </a:r>
          </a:p>
          <a:p>
            <a:r>
              <a:rPr lang="en-US" sz="2400" dirty="0" smtClean="0"/>
              <a:t>1652 - </a:t>
            </a:r>
            <a:r>
              <a:rPr lang="en-ZA" sz="2400" dirty="0"/>
              <a:t>Jan van </a:t>
            </a:r>
            <a:r>
              <a:rPr lang="en-ZA" sz="2400" dirty="0" err="1" smtClean="0"/>
              <a:t>Riebeck</a:t>
            </a:r>
            <a:r>
              <a:rPr lang="en-ZA" sz="2400" dirty="0" smtClean="0"/>
              <a:t> formally establishes the Dutch Reformed Church, became a major power</a:t>
            </a:r>
          </a:p>
          <a:p>
            <a:r>
              <a:rPr lang="en-ZA" sz="2400" dirty="0" smtClean="0"/>
              <a:t>Since its creation, church has been in support </a:t>
            </a:r>
            <a:r>
              <a:rPr lang="en-ZA" sz="2400" dirty="0"/>
              <a:t>of the white-Afrikaner </a:t>
            </a:r>
            <a:r>
              <a:rPr lang="en-ZA" sz="2400" dirty="0" smtClean="0"/>
              <a:t>community and its political agenda</a:t>
            </a:r>
          </a:p>
          <a:p>
            <a:r>
              <a:rPr lang="en-ZA" sz="2400" dirty="0" smtClean="0"/>
              <a:t>Pro-apartheid</a:t>
            </a:r>
          </a:p>
          <a:p>
            <a:r>
              <a:rPr lang="en-ZA" sz="2400" dirty="0" smtClean="0"/>
              <a:t>Mixing races in religious setting was sinful</a:t>
            </a:r>
          </a:p>
          <a:p>
            <a:r>
              <a:rPr lang="en-ZA" sz="2400" dirty="0" smtClean="0"/>
              <a:t>Made separate churches for non-whites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6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579"/>
            <a:ext cx="8596668" cy="46777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During apartheid regime, </a:t>
            </a:r>
            <a:r>
              <a:rPr lang="en-ZA" sz="2400" dirty="0"/>
              <a:t>c</a:t>
            </a:r>
            <a:r>
              <a:rPr lang="en-ZA" sz="2400" dirty="0" smtClean="0"/>
              <a:t>ertain </a:t>
            </a:r>
            <a:r>
              <a:rPr lang="en-ZA" sz="2400" dirty="0"/>
              <a:t>individuals within South Africa’s religious communities, like Anglican Archbishop Desmond Tutu, rose to power in the anti-Apartheid movement as a result of their religious </a:t>
            </a:r>
            <a:r>
              <a:rPr lang="en-ZA" sz="2400" dirty="0" smtClean="0"/>
              <a:t>beliefs</a:t>
            </a:r>
          </a:p>
          <a:p>
            <a:r>
              <a:rPr lang="en-ZA" sz="2400" dirty="0" smtClean="0"/>
              <a:t>Individuals expressed support </a:t>
            </a:r>
            <a:r>
              <a:rPr lang="en-ZA" sz="2400" dirty="0"/>
              <a:t>for democratic change in South Africa and contempt for segregation and </a:t>
            </a:r>
            <a:r>
              <a:rPr lang="en-ZA" sz="2400" dirty="0" smtClean="0"/>
              <a:t>racism</a:t>
            </a:r>
          </a:p>
          <a:p>
            <a:r>
              <a:rPr lang="en-ZA" sz="2400" dirty="0"/>
              <a:t>Desmond </a:t>
            </a:r>
            <a:r>
              <a:rPr lang="en-ZA" sz="2400" dirty="0" smtClean="0"/>
              <a:t>Tutu: “Faith </a:t>
            </a:r>
            <a:r>
              <a:rPr lang="en-ZA" sz="2400" dirty="0"/>
              <a:t>is a highly political thing. As followers of God we too must be politically </a:t>
            </a:r>
            <a:r>
              <a:rPr lang="en-ZA" sz="2400" dirty="0" smtClean="0"/>
              <a:t>engaged”</a:t>
            </a:r>
          </a:p>
          <a:p>
            <a:r>
              <a:rPr lang="en-ZA" sz="2400" dirty="0" smtClean="0"/>
              <a:t>Anti-apartheid activists believed apartheid </a:t>
            </a:r>
            <a:r>
              <a:rPr lang="en-ZA" sz="2400" dirty="0"/>
              <a:t>was morally and ethically unjustifiable, inhumane, cruel, and a </a:t>
            </a:r>
            <a:r>
              <a:rPr lang="en-ZA" sz="2400" dirty="0" smtClean="0"/>
              <a:t>sin. Opposite of what the DRC believed.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460</Words>
  <Application>Microsoft Office PowerPoint</Application>
  <PresentationFormat>Widescreen</PresentationFormat>
  <Paragraphs>45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Breaking Out of My Cultural Bubble</vt:lpstr>
      <vt:lpstr>Why is this out of my cultural bubble? </vt:lpstr>
      <vt:lpstr>PowerPoint Presentation</vt:lpstr>
      <vt:lpstr>PowerPoint Presentation</vt:lpstr>
      <vt:lpstr>PowerPoint Presentation</vt:lpstr>
      <vt:lpstr>PowerPoint Presentation</vt:lpstr>
      <vt:lpstr>Takeaways</vt:lpstr>
      <vt:lpstr>Articles</vt:lpstr>
      <vt:lpstr>Articles</vt:lpstr>
      <vt:lpstr>Articles</vt:lpstr>
      <vt:lpstr>Conclusion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Out of My Cultural Bubble</dc:title>
  <dc:creator>Jacob Alspaw</dc:creator>
  <cp:lastModifiedBy>Jacob Alspaw</cp:lastModifiedBy>
  <cp:revision>25</cp:revision>
  <dcterms:created xsi:type="dcterms:W3CDTF">2017-06-22T09:50:59Z</dcterms:created>
  <dcterms:modified xsi:type="dcterms:W3CDTF">2017-06-22T11:33:57Z</dcterms:modified>
</cp:coreProperties>
</file>