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4" r:id="rId2"/>
    <p:sldMasterId id="2147483690" r:id="rId3"/>
  </p:sldMasterIdLst>
  <p:notesMasterIdLst>
    <p:notesMasterId r:id="rId26"/>
  </p:notesMasterIdLst>
  <p:handoutMasterIdLst>
    <p:handoutMasterId r:id="rId27"/>
  </p:handoutMasterIdLst>
  <p:sldIdLst>
    <p:sldId id="515" r:id="rId4"/>
    <p:sldId id="533" r:id="rId5"/>
    <p:sldId id="534" r:id="rId6"/>
    <p:sldId id="535" r:id="rId7"/>
    <p:sldId id="536" r:id="rId8"/>
    <p:sldId id="537" r:id="rId9"/>
    <p:sldId id="538" r:id="rId10"/>
    <p:sldId id="470" r:id="rId11"/>
    <p:sldId id="540" r:id="rId12"/>
    <p:sldId id="541" r:id="rId13"/>
    <p:sldId id="542" r:id="rId14"/>
    <p:sldId id="539" r:id="rId15"/>
    <p:sldId id="543" r:id="rId16"/>
    <p:sldId id="544" r:id="rId17"/>
    <p:sldId id="507" r:id="rId18"/>
    <p:sldId id="508" r:id="rId19"/>
    <p:sldId id="545" r:id="rId20"/>
    <p:sldId id="546" r:id="rId21"/>
    <p:sldId id="547" r:id="rId22"/>
    <p:sldId id="497" r:id="rId23"/>
    <p:sldId id="548" r:id="rId24"/>
    <p:sldId id="499"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7C62B"/>
    <a:srgbClr val="FFFF00"/>
    <a:srgbClr val="0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127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D1FBCC3-495C-4383-A0C1-1543C374FE48}" type="datetimeFigureOut">
              <a:rPr lang="en-US" smtClean="0"/>
              <a:pPr/>
              <a:t>1/9/2017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C6FEA2A-C1B9-4A30-ABE0-A707999B883F}" type="slidenum">
              <a:rPr lang="en-US" smtClean="0"/>
              <a:pPr/>
              <a:t>‹#›</a:t>
            </a:fld>
            <a:endParaRPr lang="en-US"/>
          </a:p>
        </p:txBody>
      </p:sp>
    </p:spTree>
    <p:extLst>
      <p:ext uri="{BB962C8B-B14F-4D97-AF65-F5344CB8AC3E}">
        <p14:creationId xmlns:p14="http://schemas.microsoft.com/office/powerpoint/2010/main" val="759258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190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ZA"/>
          </a:p>
        </p:txBody>
      </p:sp>
      <p:sp>
        <p:nvSpPr>
          <p:cNvPr id="25190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ZA"/>
          </a:p>
        </p:txBody>
      </p:sp>
      <p:sp>
        <p:nvSpPr>
          <p:cNvPr id="2519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190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25191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ZA"/>
          </a:p>
        </p:txBody>
      </p:sp>
      <p:sp>
        <p:nvSpPr>
          <p:cNvPr id="25191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38FAB0AF-42B1-4050-A550-CD28FFF648EF}" type="slidenum">
              <a:rPr lang="en-ZA"/>
              <a:pPr/>
              <a:t>‹#›</a:t>
            </a:fld>
            <a:endParaRPr lang="en-ZA"/>
          </a:p>
        </p:txBody>
      </p:sp>
    </p:spTree>
    <p:extLst>
      <p:ext uri="{BB962C8B-B14F-4D97-AF65-F5344CB8AC3E}">
        <p14:creationId xmlns:p14="http://schemas.microsoft.com/office/powerpoint/2010/main" val="28006780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Ice example show class</a:t>
            </a:r>
            <a:endParaRPr lang="en-ZA" dirty="0"/>
          </a:p>
        </p:txBody>
      </p:sp>
      <p:sp>
        <p:nvSpPr>
          <p:cNvPr id="4" name="Slide Number Placeholder 3"/>
          <p:cNvSpPr>
            <a:spLocks noGrp="1"/>
          </p:cNvSpPr>
          <p:nvPr>
            <p:ph type="sldNum" sz="quarter" idx="10"/>
          </p:nvPr>
        </p:nvSpPr>
        <p:spPr/>
        <p:txBody>
          <a:bodyPr/>
          <a:lstStyle/>
          <a:p>
            <a:fld id="{4CF5A216-E524-492F-B26C-EA7EA90B91B0}" type="slidenum">
              <a:rPr lang="en-ZA" smtClean="0">
                <a:solidFill>
                  <a:prstClr val="black"/>
                </a:solidFill>
              </a:rPr>
              <a:pPr/>
              <a:t>2</a:t>
            </a:fld>
            <a:endParaRPr lang="en-ZA">
              <a:solidFill>
                <a:prstClr val="black"/>
              </a:solidFill>
            </a:endParaRPr>
          </a:p>
        </p:txBody>
      </p:sp>
    </p:spTree>
    <p:extLst>
      <p:ext uri="{BB962C8B-B14F-4D97-AF65-F5344CB8AC3E}">
        <p14:creationId xmlns:p14="http://schemas.microsoft.com/office/powerpoint/2010/main" val="414801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0" y="0"/>
            <a:ext cx="825500" cy="6858000"/>
          </a:xfrm>
          <a:prstGeom prst="rect">
            <a:avLst/>
          </a:prstGeom>
          <a:solidFill>
            <a:schemeClr val="tx2">
              <a:alpha val="50000"/>
            </a:schemeClr>
          </a:solidFill>
          <a:ln w="9525">
            <a:noFill/>
            <a:miter lim="800000"/>
            <a:headEnd/>
            <a:tailEnd/>
          </a:ln>
        </p:spPr>
        <p:txBody>
          <a:bodyPr wrap="none" anchor="ctr"/>
          <a:lstStyle/>
          <a:p>
            <a:endParaRPr lang="en-US"/>
          </a:p>
        </p:txBody>
      </p:sp>
      <p:sp>
        <p:nvSpPr>
          <p:cNvPr id="3075" name="Rectangle 3"/>
          <p:cNvSpPr>
            <a:spLocks noGrp="1" noChangeArrowheads="1"/>
          </p:cNvSpPr>
          <p:nvPr>
            <p:ph type="ctrTitle"/>
          </p:nvPr>
        </p:nvSpPr>
        <p:spPr>
          <a:xfrm>
            <a:off x="685800" y="2133600"/>
            <a:ext cx="7772400" cy="1143000"/>
          </a:xfrm>
        </p:spPr>
        <p:txBody>
          <a:bodyPr/>
          <a:lstStyle>
            <a:lvl1pPr>
              <a:defRPr/>
            </a:lvl1pPr>
          </a:lstStyle>
          <a:p>
            <a:r>
              <a:rPr lang="en-US" altLang="en-US"/>
              <a:t>Click to edit Master title style</a:t>
            </a:r>
          </a:p>
        </p:txBody>
      </p:sp>
      <p:sp>
        <p:nvSpPr>
          <p:cNvPr id="3076" name="Rectangle 4"/>
          <p:cNvSpPr>
            <a:spLocks noGrp="1" noChangeArrowheads="1"/>
          </p:cNvSpPr>
          <p:nvPr>
            <p:ph type="subTitle" idx="1"/>
          </p:nvPr>
        </p:nvSpPr>
        <p:spPr>
          <a:xfrm>
            <a:off x="1447800" y="3886200"/>
            <a:ext cx="6400800" cy="1752600"/>
          </a:xfrm>
        </p:spPr>
        <p:txBody>
          <a:bodyPr/>
          <a:lstStyle>
            <a:lvl1pPr marL="0" indent="0" algn="ctr">
              <a:buFont typeface="Monotype Sorts" charset="2"/>
              <a:buNone/>
              <a:defRPr/>
            </a:lvl1pPr>
          </a:lstStyle>
          <a:p>
            <a:r>
              <a:rPr lang="en-US" altLang="en-US"/>
              <a:t>Click to edit Master subtitle style</a:t>
            </a:r>
          </a:p>
        </p:txBody>
      </p:sp>
      <p:sp>
        <p:nvSpPr>
          <p:cNvPr id="3077" name="Rectangle 5"/>
          <p:cNvSpPr>
            <a:spLocks noGrp="1" noChangeArrowheads="1"/>
          </p:cNvSpPr>
          <p:nvPr>
            <p:ph type="dt" sz="half" idx="2"/>
          </p:nvPr>
        </p:nvSpPr>
        <p:spPr/>
        <p:txBody>
          <a:bodyPr/>
          <a:lstStyle>
            <a:lvl1pPr>
              <a:defRPr>
                <a:solidFill>
                  <a:srgbClr val="CCECFF"/>
                </a:solidFill>
              </a:defRPr>
            </a:lvl1pPr>
          </a:lstStyle>
          <a:p>
            <a:endParaRPr lang="en-US" altLang="en-US"/>
          </a:p>
        </p:txBody>
      </p:sp>
      <p:sp>
        <p:nvSpPr>
          <p:cNvPr id="3078" name="Rectangle 6"/>
          <p:cNvSpPr>
            <a:spLocks noGrp="1" noChangeArrowheads="1"/>
          </p:cNvSpPr>
          <p:nvPr>
            <p:ph type="ftr" sz="quarter" idx="3"/>
          </p:nvPr>
        </p:nvSpPr>
        <p:spPr/>
        <p:txBody>
          <a:bodyPr/>
          <a:lstStyle>
            <a:lvl1pPr>
              <a:defRPr>
                <a:solidFill>
                  <a:srgbClr val="CCECFF"/>
                </a:solidFill>
              </a:defRPr>
            </a:lvl1pPr>
          </a:lstStyle>
          <a:p>
            <a:endParaRPr lang="en-US" altLang="en-US"/>
          </a:p>
        </p:txBody>
      </p:sp>
      <p:sp>
        <p:nvSpPr>
          <p:cNvPr id="3079" name="Rectangle 7"/>
          <p:cNvSpPr>
            <a:spLocks noGrp="1" noChangeArrowheads="1"/>
          </p:cNvSpPr>
          <p:nvPr>
            <p:ph type="sldNum" sz="quarter" idx="4"/>
          </p:nvPr>
        </p:nvSpPr>
        <p:spPr/>
        <p:txBody>
          <a:bodyPr/>
          <a:lstStyle>
            <a:lvl1pPr>
              <a:defRPr>
                <a:solidFill>
                  <a:srgbClr val="CCECFF"/>
                </a:solidFill>
              </a:defRPr>
            </a:lvl1pPr>
          </a:lstStyle>
          <a:p>
            <a:fld id="{024FCD3D-65C5-4EEB-90B6-093119A8A3E9}" type="slidenum">
              <a:rPr lang="en-US" altLang="en-US"/>
              <a:pPr/>
              <a:t>‹#›</a:t>
            </a:fld>
            <a:endParaRPr lang="en-US" altLang="en-US"/>
          </a:p>
        </p:txBody>
      </p:sp>
      <p:sp>
        <p:nvSpPr>
          <p:cNvPr id="3080" name="Rectangle 8"/>
          <p:cNvSpPr>
            <a:spLocks noChangeArrowheads="1"/>
          </p:cNvSpPr>
          <p:nvPr/>
        </p:nvSpPr>
        <p:spPr bwMode="ltGray">
          <a:xfrm>
            <a:off x="0" y="3543300"/>
            <a:ext cx="3343275" cy="122238"/>
          </a:xfrm>
          <a:prstGeom prst="rect">
            <a:avLst/>
          </a:prstGeom>
          <a:solidFill>
            <a:schemeClr val="bg2">
              <a:alpha val="50000"/>
            </a:schemeClr>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childTnLst>
                          </p:cTn>
                        </p:par>
                        <p:par>
                          <p:cTn id="8" fill="hold">
                            <p:stCondLst>
                              <p:cond delay="501"/>
                            </p:stCondLst>
                            <p:childTnLst>
                              <p:par>
                                <p:cTn id="9" presetID="22" presetClass="entr" presetSubtype="2" fill="hold" grpId="0" nodeType="afterEffect">
                                  <p:stCondLst>
                                    <p:cond delay="2"/>
                                  </p:stCondLst>
                                  <p:childTnLst>
                                    <p:set>
                                      <p:cBhvr>
                                        <p:cTn id="10" dur="1" fill="hold">
                                          <p:stCondLst>
                                            <p:cond delay="0"/>
                                          </p:stCondLst>
                                        </p:cTn>
                                        <p:tgtEl>
                                          <p:spTgt spid="3080"/>
                                        </p:tgtEl>
                                        <p:attrNameLst>
                                          <p:attrName>style.visibility</p:attrName>
                                        </p:attrNameLst>
                                      </p:cBhvr>
                                      <p:to>
                                        <p:strVal val="visible"/>
                                      </p:to>
                                    </p:set>
                                    <p:animEffect transition="in" filter="wipe(right)">
                                      <p:cBhvr>
                                        <p:cTn id="1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8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E66C30A-26B7-4659-8D14-D81346F3E2E7}"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648370-ED30-4133-B66E-6A2F1A153C1A}"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26D23F69-D8E8-4977-8F08-D8C20E9F2D7E}"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591864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38509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92547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216977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8" name="Footer Placeholder 7"/>
          <p:cNvSpPr>
            <a:spLocks noGrp="1"/>
          </p:cNvSpPr>
          <p:nvPr>
            <p:ph type="ftr" sz="quarter" idx="11"/>
          </p:nvPr>
        </p:nvSpPr>
        <p:spPr/>
        <p:txBody>
          <a:bodyPr/>
          <a:lstStyle/>
          <a:p>
            <a:endParaRPr lang="en-ZA">
              <a:solidFill>
                <a:prstClr val="black">
                  <a:tint val="75000"/>
                </a:prstClr>
              </a:solidFill>
            </a:endParaRPr>
          </a:p>
        </p:txBody>
      </p:sp>
      <p:sp>
        <p:nvSpPr>
          <p:cNvPr id="9" name="Slide Number Placeholder 8"/>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18295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4" name="Footer Placeholder 3"/>
          <p:cNvSpPr>
            <a:spLocks noGrp="1"/>
          </p:cNvSpPr>
          <p:nvPr>
            <p:ph type="ftr" sz="quarter" idx="11"/>
          </p:nvPr>
        </p:nvSpPr>
        <p:spPr/>
        <p:txBody>
          <a:bodyPr/>
          <a:lstStyle/>
          <a:p>
            <a:endParaRPr lang="en-ZA">
              <a:solidFill>
                <a:prstClr val="black">
                  <a:tint val="75000"/>
                </a:prstClr>
              </a:solidFill>
            </a:endParaRPr>
          </a:p>
        </p:txBody>
      </p:sp>
      <p:sp>
        <p:nvSpPr>
          <p:cNvPr id="5" name="Slide Number Placeholder 4"/>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565314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3" name="Footer Placeholder 2"/>
          <p:cNvSpPr>
            <a:spLocks noGrp="1"/>
          </p:cNvSpPr>
          <p:nvPr>
            <p:ph type="ftr" sz="quarter" idx="11"/>
          </p:nvPr>
        </p:nvSpPr>
        <p:spPr/>
        <p:txBody>
          <a:bodyPr/>
          <a:lstStyle/>
          <a:p>
            <a:endParaRPr lang="en-ZA">
              <a:solidFill>
                <a:prstClr val="black">
                  <a:tint val="75000"/>
                </a:prstClr>
              </a:solidFill>
            </a:endParaRPr>
          </a:p>
        </p:txBody>
      </p:sp>
      <p:sp>
        <p:nvSpPr>
          <p:cNvPr id="4" name="Slide Number Placeholder 3"/>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85425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DA07D60-6EC9-4BE2-AB3E-909CCC09AD56}"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712176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848759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30933018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94234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ltLang="en-US">
              <a:solidFill>
                <a:prstClr val="black">
                  <a:tint val="75000"/>
                </a:prstClr>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prstClr val="black">
                  <a:tint val="75000"/>
                </a:prstClr>
              </a:solidFill>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26D23F69-D8E8-4977-8F08-D8C20E9F2D7E}"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3924696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3555980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494319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275308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12134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8" name="Footer Placeholder 7"/>
          <p:cNvSpPr>
            <a:spLocks noGrp="1"/>
          </p:cNvSpPr>
          <p:nvPr>
            <p:ph type="ftr" sz="quarter" idx="11"/>
          </p:nvPr>
        </p:nvSpPr>
        <p:spPr/>
        <p:txBody>
          <a:bodyPr/>
          <a:lstStyle/>
          <a:p>
            <a:endParaRPr lang="en-ZA">
              <a:solidFill>
                <a:prstClr val="black">
                  <a:tint val="75000"/>
                </a:prstClr>
              </a:solidFill>
            </a:endParaRPr>
          </a:p>
        </p:txBody>
      </p:sp>
      <p:sp>
        <p:nvSpPr>
          <p:cNvPr id="9" name="Slide Number Placeholder 8"/>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60880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54D8C10-42C8-43E9-95CE-BE53E1A6C614}" type="slidenum">
              <a:rPr lang="en-US" altLang="en-US"/>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4" name="Footer Placeholder 3"/>
          <p:cNvSpPr>
            <a:spLocks noGrp="1"/>
          </p:cNvSpPr>
          <p:nvPr>
            <p:ph type="ftr" sz="quarter" idx="11"/>
          </p:nvPr>
        </p:nvSpPr>
        <p:spPr/>
        <p:txBody>
          <a:bodyPr/>
          <a:lstStyle/>
          <a:p>
            <a:endParaRPr lang="en-ZA">
              <a:solidFill>
                <a:prstClr val="black">
                  <a:tint val="75000"/>
                </a:prstClr>
              </a:solidFill>
            </a:endParaRPr>
          </a:p>
        </p:txBody>
      </p:sp>
      <p:sp>
        <p:nvSpPr>
          <p:cNvPr id="5" name="Slide Number Placeholder 4"/>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3592352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3" name="Footer Placeholder 2"/>
          <p:cNvSpPr>
            <a:spLocks noGrp="1"/>
          </p:cNvSpPr>
          <p:nvPr>
            <p:ph type="ftr" sz="quarter" idx="11"/>
          </p:nvPr>
        </p:nvSpPr>
        <p:spPr/>
        <p:txBody>
          <a:bodyPr/>
          <a:lstStyle/>
          <a:p>
            <a:endParaRPr lang="en-ZA">
              <a:solidFill>
                <a:prstClr val="black">
                  <a:tint val="75000"/>
                </a:prstClr>
              </a:solidFill>
            </a:endParaRPr>
          </a:p>
        </p:txBody>
      </p:sp>
      <p:sp>
        <p:nvSpPr>
          <p:cNvPr id="4" name="Slide Number Placeholder 3"/>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2517011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9147415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6" name="Footer Placeholder 5"/>
          <p:cNvSpPr>
            <a:spLocks noGrp="1"/>
          </p:cNvSpPr>
          <p:nvPr>
            <p:ph type="ftr" sz="quarter" idx="11"/>
          </p:nvPr>
        </p:nvSpPr>
        <p:spPr/>
        <p:txBody>
          <a:bodyPr/>
          <a:lstStyle/>
          <a:p>
            <a:endParaRPr lang="en-ZA">
              <a:solidFill>
                <a:prstClr val="black">
                  <a:tint val="75000"/>
                </a:prstClr>
              </a:solidFill>
            </a:endParaRPr>
          </a:p>
        </p:txBody>
      </p:sp>
      <p:sp>
        <p:nvSpPr>
          <p:cNvPr id="7" name="Slide Number Placeholder 6"/>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2902361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6067281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510DC233-16DA-452F-9454-E2FDA71DAC83}" type="datetimeFigureOut">
              <a:rPr lang="en-ZA" smtClean="0">
                <a:solidFill>
                  <a:prstClr val="black">
                    <a:tint val="75000"/>
                  </a:prstClr>
                </a:solidFill>
              </a:rPr>
              <a:pPr/>
              <a:t>2017/01/09</a:t>
            </a:fld>
            <a:endParaRPr lang="en-ZA">
              <a:solidFill>
                <a:prstClr val="black">
                  <a:tint val="75000"/>
                </a:prstClr>
              </a:solidFill>
            </a:endParaRPr>
          </a:p>
        </p:txBody>
      </p:sp>
      <p:sp>
        <p:nvSpPr>
          <p:cNvPr id="5" name="Footer Placeholder 4"/>
          <p:cNvSpPr>
            <a:spLocks noGrp="1"/>
          </p:cNvSpPr>
          <p:nvPr>
            <p:ph type="ftr" sz="quarter" idx="11"/>
          </p:nvPr>
        </p:nvSpPr>
        <p:spPr/>
        <p:txBody>
          <a:bodyPr/>
          <a:lstStyle/>
          <a:p>
            <a:endParaRPr lang="en-ZA">
              <a:solidFill>
                <a:prstClr val="black">
                  <a:tint val="75000"/>
                </a:prstClr>
              </a:solidFill>
            </a:endParaRPr>
          </a:p>
        </p:txBody>
      </p:sp>
      <p:sp>
        <p:nvSpPr>
          <p:cNvPr id="6" name="Slide Number Placeholder 5"/>
          <p:cNvSpPr>
            <a:spLocks noGrp="1"/>
          </p:cNvSpPr>
          <p:nvPr>
            <p:ph type="sldNum" sz="quarter" idx="12"/>
          </p:nvPr>
        </p:nvSpPr>
        <p:spPr/>
        <p:txBody>
          <a:bodyPr/>
          <a:lstStyle/>
          <a:p>
            <a:fld id="{2EC7DA80-ECAE-40C1-B93E-0299FEC3058F}" type="slidenum">
              <a:rPr lang="en-ZA" smtClean="0">
                <a:solidFill>
                  <a:prstClr val="black">
                    <a:tint val="75000"/>
                  </a:prstClr>
                </a:solidFill>
              </a:rPr>
              <a:pPr/>
              <a:t>‹#›</a:t>
            </a:fld>
            <a:endParaRPr lang="en-ZA">
              <a:solidFill>
                <a:prstClr val="black">
                  <a:tint val="75000"/>
                </a:prstClr>
              </a:solidFill>
            </a:endParaRPr>
          </a:p>
        </p:txBody>
      </p:sp>
    </p:spTree>
    <p:extLst>
      <p:ext uri="{BB962C8B-B14F-4D97-AF65-F5344CB8AC3E}">
        <p14:creationId xmlns:p14="http://schemas.microsoft.com/office/powerpoint/2010/main" val="1771287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US" altLang="en-US">
              <a:solidFill>
                <a:prstClr val="black">
                  <a:tint val="75000"/>
                </a:prstClr>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solidFill>
                <a:prstClr val="black">
                  <a:tint val="75000"/>
                </a:prstClr>
              </a:solidFill>
            </a:endParaRP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26D23F69-D8E8-4977-8F08-D8C20E9F2D7E}"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354835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48B2898-7969-4F0E-8DB4-7C96D7977A2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C9B592F4-E1DE-4A84-98B1-8B437B45721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D4E52FD3-8DD0-409A-B506-F4660C41272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BBF0716C-60C5-43FA-9A93-39290F0BABEF}"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9B3B5A0-C949-4828-83D7-5EB76DD43EE8}"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18173FB-6377-426B-9108-5E1D134AB909}"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86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vl1pPr>
          </a:lstStyle>
          <a:p>
            <a:endParaRPr lang="en-US" altLang="en-US"/>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vl1pPr>
          </a:lstStyle>
          <a:p>
            <a:endParaRPr lang="en-US" altLang="en-US"/>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vl1pPr>
          </a:lstStyle>
          <a:p>
            <a:fld id="{9A6E8438-7ABE-4B6F-B100-CB816ACB16E4}" type="slidenum">
              <a:rPr lang="en-US" altLang="en-US"/>
              <a:pPr/>
              <a:t>‹#›</a:t>
            </a:fld>
            <a:endParaRPr lang="en-US" altLang="en-US"/>
          </a:p>
        </p:txBody>
      </p:sp>
      <p:sp>
        <p:nvSpPr>
          <p:cNvPr id="2055" name="Rectangle 7"/>
          <p:cNvSpPr>
            <a:spLocks noChangeArrowheads="1"/>
          </p:cNvSpPr>
          <p:nvPr/>
        </p:nvSpPr>
        <p:spPr bwMode="gray">
          <a:xfrm>
            <a:off x="0" y="1638300"/>
            <a:ext cx="3343275" cy="122238"/>
          </a:xfrm>
          <a:prstGeom prst="rect">
            <a:avLst/>
          </a:prstGeom>
          <a:solidFill>
            <a:schemeClr val="bg2">
              <a:alpha val="50000"/>
            </a:schemeClr>
          </a:solidFill>
          <a:ln w="9525">
            <a:noFill/>
            <a:miter lim="800000"/>
            <a:headEnd/>
            <a:tailEnd/>
          </a:ln>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1"/>
                                  </p:stCondLst>
                                  <p:childTnLst>
                                    <p:set>
                                      <p:cBhvr>
                                        <p:cTn id="6" dur="1" fill="hold">
                                          <p:stCondLst>
                                            <p:cond delay="0"/>
                                          </p:stCondLst>
                                        </p:cTn>
                                        <p:tgtEl>
                                          <p:spTgt spid="2055"/>
                                        </p:tgtEl>
                                        <p:attrNameLst>
                                          <p:attrName>style.visibility</p:attrName>
                                        </p:attrNameLst>
                                      </p:cBhvr>
                                      <p:to>
                                        <p:strVal val="visible"/>
                                      </p:to>
                                    </p:set>
                                    <p:animEffect transition="in" filter="wipe(right)">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nimBg="1"/>
    </p:bldLst>
  </p:timing>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5pPr>
      <a:lvl6pPr marL="4572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6pPr>
      <a:lvl7pPr marL="9144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7pPr>
      <a:lvl8pPr marL="13716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8pPr>
      <a:lvl9pPr marL="18288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Monotype Sorts" charset="2"/>
        <a:buChar char="n"/>
        <a:defRPr kumimoji="1"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charset="2"/>
        <a:buChar char="n"/>
        <a:defRPr kumimoji="1"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charset="2"/>
        <a:buChar char="n"/>
        <a:defRPr kumimoji="1"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charset="2"/>
        <a:buChar char="n"/>
        <a:defRPr kumimoji="1"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charset="2"/>
        <a:buChar char="n"/>
        <a:defRPr kumimoji="1"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charset="2"/>
        <a:buChar char="n"/>
        <a:defRPr kumimoji="1"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510DC233-16DA-452F-9454-E2FDA71DAC83}" type="datetimeFigureOut">
              <a:rPr lang="en-ZA" smtClean="0">
                <a:solidFill>
                  <a:prstClr val="black">
                    <a:tint val="75000"/>
                  </a:prstClr>
                </a:solidFill>
                <a:latin typeface="Calibri"/>
              </a:rPr>
              <a:pPr eaLnBrk="1" fontAlgn="auto" hangingPunct="1">
                <a:spcBef>
                  <a:spcPts val="0"/>
                </a:spcBef>
                <a:spcAft>
                  <a:spcPts val="0"/>
                </a:spcAft>
              </a:pPr>
              <a:t>2017/01/09</a:t>
            </a:fld>
            <a:endParaRPr lang="en-ZA">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ZA">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2EC7DA80-ECAE-40C1-B93E-0299FEC3058F}" type="slidenum">
              <a:rPr lang="en-ZA" smtClean="0">
                <a:solidFill>
                  <a:prstClr val="black">
                    <a:tint val="75000"/>
                  </a:prstClr>
                </a:solidFill>
                <a:latin typeface="Calibri"/>
              </a:rPr>
              <a:pPr eaLnBrk="1" fontAlgn="auto" hangingPunct="1">
                <a:spcBef>
                  <a:spcPts val="0"/>
                </a:spcBef>
                <a:spcAft>
                  <a:spcPts val="0"/>
                </a:spcAft>
              </a:pPr>
              <a:t>‹#›</a:t>
            </a:fld>
            <a:endParaRPr lang="en-ZA">
              <a:solidFill>
                <a:prstClr val="black">
                  <a:tint val="75000"/>
                </a:prstClr>
              </a:solidFill>
              <a:latin typeface="Calibri"/>
            </a:endParaRPr>
          </a:p>
        </p:txBody>
      </p:sp>
    </p:spTree>
    <p:extLst>
      <p:ext uri="{BB962C8B-B14F-4D97-AF65-F5344CB8AC3E}">
        <p14:creationId xmlns:p14="http://schemas.microsoft.com/office/powerpoint/2010/main" val="17067810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510DC233-16DA-452F-9454-E2FDA71DAC83}" type="datetimeFigureOut">
              <a:rPr lang="en-ZA" smtClean="0">
                <a:solidFill>
                  <a:prstClr val="black">
                    <a:tint val="75000"/>
                  </a:prstClr>
                </a:solidFill>
                <a:latin typeface="Calibri"/>
              </a:rPr>
              <a:pPr eaLnBrk="1" fontAlgn="auto" hangingPunct="1">
                <a:spcBef>
                  <a:spcPts val="0"/>
                </a:spcBef>
                <a:spcAft>
                  <a:spcPts val="0"/>
                </a:spcAft>
              </a:pPr>
              <a:t>2017/01/09</a:t>
            </a:fld>
            <a:endParaRPr lang="en-ZA">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ZA">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2EC7DA80-ECAE-40C1-B93E-0299FEC3058F}" type="slidenum">
              <a:rPr lang="en-ZA" smtClean="0">
                <a:solidFill>
                  <a:prstClr val="black">
                    <a:tint val="75000"/>
                  </a:prstClr>
                </a:solidFill>
                <a:latin typeface="Calibri"/>
              </a:rPr>
              <a:pPr eaLnBrk="1" fontAlgn="auto" hangingPunct="1">
                <a:spcBef>
                  <a:spcPts val="0"/>
                </a:spcBef>
                <a:spcAft>
                  <a:spcPts val="0"/>
                </a:spcAft>
              </a:pPr>
              <a:t>‹#›</a:t>
            </a:fld>
            <a:endParaRPr lang="en-ZA">
              <a:solidFill>
                <a:prstClr val="black">
                  <a:tint val="75000"/>
                </a:prstClr>
              </a:solidFill>
              <a:latin typeface="Calibri"/>
            </a:endParaRPr>
          </a:p>
        </p:txBody>
      </p:sp>
    </p:spTree>
    <p:extLst>
      <p:ext uri="{BB962C8B-B14F-4D97-AF65-F5344CB8AC3E}">
        <p14:creationId xmlns:p14="http://schemas.microsoft.com/office/powerpoint/2010/main" val="33430452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8840" y="764704"/>
            <a:ext cx="8229600" cy="1143000"/>
          </a:xfrm>
        </p:spPr>
        <p:txBody>
          <a:bodyPr/>
          <a:lstStyle/>
          <a:p>
            <a:r>
              <a:rPr lang="en-ZA" dirty="0" smtClean="0">
                <a:solidFill>
                  <a:srgbClr val="FF0000"/>
                </a:solidFill>
              </a:rPr>
              <a:t>Density</a:t>
            </a:r>
            <a:endParaRPr lang="en-ZA"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46488"/>
            <a:ext cx="5616624" cy="7219904"/>
          </a:xfrm>
          <a:prstGeom prst="rect">
            <a:avLst/>
          </a:prstGeom>
        </p:spPr>
      </p:pic>
    </p:spTree>
    <p:extLst>
      <p:ext uri="{BB962C8B-B14F-4D97-AF65-F5344CB8AC3E}">
        <p14:creationId xmlns:p14="http://schemas.microsoft.com/office/powerpoint/2010/main" val="273543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endParaRPr lang="en-ZA"/>
          </a:p>
        </p:txBody>
      </p:sp>
      <p:pic>
        <p:nvPicPr>
          <p:cNvPr id="237571" name="Picture 3" descr="density line"/>
          <p:cNvPicPr>
            <a:picLocks noGrp="1" noChangeAspect="1" noChangeArrowheads="1"/>
          </p:cNvPicPr>
          <p:nvPr>
            <p:ph idx="1"/>
          </p:nvPr>
        </p:nvPicPr>
        <p:blipFill>
          <a:blip r:embed="rId2" cstate="print"/>
          <a:srcRect/>
          <a:stretch>
            <a:fillRect/>
          </a:stretch>
        </p:blipFill>
        <p:spPr>
          <a:xfrm>
            <a:off x="611188" y="0"/>
            <a:ext cx="6294437" cy="6858000"/>
          </a:xfrm>
          <a:noFill/>
          <a:ln/>
        </p:spPr>
      </p:pic>
      <p:sp>
        <p:nvSpPr>
          <p:cNvPr id="237572" name="Rectangle 4"/>
          <p:cNvSpPr>
            <a:spLocks noChangeArrowheads="1"/>
          </p:cNvSpPr>
          <p:nvPr/>
        </p:nvSpPr>
        <p:spPr bwMode="auto">
          <a:xfrm>
            <a:off x="2051050" y="188913"/>
            <a:ext cx="3816350" cy="908050"/>
          </a:xfrm>
          <a:prstGeom prst="rect">
            <a:avLst/>
          </a:prstGeom>
          <a:solidFill>
            <a:schemeClr val="accent1">
              <a:alpha val="34000"/>
            </a:schemeClr>
          </a:solidFill>
          <a:ln w="9525">
            <a:solidFill>
              <a:schemeClr val="tx1"/>
            </a:solidFill>
            <a:miter lim="800000"/>
            <a:headEnd/>
            <a:tailEnd/>
          </a:ln>
          <a:effectLst/>
        </p:spPr>
        <p:txBody>
          <a:bodyPr wrap="none" anchor="ctr"/>
          <a:lstStyle/>
          <a:p>
            <a:pPr eaLnBrk="1" fontAlgn="auto" hangingPunct="1">
              <a:spcBef>
                <a:spcPts val="0"/>
              </a:spcBef>
              <a:spcAft>
                <a:spcPts val="0"/>
              </a:spcAft>
            </a:pPr>
            <a:endParaRPr lang="en-US" sz="1800">
              <a:solidFill>
                <a:prstClr val="black"/>
              </a:solidFill>
              <a:latin typeface="Calibri"/>
            </a:endParaRPr>
          </a:p>
        </p:txBody>
      </p:sp>
      <p:sp>
        <p:nvSpPr>
          <p:cNvPr id="237573" name="Text Box 5"/>
          <p:cNvSpPr txBox="1">
            <a:spLocks noChangeArrowheads="1"/>
          </p:cNvSpPr>
          <p:nvPr/>
        </p:nvSpPr>
        <p:spPr bwMode="auto">
          <a:xfrm>
            <a:off x="2411413" y="1412875"/>
            <a:ext cx="5984875" cy="482600"/>
          </a:xfrm>
          <a:prstGeom prst="rect">
            <a:avLst/>
          </a:prstGeom>
          <a:solidFill>
            <a:schemeClr val="bg2"/>
          </a:solidFill>
          <a:ln w="25400">
            <a:solidFill>
              <a:srgbClr val="FF0000"/>
            </a:solidFill>
            <a:miter lim="800000"/>
            <a:headEnd/>
            <a:tailEnd/>
          </a:ln>
          <a:effectLst/>
        </p:spPr>
        <p:txBody>
          <a:bodyPr wrap="none">
            <a:spAutoFit/>
          </a:bodyPr>
          <a:lstStyle/>
          <a:p>
            <a:pPr eaLnBrk="1" fontAlgn="auto" hangingPunct="1">
              <a:spcBef>
                <a:spcPts val="0"/>
              </a:spcBef>
              <a:spcAft>
                <a:spcPts val="0"/>
              </a:spcAft>
            </a:pPr>
            <a:r>
              <a:rPr lang="en-ZA" sz="1800">
                <a:solidFill>
                  <a:prstClr val="black"/>
                </a:solidFill>
                <a:latin typeface="Calibri"/>
              </a:rPr>
              <a:t>Warm low density surface water of the Equator</a:t>
            </a:r>
          </a:p>
        </p:txBody>
      </p:sp>
    </p:spTree>
    <p:extLst>
      <p:ext uri="{BB962C8B-B14F-4D97-AF65-F5344CB8AC3E}">
        <p14:creationId xmlns:p14="http://schemas.microsoft.com/office/powerpoint/2010/main" val="4208378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endParaRPr lang="en-ZA"/>
          </a:p>
        </p:txBody>
      </p:sp>
      <p:pic>
        <p:nvPicPr>
          <p:cNvPr id="238595" name="Picture 3" descr="density line"/>
          <p:cNvPicPr>
            <a:picLocks noGrp="1" noChangeAspect="1" noChangeArrowheads="1"/>
          </p:cNvPicPr>
          <p:nvPr>
            <p:ph idx="1"/>
          </p:nvPr>
        </p:nvPicPr>
        <p:blipFill>
          <a:blip r:embed="rId2" cstate="print"/>
          <a:srcRect/>
          <a:stretch>
            <a:fillRect/>
          </a:stretch>
        </p:blipFill>
        <p:spPr>
          <a:xfrm>
            <a:off x="611188" y="0"/>
            <a:ext cx="6294437" cy="6858000"/>
          </a:xfrm>
          <a:noFill/>
          <a:ln/>
        </p:spPr>
      </p:pic>
      <p:sp>
        <p:nvSpPr>
          <p:cNvPr id="238596" name="Rectangle 4"/>
          <p:cNvSpPr>
            <a:spLocks noChangeArrowheads="1"/>
          </p:cNvSpPr>
          <p:nvPr/>
        </p:nvSpPr>
        <p:spPr bwMode="auto">
          <a:xfrm>
            <a:off x="2051050" y="188913"/>
            <a:ext cx="5329238" cy="2303462"/>
          </a:xfrm>
          <a:prstGeom prst="rect">
            <a:avLst/>
          </a:prstGeom>
          <a:solidFill>
            <a:schemeClr val="accent1">
              <a:alpha val="34000"/>
            </a:schemeClr>
          </a:solidFill>
          <a:ln w="9525">
            <a:solidFill>
              <a:schemeClr val="tx1"/>
            </a:solidFill>
            <a:miter lim="800000"/>
            <a:headEnd/>
            <a:tailEnd/>
          </a:ln>
          <a:effectLst/>
        </p:spPr>
        <p:txBody>
          <a:bodyPr wrap="none" anchor="ctr"/>
          <a:lstStyle/>
          <a:p>
            <a:pPr eaLnBrk="1" fontAlgn="auto" hangingPunct="1">
              <a:spcBef>
                <a:spcPts val="0"/>
              </a:spcBef>
              <a:spcAft>
                <a:spcPts val="0"/>
              </a:spcAft>
            </a:pPr>
            <a:endParaRPr lang="en-US" sz="1800">
              <a:solidFill>
                <a:prstClr val="black"/>
              </a:solidFill>
              <a:latin typeface="Calibri"/>
            </a:endParaRPr>
          </a:p>
        </p:txBody>
      </p:sp>
      <p:sp>
        <p:nvSpPr>
          <p:cNvPr id="238597" name="Text Box 5"/>
          <p:cNvSpPr txBox="1">
            <a:spLocks noChangeArrowheads="1"/>
          </p:cNvSpPr>
          <p:nvPr/>
        </p:nvSpPr>
        <p:spPr bwMode="auto">
          <a:xfrm>
            <a:off x="2771775" y="2781300"/>
            <a:ext cx="4486275" cy="482600"/>
          </a:xfrm>
          <a:prstGeom prst="rect">
            <a:avLst/>
          </a:prstGeom>
          <a:solidFill>
            <a:schemeClr val="bg2"/>
          </a:solidFill>
          <a:ln w="25400">
            <a:solidFill>
              <a:srgbClr val="FF0000"/>
            </a:solidFill>
            <a:miter lim="800000"/>
            <a:headEnd/>
            <a:tailEnd/>
          </a:ln>
          <a:effectLst/>
        </p:spPr>
        <p:txBody>
          <a:bodyPr wrap="none">
            <a:spAutoFit/>
          </a:bodyPr>
          <a:lstStyle/>
          <a:p>
            <a:pPr eaLnBrk="1" fontAlgn="auto" hangingPunct="1">
              <a:spcBef>
                <a:spcPts val="0"/>
              </a:spcBef>
              <a:spcAft>
                <a:spcPts val="0"/>
              </a:spcAft>
            </a:pPr>
            <a:r>
              <a:rPr lang="en-ZA" sz="1800">
                <a:solidFill>
                  <a:prstClr val="black"/>
                </a:solidFill>
                <a:latin typeface="Calibri"/>
              </a:rPr>
              <a:t>Note the difference in pycnocline!!</a:t>
            </a:r>
          </a:p>
        </p:txBody>
      </p:sp>
    </p:spTree>
    <p:extLst>
      <p:ext uri="{BB962C8B-B14F-4D97-AF65-F5344CB8AC3E}">
        <p14:creationId xmlns:p14="http://schemas.microsoft.com/office/powerpoint/2010/main" val="2282333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0" y="0"/>
            <a:ext cx="9114378" cy="6858000"/>
          </a:xfrm>
          <a:prstGeom prst="rect">
            <a:avLst/>
          </a:prstGeom>
          <a:noFill/>
        </p:spPr>
      </p:pic>
    </p:spTree>
    <p:extLst>
      <p:ext uri="{BB962C8B-B14F-4D97-AF65-F5344CB8AC3E}">
        <p14:creationId xmlns:p14="http://schemas.microsoft.com/office/powerpoint/2010/main" val="2796651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533400" y="646113"/>
            <a:ext cx="8193088" cy="5449887"/>
          </a:xfrm>
          <a:prstGeom prst="rect">
            <a:avLst/>
          </a:prstGeom>
          <a:noFill/>
          <a:ln w="9525">
            <a:noFill/>
            <a:miter lim="800000"/>
            <a:headEnd/>
            <a:tailEnd/>
          </a:ln>
          <a:effectLst/>
        </p:spPr>
        <p:txBody>
          <a:bodyPr/>
          <a:lstStyle/>
          <a:p>
            <a:pPr marL="342900" indent="-342900" eaLnBrk="1" fontAlgn="auto" hangingPunct="1">
              <a:spcBef>
                <a:spcPct val="20000"/>
              </a:spcBef>
              <a:spcAft>
                <a:spcPts val="0"/>
              </a:spcAft>
              <a:buFontTx/>
              <a:buChar char="•"/>
            </a:pPr>
            <a:r>
              <a:rPr lang="en-US" altLang="en-US" sz="3200" dirty="0">
                <a:solidFill>
                  <a:prstClr val="black"/>
                </a:solidFill>
                <a:latin typeface="Tahoma" pitchFamily="34" charset="0"/>
              </a:rPr>
              <a:t>Salinity has it’s greatest influence on density in polar oceans where temperature has its smallest influence</a:t>
            </a:r>
          </a:p>
          <a:p>
            <a:pPr marL="342900" indent="-342900" eaLnBrk="1" fontAlgn="auto" hangingPunct="1">
              <a:spcBef>
                <a:spcPct val="20000"/>
              </a:spcBef>
              <a:spcAft>
                <a:spcPts val="0"/>
              </a:spcAft>
              <a:buFontTx/>
              <a:buChar char="•"/>
            </a:pPr>
            <a:r>
              <a:rPr lang="en-US" altLang="en-US" sz="3200" b="1" dirty="0" err="1">
                <a:solidFill>
                  <a:prstClr val="black"/>
                </a:solidFill>
                <a:latin typeface="Tahoma" pitchFamily="34" charset="0"/>
              </a:rPr>
              <a:t>Pycnocline</a:t>
            </a:r>
            <a:r>
              <a:rPr lang="en-US" altLang="en-US" sz="3200" dirty="0">
                <a:solidFill>
                  <a:prstClr val="black"/>
                </a:solidFill>
                <a:latin typeface="Tahoma" pitchFamily="34" charset="0"/>
              </a:rPr>
              <a:t>, rapid change of density with </a:t>
            </a:r>
            <a:r>
              <a:rPr lang="en-US" altLang="en-US" sz="3200" dirty="0" smtClean="0">
                <a:solidFill>
                  <a:prstClr val="black"/>
                </a:solidFill>
                <a:latin typeface="Tahoma" pitchFamily="34" charset="0"/>
              </a:rPr>
              <a:t>depth</a:t>
            </a:r>
          </a:p>
          <a:p>
            <a:pPr marL="342900" indent="-342900" eaLnBrk="1" fontAlgn="auto" hangingPunct="1">
              <a:spcBef>
                <a:spcPct val="20000"/>
              </a:spcBef>
              <a:spcAft>
                <a:spcPts val="0"/>
              </a:spcAft>
              <a:buFontTx/>
              <a:buChar char="•"/>
            </a:pPr>
            <a:r>
              <a:rPr lang="en-US" altLang="en-US" sz="3200" b="1" dirty="0" smtClean="0">
                <a:solidFill>
                  <a:prstClr val="black"/>
                </a:solidFill>
                <a:latin typeface="Tahoma" pitchFamily="34" charset="0"/>
              </a:rPr>
              <a:t>Thermocline</a:t>
            </a:r>
            <a:r>
              <a:rPr lang="en-US" altLang="en-US" sz="3200" dirty="0" smtClean="0">
                <a:solidFill>
                  <a:prstClr val="black"/>
                </a:solidFill>
                <a:latin typeface="Tahoma" pitchFamily="34" charset="0"/>
              </a:rPr>
              <a:t>, rapid change of temperature with depth</a:t>
            </a:r>
          </a:p>
          <a:p>
            <a:pPr marL="342900" indent="-342900" eaLnBrk="1" fontAlgn="auto" hangingPunct="1">
              <a:spcBef>
                <a:spcPct val="20000"/>
              </a:spcBef>
              <a:spcAft>
                <a:spcPts val="0"/>
              </a:spcAft>
              <a:buFontTx/>
              <a:buChar char="•"/>
            </a:pPr>
            <a:r>
              <a:rPr lang="en-US" altLang="en-US" sz="3200" b="1" dirty="0" smtClean="0">
                <a:solidFill>
                  <a:prstClr val="black"/>
                </a:solidFill>
                <a:latin typeface="Tahoma" pitchFamily="34" charset="0"/>
              </a:rPr>
              <a:t>Halocline</a:t>
            </a:r>
            <a:r>
              <a:rPr lang="en-US" altLang="en-US" sz="3200" dirty="0" smtClean="0">
                <a:solidFill>
                  <a:prstClr val="black"/>
                </a:solidFill>
                <a:latin typeface="Tahoma" pitchFamily="34" charset="0"/>
              </a:rPr>
              <a:t>, rapid change of salinity with depth</a:t>
            </a:r>
            <a:endParaRPr lang="en-US" altLang="en-US" sz="3200" dirty="0">
              <a:solidFill>
                <a:prstClr val="black"/>
              </a:solidFill>
              <a:latin typeface="Tahoma" pitchFamily="34" charset="0"/>
            </a:endParaRPr>
          </a:p>
          <a:p>
            <a:pPr marL="342900" indent="-342900" eaLnBrk="1" fontAlgn="auto" hangingPunct="1">
              <a:spcBef>
                <a:spcPct val="20000"/>
              </a:spcBef>
              <a:spcAft>
                <a:spcPts val="0"/>
              </a:spcAft>
              <a:buFontTx/>
              <a:buChar char="•"/>
            </a:pPr>
            <a:r>
              <a:rPr lang="en-US" altLang="en-US" sz="3200" dirty="0">
                <a:solidFill>
                  <a:prstClr val="black"/>
                </a:solidFill>
                <a:latin typeface="Tahoma" pitchFamily="34" charset="0"/>
              </a:rPr>
              <a:t>Polar ocean is </a:t>
            </a:r>
            <a:r>
              <a:rPr lang="en-US" altLang="en-US" sz="3200" b="1" dirty="0">
                <a:solidFill>
                  <a:prstClr val="black"/>
                </a:solidFill>
                <a:latin typeface="Tahoma" pitchFamily="34" charset="0"/>
              </a:rPr>
              <a:t>isothermal </a:t>
            </a:r>
            <a:r>
              <a:rPr lang="en-US" altLang="en-US" sz="3200" dirty="0">
                <a:solidFill>
                  <a:prstClr val="black"/>
                </a:solidFill>
                <a:latin typeface="Tahoma" pitchFamily="34" charset="0"/>
              </a:rPr>
              <a:t>and</a:t>
            </a:r>
            <a:r>
              <a:rPr lang="en-US" altLang="en-US" sz="3200" b="1" dirty="0">
                <a:solidFill>
                  <a:prstClr val="black"/>
                </a:solidFill>
                <a:latin typeface="Tahoma" pitchFamily="34" charset="0"/>
              </a:rPr>
              <a:t> </a:t>
            </a:r>
            <a:r>
              <a:rPr lang="en-US" altLang="en-US" sz="3200" b="1" dirty="0" err="1" smtClean="0">
                <a:solidFill>
                  <a:prstClr val="black"/>
                </a:solidFill>
                <a:latin typeface="Tahoma" pitchFamily="34" charset="0"/>
              </a:rPr>
              <a:t>isopycnal</a:t>
            </a:r>
            <a:endParaRPr lang="en-US" altLang="en-US" sz="3200" b="1" dirty="0">
              <a:solidFill>
                <a:prstClr val="black"/>
              </a:solidFill>
              <a:latin typeface="Tahoma" pitchFamily="34" charset="0"/>
            </a:endParaRPr>
          </a:p>
        </p:txBody>
      </p:sp>
    </p:spTree>
    <p:extLst>
      <p:ext uri="{BB962C8B-B14F-4D97-AF65-F5344CB8AC3E}">
        <p14:creationId xmlns:p14="http://schemas.microsoft.com/office/powerpoint/2010/main" val="256259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1" y="404664"/>
            <a:ext cx="8748970" cy="5832648"/>
          </a:xfrm>
          <a:prstGeom prst="rect">
            <a:avLst/>
          </a:prstGeom>
        </p:spPr>
      </p:pic>
    </p:spTree>
    <p:extLst>
      <p:ext uri="{BB962C8B-B14F-4D97-AF65-F5344CB8AC3E}">
        <p14:creationId xmlns:p14="http://schemas.microsoft.com/office/powerpoint/2010/main" val="364161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09600" y="457200"/>
            <a:ext cx="7848600" cy="1525588"/>
          </a:xfrm>
          <a:prstGeom prst="rect">
            <a:avLst/>
          </a:prstGeom>
          <a:noFill/>
          <a:ln w="9525">
            <a:noFill/>
            <a:miter lim="800000"/>
            <a:headEnd/>
            <a:tailEnd/>
          </a:ln>
          <a:effectLst/>
        </p:spPr>
        <p:txBody>
          <a:bodyPr anchor="ctr"/>
          <a:lstStyle/>
          <a:p>
            <a:r>
              <a:rPr kumimoji="1" lang="en-US" sz="2800">
                <a:solidFill>
                  <a:srgbClr val="FFFF00"/>
                </a:solidFill>
                <a:effectLst>
                  <a:outerShdw blurRad="38100" dist="38100" dir="2700000" algn="tl">
                    <a:srgbClr val="000000"/>
                  </a:outerShdw>
                </a:effectLst>
                <a:latin typeface="Verdana" pitchFamily="34" charset="0"/>
              </a:rPr>
              <a:t>The water column in the ocean can be divided into the surface layer, pycnocline and deep layer.</a:t>
            </a:r>
          </a:p>
        </p:txBody>
      </p:sp>
      <p:sp>
        <p:nvSpPr>
          <p:cNvPr id="82947" name="Rectangle 3"/>
          <p:cNvSpPr>
            <a:spLocks noChangeArrowheads="1"/>
          </p:cNvSpPr>
          <p:nvPr/>
        </p:nvSpPr>
        <p:spPr bwMode="auto">
          <a:xfrm>
            <a:off x="457200" y="1981200"/>
            <a:ext cx="8153400" cy="3619500"/>
          </a:xfrm>
          <a:prstGeom prst="rect">
            <a:avLst/>
          </a:prstGeom>
          <a:noFill/>
          <a:ln w="9525">
            <a:noFill/>
            <a:miter lim="800000"/>
            <a:headEnd/>
            <a:tailEnd/>
          </a:ln>
          <a:effectLst/>
        </p:spPr>
        <p:txBody>
          <a:bodyPr/>
          <a:lstStyle/>
          <a:p>
            <a:pPr marL="342900" indent="-342900">
              <a:spcBef>
                <a:spcPct val="20000"/>
              </a:spcBef>
              <a:buClr>
                <a:schemeClr val="folHlink"/>
              </a:buClr>
              <a:buSzPct val="75000"/>
              <a:buFont typeface="Monotype Sorts" charset="2"/>
              <a:buChar char="n"/>
            </a:pPr>
            <a:r>
              <a:rPr kumimoji="1" lang="en-US">
                <a:effectLst>
                  <a:outerShdw blurRad="38100" dist="38100" dir="2700000" algn="tl">
                    <a:srgbClr val="000000"/>
                  </a:outerShdw>
                </a:effectLst>
                <a:latin typeface="Verdana" pitchFamily="34" charset="0"/>
              </a:rPr>
              <a:t>The</a:t>
            </a:r>
            <a:r>
              <a:rPr kumimoji="1" lang="en-US" b="1">
                <a:effectLst>
                  <a:outerShdw blurRad="38100" dist="38100" dir="2700000" algn="tl">
                    <a:srgbClr val="000000"/>
                  </a:outerShdw>
                </a:effectLst>
                <a:latin typeface="Verdana" pitchFamily="34" charset="0"/>
              </a:rPr>
              <a:t> </a:t>
            </a:r>
            <a:r>
              <a:rPr kumimoji="1" lang="en-US">
                <a:effectLst>
                  <a:outerShdw blurRad="38100" dist="38100" dir="2700000" algn="tl">
                    <a:srgbClr val="000000"/>
                  </a:outerShdw>
                </a:effectLst>
                <a:latin typeface="Verdana" pitchFamily="34" charset="0"/>
              </a:rPr>
              <a:t>surface layer is ~</a:t>
            </a:r>
            <a:r>
              <a:rPr kumimoji="1" lang="en-US" smtClean="0">
                <a:effectLst>
                  <a:outerShdw blurRad="38100" dist="38100" dir="2700000" algn="tl">
                    <a:srgbClr val="000000"/>
                  </a:outerShdw>
                </a:effectLst>
                <a:latin typeface="Verdana" pitchFamily="34" charset="0"/>
              </a:rPr>
              <a:t>1000m </a:t>
            </a:r>
            <a:r>
              <a:rPr kumimoji="1" lang="en-US">
                <a:effectLst>
                  <a:outerShdw blurRad="38100" dist="38100" dir="2700000" algn="tl">
                    <a:srgbClr val="000000"/>
                  </a:outerShdw>
                </a:effectLst>
                <a:latin typeface="Verdana" pitchFamily="34" charset="0"/>
              </a:rPr>
              <a:t>thick, comprises about 2% of the ocean volume and is the most variable part of the ocean because it is in contact with the atmosphere.</a:t>
            </a:r>
          </a:p>
          <a:p>
            <a:pPr marL="1143000" lvl="2" indent="-228600">
              <a:spcBef>
                <a:spcPct val="20000"/>
              </a:spcBef>
              <a:buClr>
                <a:schemeClr val="folHlink"/>
              </a:buClr>
              <a:buSzPct val="60000"/>
              <a:buFont typeface="Monotype Sorts" charset="2"/>
              <a:buChar char="n"/>
            </a:pPr>
            <a:r>
              <a:rPr kumimoji="1" lang="en-US" i="1" dirty="0">
                <a:solidFill>
                  <a:srgbClr val="CC3300"/>
                </a:solidFill>
                <a:effectLst>
                  <a:outerShdw blurRad="38100" dist="38100" dir="2700000" algn="tl">
                    <a:srgbClr val="000000"/>
                  </a:outerShdw>
                </a:effectLst>
                <a:latin typeface="Verdana" pitchFamily="34" charset="0"/>
              </a:rPr>
              <a:t>The surface layer is less dense because of lower salinity or higher temperature.</a:t>
            </a:r>
          </a:p>
          <a:p>
            <a:pPr marL="342900" indent="-342900">
              <a:spcBef>
                <a:spcPct val="20000"/>
              </a:spcBef>
              <a:buClr>
                <a:schemeClr val="folHlink"/>
              </a:buClr>
              <a:buSzPct val="75000"/>
              <a:buFont typeface="Monotype Sorts" charset="2"/>
              <a:buChar char="n"/>
            </a:pPr>
            <a:r>
              <a:rPr kumimoji="1" lang="en-US" dirty="0">
                <a:effectLst>
                  <a:outerShdw blurRad="38100" dist="38100" dir="2700000" algn="tl">
                    <a:srgbClr val="000000"/>
                  </a:outerShdw>
                </a:effectLst>
                <a:latin typeface="Verdana" pitchFamily="34" charset="0"/>
              </a:rPr>
              <a:t>The </a:t>
            </a:r>
            <a:r>
              <a:rPr kumimoji="1" lang="en-US" dirty="0" err="1">
                <a:effectLst>
                  <a:outerShdw blurRad="38100" dist="38100" dir="2700000" algn="tl">
                    <a:srgbClr val="000000"/>
                  </a:outerShdw>
                </a:effectLst>
                <a:latin typeface="Verdana" pitchFamily="34" charset="0"/>
              </a:rPr>
              <a:t>pycnocline</a:t>
            </a:r>
            <a:r>
              <a:rPr kumimoji="1" lang="en-US" dirty="0">
                <a:effectLst>
                  <a:outerShdw blurRad="38100" dist="38100" dir="2700000" algn="tl">
                    <a:srgbClr val="000000"/>
                  </a:outerShdw>
                </a:effectLst>
                <a:latin typeface="Verdana" pitchFamily="34" charset="0"/>
              </a:rPr>
              <a:t> is transitional between the surface and deep layers and comprises 18% of the ocean basin.</a:t>
            </a:r>
          </a:p>
          <a:p>
            <a:pPr marL="1143000" lvl="2" indent="-228600">
              <a:spcBef>
                <a:spcPct val="20000"/>
              </a:spcBef>
              <a:buClr>
                <a:schemeClr val="folHlink"/>
              </a:buClr>
              <a:buSzPct val="60000"/>
              <a:buFont typeface="Monotype Sorts" charset="2"/>
              <a:buChar char="n"/>
            </a:pPr>
            <a:r>
              <a:rPr kumimoji="1" lang="en-US" i="1" dirty="0">
                <a:effectLst>
                  <a:outerShdw blurRad="38100" dist="38100" dir="2700000" algn="tl">
                    <a:srgbClr val="000000"/>
                  </a:outerShdw>
                </a:effectLst>
                <a:latin typeface="Verdana" pitchFamily="34" charset="0"/>
              </a:rPr>
              <a:t>In the low latitudes, the </a:t>
            </a:r>
            <a:r>
              <a:rPr kumimoji="1" lang="en-US" i="1" dirty="0" err="1">
                <a:effectLst>
                  <a:outerShdw blurRad="38100" dist="38100" dir="2700000" algn="tl">
                    <a:srgbClr val="000000"/>
                  </a:outerShdw>
                </a:effectLst>
                <a:latin typeface="Verdana" pitchFamily="34" charset="0"/>
              </a:rPr>
              <a:t>pycnocline</a:t>
            </a:r>
            <a:r>
              <a:rPr kumimoji="1" lang="en-US" i="1" dirty="0">
                <a:effectLst>
                  <a:outerShdw blurRad="38100" dist="38100" dir="2700000" algn="tl">
                    <a:srgbClr val="000000"/>
                  </a:outerShdw>
                </a:effectLst>
                <a:latin typeface="Verdana" pitchFamily="34" charset="0"/>
              </a:rPr>
              <a:t> coincides with the </a:t>
            </a:r>
            <a:r>
              <a:rPr kumimoji="1" lang="en-US" i="1" dirty="0" err="1">
                <a:effectLst>
                  <a:outerShdw blurRad="38100" dist="38100" dir="2700000" algn="tl">
                    <a:srgbClr val="000000"/>
                  </a:outerShdw>
                </a:effectLst>
                <a:latin typeface="Verdana" pitchFamily="34" charset="0"/>
              </a:rPr>
              <a:t>thermocline</a:t>
            </a:r>
            <a:r>
              <a:rPr kumimoji="1" lang="en-US" i="1" dirty="0">
                <a:effectLst>
                  <a:outerShdw blurRad="38100" dist="38100" dir="2700000" algn="tl">
                    <a:srgbClr val="000000"/>
                  </a:outerShdw>
                </a:effectLst>
                <a:latin typeface="Verdana" pitchFamily="34" charset="0"/>
              </a:rPr>
              <a:t>, but in the mid-latitudes it is the halocline.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457200"/>
            <a:ext cx="8153400" cy="3619500"/>
          </a:xfrm>
          <a:prstGeom prst="rect">
            <a:avLst/>
          </a:prstGeom>
          <a:noFill/>
          <a:ln w="9525">
            <a:noFill/>
            <a:miter lim="800000"/>
            <a:headEnd/>
            <a:tailEnd/>
          </a:ln>
          <a:effectLst/>
        </p:spPr>
        <p:txBody>
          <a:bodyPr/>
          <a:lstStyle/>
          <a:p>
            <a:pPr marL="342900" indent="-342900">
              <a:spcBef>
                <a:spcPct val="20000"/>
              </a:spcBef>
              <a:buClr>
                <a:schemeClr val="folHlink"/>
              </a:buClr>
              <a:buSzPct val="75000"/>
              <a:buFont typeface="Monotype Sorts" charset="2"/>
              <a:buChar char="n"/>
            </a:pPr>
            <a:r>
              <a:rPr kumimoji="1" lang="en-US">
                <a:effectLst>
                  <a:outerShdw blurRad="38100" dist="38100" dir="2700000" algn="tl">
                    <a:srgbClr val="000000"/>
                  </a:outerShdw>
                </a:effectLst>
                <a:latin typeface="Verdana" pitchFamily="34" charset="0"/>
              </a:rPr>
              <a:t>The deep layer represents 80% of the ocean volume.</a:t>
            </a:r>
          </a:p>
          <a:p>
            <a:pPr marL="1143000" lvl="2" indent="-228600">
              <a:spcBef>
                <a:spcPct val="20000"/>
              </a:spcBef>
              <a:buClr>
                <a:schemeClr val="folHlink"/>
              </a:buClr>
              <a:buSzPct val="60000"/>
              <a:buFont typeface="Monotype Sorts" charset="2"/>
              <a:buChar char="n"/>
            </a:pPr>
            <a:r>
              <a:rPr kumimoji="1" lang="en-US" i="1">
                <a:effectLst>
                  <a:outerShdw blurRad="38100" dist="38100" dir="2700000" algn="tl">
                    <a:srgbClr val="000000"/>
                  </a:outerShdw>
                </a:effectLst>
                <a:latin typeface="Verdana" pitchFamily="34" charset="0"/>
              </a:rPr>
              <a:t>Water in the deep layer originates at the surface in high latitudes where it cools, becomes dense, sinks (convects) to the sea floor and flows outward (advects) across the ocean basin.</a:t>
            </a:r>
          </a:p>
        </p:txBody>
      </p:sp>
      <p:pic>
        <p:nvPicPr>
          <p:cNvPr id="83971" name="Picture 3"/>
          <p:cNvPicPr>
            <a:picLocks noChangeAspect="1" noChangeArrowheads="1"/>
          </p:cNvPicPr>
          <p:nvPr/>
        </p:nvPicPr>
        <p:blipFill>
          <a:blip r:embed="rId2" cstate="print"/>
          <a:srcRect/>
          <a:stretch>
            <a:fillRect/>
          </a:stretch>
        </p:blipFill>
        <p:spPr bwMode="auto">
          <a:xfrm>
            <a:off x="1960141" y="3284538"/>
            <a:ext cx="5564187" cy="33242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Grp="1" noChangeArrowheads="1"/>
          </p:cNvSpPr>
          <p:nvPr>
            <p:ph type="title"/>
          </p:nvPr>
        </p:nvSpPr>
        <p:spPr/>
        <p:txBody>
          <a:bodyPr/>
          <a:lstStyle/>
          <a:p>
            <a:endParaRPr lang="en-ZA"/>
          </a:p>
        </p:txBody>
      </p:sp>
      <p:pic>
        <p:nvPicPr>
          <p:cNvPr id="263174" name="Picture 6" descr="pressure cup"/>
          <p:cNvPicPr>
            <a:picLocks noGrp="1" noChangeAspect="1" noChangeArrowheads="1"/>
          </p:cNvPicPr>
          <p:nvPr>
            <p:ph idx="1"/>
          </p:nvPr>
        </p:nvPicPr>
        <p:blipFill>
          <a:blip r:embed="rId2" cstate="print"/>
          <a:srcRect/>
          <a:stretch>
            <a:fillRect/>
          </a:stretch>
        </p:blipFill>
        <p:spPr>
          <a:xfrm>
            <a:off x="0" y="0"/>
            <a:ext cx="9396413" cy="7046913"/>
          </a:xfrm>
          <a:noFill/>
          <a:ln/>
        </p:spPr>
      </p:pic>
      <p:sp>
        <p:nvSpPr>
          <p:cNvPr id="4" name="TextBox 3"/>
          <p:cNvSpPr txBox="1"/>
          <p:nvPr/>
        </p:nvSpPr>
        <p:spPr>
          <a:xfrm>
            <a:off x="107504" y="116632"/>
            <a:ext cx="3476914" cy="707886"/>
          </a:xfrm>
          <a:prstGeom prst="rect">
            <a:avLst/>
          </a:prstGeom>
          <a:solidFill>
            <a:srgbClr val="FFFFFF"/>
          </a:solidFill>
        </p:spPr>
        <p:txBody>
          <a:bodyPr wrap="none" rtlCol="0">
            <a:spAutoFit/>
          </a:bodyPr>
          <a:lstStyle/>
          <a:p>
            <a:pPr eaLnBrk="1" fontAlgn="auto" hangingPunct="1">
              <a:spcBef>
                <a:spcPts val="0"/>
              </a:spcBef>
              <a:spcAft>
                <a:spcPts val="0"/>
              </a:spcAft>
            </a:pPr>
            <a:r>
              <a:rPr lang="en-US" sz="4000" b="1" dirty="0" smtClean="0">
                <a:solidFill>
                  <a:srgbClr val="C00000"/>
                </a:solidFill>
                <a:latin typeface="Calibri"/>
              </a:rPr>
              <a:t>Ocean Pressure</a:t>
            </a:r>
            <a:endParaRPr lang="en-US" sz="4000" b="1" dirty="0">
              <a:solidFill>
                <a:srgbClr val="C00000"/>
              </a:solidFill>
              <a:latin typeface="Calibri"/>
            </a:endParaRPr>
          </a:p>
        </p:txBody>
      </p:sp>
    </p:spTree>
    <p:extLst>
      <p:ext uri="{BB962C8B-B14F-4D97-AF65-F5344CB8AC3E}">
        <p14:creationId xmlns:p14="http://schemas.microsoft.com/office/powerpoint/2010/main" val="2762009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44624" y="0"/>
            <a:ext cx="7772400" cy="1143000"/>
          </a:xfrm>
        </p:spPr>
        <p:txBody>
          <a:bodyPr/>
          <a:lstStyle/>
          <a:p>
            <a:r>
              <a:rPr lang="en-US" b="1" dirty="0">
                <a:solidFill>
                  <a:srgbClr val="FFFFFF"/>
                </a:solidFill>
                <a:effectLst/>
              </a:rPr>
              <a:t>Water Pressure</a:t>
            </a:r>
          </a:p>
        </p:txBody>
      </p:sp>
      <p:sp>
        <p:nvSpPr>
          <p:cNvPr id="6147" name="Rectangle 3"/>
          <p:cNvSpPr>
            <a:spLocks noGrp="1" noChangeArrowheads="1"/>
          </p:cNvSpPr>
          <p:nvPr>
            <p:ph type="body" idx="1"/>
          </p:nvPr>
        </p:nvSpPr>
        <p:spPr>
          <a:xfrm>
            <a:off x="0" y="2204864"/>
            <a:ext cx="4355976" cy="6192688"/>
          </a:xfrm>
        </p:spPr>
        <p:txBody>
          <a:bodyPr>
            <a:normAutofit/>
          </a:bodyPr>
          <a:lstStyle/>
          <a:p>
            <a:r>
              <a:rPr lang="en-US" sz="2800" b="1" dirty="0">
                <a:effectLst/>
              </a:rPr>
              <a:t>Water exerts pressure because it is a fluid</a:t>
            </a:r>
            <a:r>
              <a:rPr lang="en-US" sz="2800" b="1" dirty="0" smtClean="0">
                <a:effectLst/>
              </a:rPr>
              <a:t>. </a:t>
            </a:r>
          </a:p>
          <a:p>
            <a:endParaRPr lang="en-US" sz="2800" b="1" dirty="0"/>
          </a:p>
          <a:p>
            <a:r>
              <a:rPr lang="en-US" sz="2800" b="1" dirty="0" smtClean="0">
                <a:effectLst/>
              </a:rPr>
              <a:t>Water </a:t>
            </a:r>
            <a:r>
              <a:rPr lang="en-US" sz="2800" b="1" dirty="0">
                <a:effectLst/>
              </a:rPr>
              <a:t>pressure increases with depth because of </a:t>
            </a:r>
            <a:r>
              <a:rPr lang="en-US" sz="2800" b="1" dirty="0" smtClean="0">
                <a:effectLst/>
              </a:rPr>
              <a:t>gravitational pull.</a:t>
            </a:r>
          </a:p>
          <a:p>
            <a:endParaRPr lang="en-US" sz="2800" b="1" dirty="0">
              <a:effectLst/>
            </a:endParaRPr>
          </a:p>
        </p:txBody>
      </p:sp>
      <p:pic>
        <p:nvPicPr>
          <p:cNvPr id="4" name="Picture 3" descr="380px-Spouting_can_jets.svg.png"/>
          <p:cNvPicPr>
            <a:picLocks noChangeAspect="1"/>
          </p:cNvPicPr>
          <p:nvPr/>
        </p:nvPicPr>
        <p:blipFill>
          <a:blip r:embed="rId2" cstate="print"/>
          <a:stretch>
            <a:fillRect/>
          </a:stretch>
        </p:blipFill>
        <p:spPr>
          <a:xfrm>
            <a:off x="4193958" y="1484784"/>
            <a:ext cx="5130570" cy="4752528"/>
          </a:xfrm>
          <a:prstGeom prst="rect">
            <a:avLst/>
          </a:prstGeom>
        </p:spPr>
      </p:pic>
    </p:spTree>
    <p:extLst>
      <p:ext uri="{BB962C8B-B14F-4D97-AF65-F5344CB8AC3E}">
        <p14:creationId xmlns:p14="http://schemas.microsoft.com/office/powerpoint/2010/main" val="4223662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sz="half" idx="1"/>
          </p:nvPr>
        </p:nvSpPr>
        <p:spPr>
          <a:xfrm>
            <a:off x="0" y="-171400"/>
            <a:ext cx="4429374" cy="6408712"/>
          </a:xfrm>
        </p:spPr>
        <p:txBody>
          <a:bodyPr>
            <a:noAutofit/>
          </a:bodyPr>
          <a:lstStyle/>
          <a:p>
            <a:pPr>
              <a:lnSpc>
                <a:spcPct val="90000"/>
              </a:lnSpc>
            </a:pPr>
            <a:endParaRPr lang="en-ZA" sz="1600" dirty="0"/>
          </a:p>
          <a:p>
            <a:pPr>
              <a:lnSpc>
                <a:spcPct val="90000"/>
              </a:lnSpc>
            </a:pPr>
            <a:endParaRPr lang="en-ZA" sz="1600" dirty="0" smtClean="0"/>
          </a:p>
          <a:p>
            <a:pPr>
              <a:lnSpc>
                <a:spcPct val="90000"/>
              </a:lnSpc>
            </a:pPr>
            <a:r>
              <a:rPr lang="en-ZA" sz="1600" dirty="0" smtClean="0"/>
              <a:t>The </a:t>
            </a:r>
            <a:r>
              <a:rPr lang="en-ZA" sz="1600" dirty="0"/>
              <a:t>pressure at a given depth depends on the mass of water lying above that depth. </a:t>
            </a:r>
          </a:p>
          <a:p>
            <a:pPr>
              <a:lnSpc>
                <a:spcPct val="90000"/>
              </a:lnSpc>
            </a:pPr>
            <a:endParaRPr lang="en-ZA" sz="1600" dirty="0"/>
          </a:p>
          <a:p>
            <a:pPr lvl="1">
              <a:lnSpc>
                <a:spcPct val="90000"/>
              </a:lnSpc>
            </a:pPr>
            <a:r>
              <a:rPr lang="en-ZA" sz="1600" b="1" dirty="0" smtClean="0"/>
              <a:t>Ocean </a:t>
            </a:r>
            <a:r>
              <a:rPr lang="en-ZA" sz="1600" b="1" dirty="0"/>
              <a:t>pressure is usually measured in </a:t>
            </a:r>
            <a:r>
              <a:rPr lang="en-ZA" sz="1600" b="1" dirty="0" err="1"/>
              <a:t>decibars</a:t>
            </a:r>
            <a:r>
              <a:rPr lang="en-ZA" sz="1600" b="1" dirty="0"/>
              <a:t>. 1 </a:t>
            </a:r>
            <a:r>
              <a:rPr lang="en-ZA" sz="1600" b="1" dirty="0" err="1"/>
              <a:t>dbar</a:t>
            </a:r>
            <a:r>
              <a:rPr lang="en-ZA" sz="1600" b="1" dirty="0"/>
              <a:t> = 10</a:t>
            </a:r>
            <a:r>
              <a:rPr lang="en-ZA" sz="1600" b="1" baseline="30000" dirty="0"/>
              <a:t>4</a:t>
            </a:r>
            <a:r>
              <a:rPr lang="en-ZA" sz="1600" b="1" dirty="0"/>
              <a:t> Pascal. </a:t>
            </a:r>
          </a:p>
          <a:p>
            <a:pPr>
              <a:lnSpc>
                <a:spcPct val="90000"/>
              </a:lnSpc>
            </a:pPr>
            <a:endParaRPr lang="en-ZA" sz="1600" b="1" dirty="0"/>
          </a:p>
          <a:p>
            <a:pPr>
              <a:lnSpc>
                <a:spcPct val="90000"/>
              </a:lnSpc>
            </a:pPr>
            <a:r>
              <a:rPr kumimoji="0" lang="en-US" sz="1600" dirty="0" smtClean="0">
                <a:effectLst/>
              </a:rPr>
              <a:t>1 </a:t>
            </a:r>
            <a:r>
              <a:rPr kumimoji="0" lang="en-US" sz="1600" dirty="0">
                <a:effectLst/>
              </a:rPr>
              <a:t>ATM = 1 </a:t>
            </a:r>
            <a:r>
              <a:rPr kumimoji="0" lang="en-US" sz="1600" dirty="0" smtClean="0">
                <a:effectLst/>
              </a:rPr>
              <a:t>bar</a:t>
            </a:r>
          </a:p>
          <a:p>
            <a:pPr>
              <a:lnSpc>
                <a:spcPct val="90000"/>
              </a:lnSpc>
            </a:pPr>
            <a:endParaRPr lang="en-US" sz="1600" dirty="0"/>
          </a:p>
          <a:p>
            <a:pPr>
              <a:lnSpc>
                <a:spcPct val="80000"/>
              </a:lnSpc>
            </a:pPr>
            <a:r>
              <a:rPr lang="en-ZA" sz="1600" dirty="0" smtClean="0"/>
              <a:t>So ..if the pressure change is 100 </a:t>
            </a:r>
            <a:r>
              <a:rPr lang="en-ZA" sz="1600" dirty="0" err="1" smtClean="0"/>
              <a:t>dbar</a:t>
            </a:r>
            <a:r>
              <a:rPr lang="en-ZA" sz="1600" dirty="0" smtClean="0"/>
              <a:t>, gravity g = 9.8 m/sec</a:t>
            </a:r>
            <a:r>
              <a:rPr lang="en-ZA" sz="1600" baseline="30000" dirty="0" smtClean="0"/>
              <a:t>2</a:t>
            </a:r>
            <a:r>
              <a:rPr lang="en-ZA" sz="1600" dirty="0" smtClean="0"/>
              <a:t>, and average density is 1025 kg/m</a:t>
            </a:r>
            <a:r>
              <a:rPr lang="en-ZA" sz="1600" baseline="30000" dirty="0" smtClean="0"/>
              <a:t>3</a:t>
            </a:r>
            <a:r>
              <a:rPr lang="en-ZA" sz="1600" dirty="0" smtClean="0"/>
              <a:t>, then the depth change is 99.55 meter. </a:t>
            </a:r>
          </a:p>
          <a:p>
            <a:pPr>
              <a:lnSpc>
                <a:spcPct val="80000"/>
              </a:lnSpc>
            </a:pPr>
            <a:endParaRPr lang="en-ZA" sz="1600" dirty="0" smtClean="0"/>
          </a:p>
          <a:p>
            <a:pPr algn="ctr">
              <a:lnSpc>
                <a:spcPct val="80000"/>
              </a:lnSpc>
              <a:buNone/>
            </a:pPr>
            <a:r>
              <a:rPr lang="en-ZA" sz="1600" dirty="0" smtClean="0"/>
              <a:t>This is known as the </a:t>
            </a:r>
          </a:p>
          <a:p>
            <a:pPr algn="ctr">
              <a:lnSpc>
                <a:spcPct val="80000"/>
              </a:lnSpc>
              <a:buNone/>
            </a:pPr>
            <a:r>
              <a:rPr lang="en-ZA" sz="1600" b="1" dirty="0" smtClean="0"/>
              <a:t>HYDROSTATIC EQUATION</a:t>
            </a:r>
          </a:p>
          <a:p>
            <a:pPr>
              <a:lnSpc>
                <a:spcPct val="80000"/>
              </a:lnSpc>
            </a:pPr>
            <a:endParaRPr lang="en-ZA" sz="1600" dirty="0" smtClean="0"/>
          </a:p>
          <a:p>
            <a:pPr>
              <a:spcBef>
                <a:spcPct val="50000"/>
              </a:spcBef>
            </a:pPr>
            <a:r>
              <a:rPr lang="en-US" sz="1600" dirty="0">
                <a:solidFill>
                  <a:srgbClr val="000000"/>
                </a:solidFill>
              </a:rPr>
              <a:t>We can then solve for the change in pressure for a given change in depth.</a:t>
            </a:r>
          </a:p>
          <a:p>
            <a:pPr>
              <a:spcBef>
                <a:spcPct val="50000"/>
              </a:spcBef>
            </a:pPr>
            <a:r>
              <a:rPr lang="en-US" sz="1600" dirty="0">
                <a:solidFill>
                  <a:srgbClr val="000000"/>
                </a:solidFill>
              </a:rPr>
              <a:t>For: </a:t>
            </a:r>
          </a:p>
          <a:p>
            <a:pPr>
              <a:spcBef>
                <a:spcPct val="50000"/>
              </a:spcBef>
            </a:pPr>
            <a:r>
              <a:rPr lang="en-US" sz="1600" dirty="0">
                <a:solidFill>
                  <a:srgbClr val="000000"/>
                </a:solidFill>
                <a:sym typeface="Symbol" pitchFamily="-110" charset="2"/>
              </a:rPr>
              <a:t>z = 1 meter, density </a:t>
            </a:r>
            <a:r>
              <a:rPr lang="en-US" sz="1600" dirty="0">
                <a:solidFill>
                  <a:srgbClr val="000000"/>
                </a:solidFill>
              </a:rPr>
              <a:t> ~1025 kg/m</a:t>
            </a:r>
            <a:r>
              <a:rPr lang="en-US" sz="1600" baseline="30000" dirty="0">
                <a:solidFill>
                  <a:srgbClr val="000000"/>
                </a:solidFill>
              </a:rPr>
              <a:t>3</a:t>
            </a:r>
            <a:r>
              <a:rPr lang="en-US" sz="1600" dirty="0">
                <a:solidFill>
                  <a:srgbClr val="000000"/>
                </a:solidFill>
              </a:rPr>
              <a:t>, and g = 9.8 m/s</a:t>
            </a:r>
            <a:r>
              <a:rPr lang="en-US" sz="1600" baseline="30000" dirty="0">
                <a:solidFill>
                  <a:srgbClr val="000000"/>
                </a:solidFill>
              </a:rPr>
              <a:t>2</a:t>
            </a:r>
            <a:r>
              <a:rPr lang="en-US" sz="1600" dirty="0">
                <a:solidFill>
                  <a:srgbClr val="000000"/>
                </a:solidFill>
              </a:rPr>
              <a:t>, we get</a:t>
            </a:r>
          </a:p>
          <a:p>
            <a:pPr>
              <a:spcBef>
                <a:spcPct val="50000"/>
              </a:spcBef>
            </a:pPr>
            <a:r>
              <a:rPr lang="en-US" sz="1600" dirty="0">
                <a:solidFill>
                  <a:srgbClr val="000000"/>
                </a:solidFill>
                <a:sym typeface="Symbol" pitchFamily="-110" charset="2"/>
              </a:rPr>
              <a:t>p = -  g z = (1025 kg/m</a:t>
            </a:r>
            <a:r>
              <a:rPr lang="en-US" sz="1600" baseline="30000" dirty="0">
                <a:solidFill>
                  <a:srgbClr val="000000"/>
                </a:solidFill>
                <a:sym typeface="Symbol" pitchFamily="-110" charset="2"/>
              </a:rPr>
              <a:t>3</a:t>
            </a:r>
            <a:r>
              <a:rPr lang="en-US" sz="1600" dirty="0">
                <a:solidFill>
                  <a:srgbClr val="000000"/>
                </a:solidFill>
                <a:sym typeface="Symbol" pitchFamily="-110" charset="2"/>
              </a:rPr>
              <a:t>)(9.8 m/s</a:t>
            </a:r>
            <a:r>
              <a:rPr lang="en-US" sz="1600" baseline="30000" dirty="0">
                <a:solidFill>
                  <a:srgbClr val="000000"/>
                </a:solidFill>
                <a:sym typeface="Symbol" pitchFamily="-110" charset="2"/>
              </a:rPr>
              <a:t>2</a:t>
            </a:r>
            <a:r>
              <a:rPr lang="en-US" sz="1600" dirty="0">
                <a:solidFill>
                  <a:srgbClr val="000000"/>
                </a:solidFill>
                <a:sym typeface="Symbol" pitchFamily="-110" charset="2"/>
              </a:rPr>
              <a:t>)(1 m) = </a:t>
            </a:r>
          </a:p>
          <a:p>
            <a:pPr>
              <a:spcBef>
                <a:spcPct val="50000"/>
              </a:spcBef>
            </a:pPr>
            <a:r>
              <a:rPr lang="en-US" sz="1600" dirty="0" smtClean="0">
                <a:solidFill>
                  <a:srgbClr val="000000"/>
                </a:solidFill>
                <a:sym typeface="Symbol" pitchFamily="-110" charset="2"/>
              </a:rPr>
              <a:t>10045 </a:t>
            </a:r>
            <a:r>
              <a:rPr lang="en-US" sz="1600" dirty="0">
                <a:solidFill>
                  <a:srgbClr val="000000"/>
                </a:solidFill>
                <a:sym typeface="Symbol" pitchFamily="-110" charset="2"/>
              </a:rPr>
              <a:t>kg/(m</a:t>
            </a:r>
            <a:r>
              <a:rPr lang="en-US" sz="1600" baseline="30000" dirty="0">
                <a:solidFill>
                  <a:srgbClr val="000000"/>
                </a:solidFill>
                <a:sym typeface="Symbol" pitchFamily="-110" charset="2"/>
              </a:rPr>
              <a:t> </a:t>
            </a:r>
            <a:r>
              <a:rPr lang="en-US" sz="1600" dirty="0">
                <a:solidFill>
                  <a:srgbClr val="000000"/>
                </a:solidFill>
                <a:sym typeface="Symbol" pitchFamily="-110" charset="2"/>
              </a:rPr>
              <a:t>s</a:t>
            </a:r>
            <a:r>
              <a:rPr lang="en-US" sz="1600" baseline="30000" dirty="0">
                <a:solidFill>
                  <a:srgbClr val="000000"/>
                </a:solidFill>
                <a:sym typeface="Symbol" pitchFamily="-110" charset="2"/>
              </a:rPr>
              <a:t>2</a:t>
            </a:r>
            <a:r>
              <a:rPr lang="en-US" sz="1600" dirty="0">
                <a:solidFill>
                  <a:srgbClr val="000000"/>
                </a:solidFill>
                <a:sym typeface="Symbol" pitchFamily="-110" charset="2"/>
              </a:rPr>
              <a:t>) = 0.10045 bar = 1.0045 </a:t>
            </a:r>
            <a:r>
              <a:rPr lang="en-US" sz="1600" dirty="0" err="1">
                <a:solidFill>
                  <a:srgbClr val="000000"/>
                </a:solidFill>
                <a:sym typeface="Symbol" pitchFamily="-110" charset="2"/>
              </a:rPr>
              <a:t>dbar</a:t>
            </a:r>
            <a:endParaRPr lang="en-US" sz="1600" dirty="0">
              <a:solidFill>
                <a:srgbClr val="000000"/>
              </a:solidFill>
              <a:sym typeface="Symbol" pitchFamily="-110" charset="2"/>
            </a:endParaRPr>
          </a:p>
          <a:p>
            <a:pPr>
              <a:lnSpc>
                <a:spcPct val="80000"/>
              </a:lnSpc>
              <a:buFont typeface="Monotype Sorts" charset="2"/>
              <a:buNone/>
            </a:pPr>
            <a:r>
              <a:rPr lang="en-ZA" sz="1600" dirty="0" smtClean="0"/>
              <a:t> </a:t>
            </a:r>
          </a:p>
          <a:p>
            <a:pPr>
              <a:lnSpc>
                <a:spcPct val="80000"/>
              </a:lnSpc>
            </a:pPr>
            <a:endParaRPr lang="en-ZA" sz="1600" b="1" dirty="0" smtClean="0"/>
          </a:p>
          <a:p>
            <a:pPr>
              <a:lnSpc>
                <a:spcPct val="80000"/>
              </a:lnSpc>
            </a:pPr>
            <a:endParaRPr lang="en-US" sz="1600" dirty="0" smtClean="0"/>
          </a:p>
          <a:p>
            <a:pPr>
              <a:lnSpc>
                <a:spcPct val="90000"/>
              </a:lnSpc>
            </a:pPr>
            <a:endParaRPr kumimoji="0" lang="en-US" sz="1600" dirty="0">
              <a:effectLst/>
            </a:endParaRPr>
          </a:p>
          <a:p>
            <a:pPr>
              <a:lnSpc>
                <a:spcPct val="90000"/>
              </a:lnSpc>
            </a:pPr>
            <a:endParaRPr kumimoji="0" lang="en-US" sz="1600" dirty="0">
              <a:effectLst/>
            </a:endParaRPr>
          </a:p>
        </p:txBody>
      </p:sp>
      <p:pic>
        <p:nvPicPr>
          <p:cNvPr id="221188" name="Picture 4" descr="wwr166"/>
          <p:cNvPicPr>
            <a:picLocks noGrp="1" noChangeAspect="1" noChangeArrowheads="1"/>
          </p:cNvPicPr>
          <p:nvPr>
            <p:ph sz="quarter" idx="3"/>
          </p:nvPr>
        </p:nvPicPr>
        <p:blipFill>
          <a:blip r:embed="rId2" cstate="print"/>
          <a:srcRect/>
          <a:stretch>
            <a:fillRect/>
          </a:stretch>
        </p:blipFill>
        <p:spPr>
          <a:xfrm>
            <a:off x="4427538" y="0"/>
            <a:ext cx="4716462" cy="6858000"/>
          </a:xfrm>
          <a:noFill/>
          <a:ln/>
        </p:spPr>
      </p:pic>
    </p:spTree>
    <p:extLst>
      <p:ext uri="{BB962C8B-B14F-4D97-AF65-F5344CB8AC3E}">
        <p14:creationId xmlns:p14="http://schemas.microsoft.com/office/powerpoint/2010/main" val="69180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4" descr="FG06_10a"/>
          <p:cNvPicPr>
            <a:picLocks noChangeAspect="1" noChangeArrowheads="1"/>
          </p:cNvPicPr>
          <p:nvPr/>
        </p:nvPicPr>
        <p:blipFill>
          <a:blip r:embed="rId3" cstate="print"/>
          <a:srcRect b="3801"/>
          <a:stretch>
            <a:fillRect/>
          </a:stretch>
        </p:blipFill>
        <p:spPr bwMode="auto">
          <a:xfrm>
            <a:off x="-1" y="0"/>
            <a:ext cx="9144001" cy="6858000"/>
          </a:xfrm>
          <a:prstGeom prst="rect">
            <a:avLst/>
          </a:prstGeom>
          <a:noFill/>
        </p:spPr>
      </p:pic>
    </p:spTree>
    <p:extLst>
      <p:ext uri="{BB962C8B-B14F-4D97-AF65-F5344CB8AC3E}">
        <p14:creationId xmlns:p14="http://schemas.microsoft.com/office/powerpoint/2010/main" val="3170021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250825" y="476250"/>
            <a:ext cx="2952750" cy="5949950"/>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75000"/>
              <a:buFont typeface="Monotype Sorts" charset="2"/>
              <a:buChar char="n"/>
            </a:pPr>
            <a:endParaRPr kumimoji="1" lang="en-ZA" sz="2000" dirty="0">
              <a:effectLst>
                <a:outerShdw blurRad="38100" dist="38100" dir="2700000" algn="tl">
                  <a:srgbClr val="000000"/>
                </a:outerShdw>
              </a:effectLst>
              <a:latin typeface="Verdana" pitchFamily="34" charset="0"/>
            </a:endParaRPr>
          </a:p>
          <a:p>
            <a:pPr marL="342900" indent="-342900">
              <a:lnSpc>
                <a:spcPct val="80000"/>
              </a:lnSpc>
              <a:spcBef>
                <a:spcPct val="20000"/>
              </a:spcBef>
              <a:buClr>
                <a:schemeClr val="folHlink"/>
              </a:buClr>
              <a:buSzPct val="75000"/>
              <a:buFont typeface="Monotype Sorts" charset="2"/>
              <a:buNone/>
            </a:pPr>
            <a:r>
              <a:rPr kumimoji="1" lang="en-ZA" sz="2000" b="1" dirty="0">
                <a:solidFill>
                  <a:schemeClr val="tx1">
                    <a:lumMod val="10000"/>
                  </a:schemeClr>
                </a:solidFill>
                <a:latin typeface="Verdana" pitchFamily="34" charset="0"/>
              </a:rPr>
              <a:t>NOWADAYS</a:t>
            </a:r>
            <a:r>
              <a:rPr kumimoji="1" lang="en-ZA" sz="2000" b="1" dirty="0">
                <a:solidFill>
                  <a:srgbClr val="FF3300"/>
                </a:solidFill>
                <a:latin typeface="Verdana" pitchFamily="34" charset="0"/>
              </a:rPr>
              <a:t> </a:t>
            </a:r>
          </a:p>
          <a:p>
            <a:pPr marL="342900" indent="-342900">
              <a:lnSpc>
                <a:spcPct val="80000"/>
              </a:lnSpc>
              <a:spcBef>
                <a:spcPct val="20000"/>
              </a:spcBef>
              <a:buClr>
                <a:schemeClr val="folHlink"/>
              </a:buClr>
              <a:buSzPct val="75000"/>
              <a:buFont typeface="Monotype Sorts" charset="2"/>
              <a:buChar char="n"/>
            </a:pPr>
            <a:endParaRPr kumimoji="1" lang="en-ZA" sz="2000" b="1" dirty="0">
              <a:solidFill>
                <a:srgbClr val="FF3300"/>
              </a:solidFill>
              <a:latin typeface="Verdana" pitchFamily="34" charset="0"/>
            </a:endParaRPr>
          </a:p>
          <a:p>
            <a:pPr marL="342900" indent="-342900">
              <a:lnSpc>
                <a:spcPct val="80000"/>
              </a:lnSpc>
              <a:spcBef>
                <a:spcPct val="20000"/>
              </a:spcBef>
              <a:buClr>
                <a:schemeClr val="folHlink"/>
              </a:buClr>
              <a:buSzPct val="75000"/>
              <a:buFont typeface="Monotype Sorts" charset="2"/>
              <a:buChar char="n"/>
            </a:pPr>
            <a:r>
              <a:rPr kumimoji="1" lang="en-ZA" sz="2000" b="1" dirty="0">
                <a:solidFill>
                  <a:schemeClr val="tx1">
                    <a:lumMod val="10000"/>
                  </a:schemeClr>
                </a:solidFill>
                <a:latin typeface="Verdana" pitchFamily="34" charset="0"/>
              </a:rPr>
              <a:t>Measured as </a:t>
            </a:r>
            <a:r>
              <a:rPr kumimoji="1" lang="en-ZA" sz="2000" b="1" dirty="0" err="1">
                <a:solidFill>
                  <a:schemeClr val="tx1">
                    <a:lumMod val="10000"/>
                  </a:schemeClr>
                </a:solidFill>
                <a:latin typeface="Verdana" pitchFamily="34" charset="0"/>
              </a:rPr>
              <a:t>db</a:t>
            </a:r>
            <a:endParaRPr kumimoji="1" lang="en-ZA" sz="2000" b="1" dirty="0">
              <a:solidFill>
                <a:schemeClr val="tx1">
                  <a:lumMod val="10000"/>
                </a:schemeClr>
              </a:solidFill>
              <a:latin typeface="Verdana" pitchFamily="34" charset="0"/>
            </a:endParaRPr>
          </a:p>
          <a:p>
            <a:pPr marL="342900" indent="-342900">
              <a:lnSpc>
                <a:spcPct val="80000"/>
              </a:lnSpc>
              <a:spcBef>
                <a:spcPct val="20000"/>
              </a:spcBef>
              <a:buClr>
                <a:schemeClr val="folHlink"/>
              </a:buClr>
              <a:buSzPct val="75000"/>
              <a:buFont typeface="Monotype Sorts" charset="2"/>
              <a:buChar char="n"/>
            </a:pPr>
            <a:r>
              <a:rPr kumimoji="1" lang="en-ZA" sz="2000" b="1" dirty="0">
                <a:solidFill>
                  <a:schemeClr val="tx1">
                    <a:lumMod val="10000"/>
                  </a:schemeClr>
                </a:solidFill>
                <a:latin typeface="Verdana" pitchFamily="34" charset="0"/>
              </a:rPr>
              <a:t>100 </a:t>
            </a:r>
            <a:r>
              <a:rPr kumimoji="1" lang="en-ZA" sz="2000" b="1" dirty="0" err="1">
                <a:solidFill>
                  <a:schemeClr val="tx1">
                    <a:lumMod val="10000"/>
                  </a:schemeClr>
                </a:solidFill>
                <a:latin typeface="Verdana" pitchFamily="34" charset="0"/>
              </a:rPr>
              <a:t>db</a:t>
            </a:r>
            <a:r>
              <a:rPr kumimoji="1" lang="en-ZA" sz="2000" b="1" dirty="0">
                <a:solidFill>
                  <a:schemeClr val="tx1">
                    <a:lumMod val="10000"/>
                  </a:schemeClr>
                </a:solidFill>
                <a:latin typeface="Verdana" pitchFamily="34" charset="0"/>
              </a:rPr>
              <a:t> =99.55 m</a:t>
            </a:r>
          </a:p>
          <a:p>
            <a:pPr marL="342900" indent="-342900">
              <a:lnSpc>
                <a:spcPct val="80000"/>
              </a:lnSpc>
              <a:spcBef>
                <a:spcPct val="20000"/>
              </a:spcBef>
              <a:buClr>
                <a:schemeClr val="folHlink"/>
              </a:buClr>
              <a:buSzPct val="75000"/>
              <a:buFont typeface="Monotype Sorts" charset="2"/>
              <a:buChar char="n"/>
            </a:pPr>
            <a:endParaRPr kumimoji="1" lang="en-ZA" sz="2000" b="1" dirty="0">
              <a:solidFill>
                <a:schemeClr val="tx1">
                  <a:lumMod val="10000"/>
                </a:schemeClr>
              </a:solidFill>
              <a:latin typeface="Verdana" pitchFamily="34" charset="0"/>
            </a:endParaRPr>
          </a:p>
          <a:p>
            <a:pPr marL="342900" indent="-342900">
              <a:lnSpc>
                <a:spcPct val="80000"/>
              </a:lnSpc>
              <a:spcBef>
                <a:spcPct val="20000"/>
              </a:spcBef>
              <a:buClr>
                <a:schemeClr val="folHlink"/>
              </a:buClr>
              <a:buSzPct val="75000"/>
              <a:buFont typeface="Monotype Sorts" charset="2"/>
              <a:buChar char="n"/>
            </a:pPr>
            <a:r>
              <a:rPr kumimoji="1" lang="en-ZA" sz="2000" b="1" dirty="0">
                <a:solidFill>
                  <a:schemeClr val="tx1">
                    <a:lumMod val="10000"/>
                  </a:schemeClr>
                </a:solidFill>
                <a:latin typeface="Verdana" pitchFamily="34" charset="0"/>
              </a:rPr>
              <a:t>THERE IS AN OFFSET WITH DEPTH </a:t>
            </a:r>
          </a:p>
        </p:txBody>
      </p:sp>
      <p:pic>
        <p:nvPicPr>
          <p:cNvPr id="223235" name="Picture 3" descr="pres_dep"/>
          <p:cNvPicPr>
            <a:picLocks noChangeAspect="1" noChangeArrowheads="1"/>
          </p:cNvPicPr>
          <p:nvPr/>
        </p:nvPicPr>
        <p:blipFill>
          <a:blip r:embed="rId2" cstate="print"/>
          <a:srcRect/>
          <a:stretch>
            <a:fillRect/>
          </a:stretch>
        </p:blipFill>
        <p:spPr bwMode="auto">
          <a:xfrm>
            <a:off x="3265488" y="777875"/>
            <a:ext cx="5410200" cy="5413375"/>
          </a:xfrm>
          <a:prstGeom prst="rect">
            <a:avLst/>
          </a:prstGeom>
          <a:noFill/>
        </p:spPr>
      </p:pic>
      <p:sp>
        <p:nvSpPr>
          <p:cNvPr id="223236" name="Oval 4"/>
          <p:cNvSpPr>
            <a:spLocks noChangeArrowheads="1"/>
          </p:cNvSpPr>
          <p:nvPr/>
        </p:nvSpPr>
        <p:spPr bwMode="auto">
          <a:xfrm>
            <a:off x="7812088" y="620713"/>
            <a:ext cx="1331912" cy="1079500"/>
          </a:xfrm>
          <a:prstGeom prst="ellipse">
            <a:avLst/>
          </a:prstGeom>
          <a:noFill/>
          <a:ln w="57150">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p:txBody>
          <a:bodyPr/>
          <a:lstStyle/>
          <a:p>
            <a:endParaRPr lang="en-ZA">
              <a:effectLst>
                <a:outerShdw blurRad="38100" dist="38100" dir="2700000" algn="tl">
                  <a:srgbClr val="C0C0C0"/>
                </a:outerShdw>
              </a:effectLst>
            </a:endParaRPr>
          </a:p>
        </p:txBody>
      </p:sp>
      <p:pic>
        <p:nvPicPr>
          <p:cNvPr id="261128" name="Picture 8" descr="pressure"/>
          <p:cNvPicPr>
            <a:picLocks noGrp="1" noChangeAspect="1" noChangeArrowheads="1"/>
          </p:cNvPicPr>
          <p:nvPr>
            <p:ph idx="1"/>
          </p:nvPr>
        </p:nvPicPr>
        <p:blipFill>
          <a:blip r:embed="rId2" cstate="print"/>
          <a:srcRect/>
          <a:stretch>
            <a:fillRect/>
          </a:stretch>
        </p:blipFill>
        <p:spPr>
          <a:xfrm>
            <a:off x="539552" y="83096"/>
            <a:ext cx="6294437" cy="6858000"/>
          </a:xfrm>
          <a:noFill/>
          <a:ln/>
        </p:spPr>
      </p:pic>
      <p:sp>
        <p:nvSpPr>
          <p:cNvPr id="261129" name="Rectangle 9"/>
          <p:cNvSpPr>
            <a:spLocks noChangeArrowheads="1"/>
          </p:cNvSpPr>
          <p:nvPr/>
        </p:nvSpPr>
        <p:spPr bwMode="auto">
          <a:xfrm>
            <a:off x="5219700" y="6237288"/>
            <a:ext cx="1008063" cy="620712"/>
          </a:xfrm>
          <a:prstGeom prst="rect">
            <a:avLst/>
          </a:prstGeom>
          <a:solidFill>
            <a:srgbClr val="FF0000">
              <a:alpha val="33000"/>
            </a:srgbClr>
          </a:solidFill>
          <a:ln w="9525">
            <a:solidFill>
              <a:schemeClr val="tx1"/>
            </a:solidFill>
            <a:miter lim="800000"/>
            <a:headEnd/>
            <a:tailEnd/>
          </a:ln>
          <a:effectLst/>
        </p:spPr>
        <p:txBody>
          <a:bodyPr wrap="none" anchor="ctr"/>
          <a:lstStyle/>
          <a:p>
            <a:pPr eaLnBrk="1" fontAlgn="auto" hangingPunct="1">
              <a:spcBef>
                <a:spcPts val="0"/>
              </a:spcBef>
              <a:spcAft>
                <a:spcPts val="0"/>
              </a:spcAft>
            </a:pPr>
            <a:endParaRPr lang="en-US" sz="1800">
              <a:solidFill>
                <a:prstClr val="black"/>
              </a:solidFill>
              <a:latin typeface="Calibri"/>
            </a:endParaRPr>
          </a:p>
        </p:txBody>
      </p:sp>
      <p:sp>
        <p:nvSpPr>
          <p:cNvPr id="2" name="Rectangle 1"/>
          <p:cNvSpPr/>
          <p:nvPr/>
        </p:nvSpPr>
        <p:spPr>
          <a:xfrm>
            <a:off x="4283968" y="692696"/>
            <a:ext cx="4687502" cy="313932"/>
          </a:xfrm>
          <a:prstGeom prst="rect">
            <a:avLst/>
          </a:prstGeom>
        </p:spPr>
        <p:txBody>
          <a:bodyPr wrap="none">
            <a:spAutoFit/>
          </a:bodyPr>
          <a:lstStyle/>
          <a:p>
            <a:pPr marL="342900" indent="-342900" eaLnBrk="1" fontAlgn="auto" hangingPunct="1">
              <a:lnSpc>
                <a:spcPct val="80000"/>
              </a:lnSpc>
              <a:spcBef>
                <a:spcPct val="20000"/>
              </a:spcBef>
              <a:spcAft>
                <a:spcPts val="0"/>
              </a:spcAft>
              <a:buClr>
                <a:srgbClr val="800080"/>
              </a:buClr>
              <a:buSzPct val="75000"/>
              <a:buFont typeface="Monotype Sorts" charset="2"/>
              <a:buChar char="n"/>
            </a:pPr>
            <a:r>
              <a:rPr kumimoji="1" lang="en-ZA" sz="1800" dirty="0" smtClean="0">
                <a:solidFill>
                  <a:prstClr val="black"/>
                </a:solidFill>
                <a:effectLst>
                  <a:outerShdw blurRad="38100" dist="38100" dir="2700000" algn="tl">
                    <a:srgbClr val="000000"/>
                  </a:outerShdw>
                </a:effectLst>
                <a:latin typeface="Verdana" pitchFamily="34" charset="0"/>
              </a:rPr>
              <a:t>THERE IS AN OFFSET WITH DEPTH </a:t>
            </a:r>
            <a:endParaRPr kumimoji="1" lang="en-ZA" sz="1800" dirty="0">
              <a:solidFill>
                <a:prstClr val="black"/>
              </a:solidFill>
              <a:effectLst>
                <a:outerShdw blurRad="38100" dist="38100" dir="2700000" algn="tl">
                  <a:srgbClr val="000000"/>
                </a:outerShdw>
              </a:effectLst>
              <a:latin typeface="Verdana" pitchFamily="34" charset="0"/>
            </a:endParaRPr>
          </a:p>
        </p:txBody>
      </p:sp>
    </p:spTree>
    <p:extLst>
      <p:ext uri="{BB962C8B-B14F-4D97-AF65-F5344CB8AC3E}">
        <p14:creationId xmlns:p14="http://schemas.microsoft.com/office/powerpoint/2010/main" val="1972031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08" y="260648"/>
            <a:ext cx="8964488" cy="1143000"/>
          </a:xfrm>
        </p:spPr>
        <p:txBody>
          <a:bodyPr/>
          <a:lstStyle/>
          <a:p>
            <a:r>
              <a:rPr lang="en-US" sz="3600" b="1" dirty="0" smtClean="0">
                <a:solidFill>
                  <a:srgbClr val="C00000"/>
                </a:solidFill>
                <a:effectLst/>
              </a:rPr>
              <a:t>Effects of pressure in the ocean.. </a:t>
            </a:r>
            <a:endParaRPr lang="en-US" sz="3600" b="1" dirty="0">
              <a:solidFill>
                <a:srgbClr val="C00000"/>
              </a:solidFill>
              <a:effectLst/>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643115" y="1556791"/>
            <a:ext cx="7961333" cy="523480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026"/>
          <p:cNvSpPr txBox="1">
            <a:spLocks noChangeArrowheads="1"/>
          </p:cNvSpPr>
          <p:nvPr/>
        </p:nvSpPr>
        <p:spPr bwMode="auto">
          <a:xfrm>
            <a:off x="606426" y="309323"/>
            <a:ext cx="7991475" cy="6001643"/>
          </a:xfrm>
          <a:prstGeom prst="rect">
            <a:avLst/>
          </a:prstGeom>
          <a:noFill/>
          <a:ln w="9525">
            <a:noFill/>
            <a:miter lim="800000"/>
            <a:headEnd/>
            <a:tailEnd/>
          </a:ln>
          <a:effectLst/>
        </p:spPr>
        <p:txBody>
          <a:bodyPr>
            <a:spAutoFit/>
          </a:bodyPr>
          <a:lstStyle/>
          <a:p>
            <a:pPr eaLnBrk="1" fontAlgn="auto" hangingPunct="1">
              <a:spcBef>
                <a:spcPts val="0"/>
              </a:spcBef>
              <a:spcAft>
                <a:spcPts val="0"/>
              </a:spcAft>
            </a:pPr>
            <a:r>
              <a:rPr lang="en-US" sz="1800" b="1" dirty="0">
                <a:solidFill>
                  <a:prstClr val="black"/>
                </a:solidFill>
                <a:latin typeface="Verdana" pitchFamily="34" charset="0"/>
              </a:rPr>
              <a:t>WHAT IS DENSITY?</a:t>
            </a:r>
          </a:p>
          <a:p>
            <a:pPr eaLnBrk="1" fontAlgn="auto" hangingPunct="1">
              <a:spcBef>
                <a:spcPts val="0"/>
              </a:spcBef>
              <a:spcAft>
                <a:spcPts val="0"/>
              </a:spcAft>
            </a:pPr>
            <a:endParaRPr lang="en-US" sz="1800" b="1" dirty="0">
              <a:solidFill>
                <a:prstClr val="black"/>
              </a:solidFill>
              <a:latin typeface="Verdana" pitchFamily="34" charset="0"/>
            </a:endParaRPr>
          </a:p>
          <a:p>
            <a:pPr eaLnBrk="1" fontAlgn="auto" hangingPunct="1">
              <a:spcBef>
                <a:spcPts val="0"/>
              </a:spcBef>
              <a:spcAft>
                <a:spcPts val="0"/>
              </a:spcAft>
            </a:pPr>
            <a:r>
              <a:rPr lang="en-ZA" sz="2000" dirty="0">
                <a:solidFill>
                  <a:prstClr val="black"/>
                </a:solidFill>
                <a:latin typeface="Verdana" pitchFamily="34" charset="0"/>
              </a:rPr>
              <a:t>Density (</a:t>
            </a:r>
            <a:r>
              <a:rPr lang="en-ZA" sz="2000" dirty="0" smtClean="0">
                <a:solidFill>
                  <a:prstClr val="black"/>
                </a:solidFill>
                <a:latin typeface="Verdana" pitchFamily="34" charset="0"/>
              </a:rPr>
              <a:t>kg m</a:t>
            </a:r>
            <a:r>
              <a:rPr lang="en-ZA" sz="2000" baseline="30000" dirty="0" smtClean="0">
                <a:solidFill>
                  <a:prstClr val="black"/>
                </a:solidFill>
                <a:latin typeface="Verdana" pitchFamily="34" charset="0"/>
              </a:rPr>
              <a:t>-3</a:t>
            </a:r>
            <a:r>
              <a:rPr lang="en-ZA" sz="2000" dirty="0" smtClean="0">
                <a:solidFill>
                  <a:prstClr val="black"/>
                </a:solidFill>
                <a:latin typeface="Verdana" pitchFamily="34" charset="0"/>
              </a:rPr>
              <a:t>)</a:t>
            </a:r>
            <a:r>
              <a:rPr lang="en-US" sz="2000" dirty="0" smtClean="0">
                <a:solidFill>
                  <a:prstClr val="black"/>
                </a:solidFill>
                <a:latin typeface="Verdana" pitchFamily="34" charset="0"/>
              </a:rPr>
              <a:t> </a:t>
            </a:r>
            <a:r>
              <a:rPr lang="en-US" sz="2000" dirty="0">
                <a:solidFill>
                  <a:prstClr val="black"/>
                </a:solidFill>
                <a:latin typeface="Verdana" pitchFamily="34" charset="0"/>
              </a:rPr>
              <a:t>is </a:t>
            </a:r>
            <a:r>
              <a:rPr lang="en-US" sz="2000" u="sng" dirty="0">
                <a:solidFill>
                  <a:prstClr val="black"/>
                </a:solidFill>
                <a:latin typeface="Verdana" pitchFamily="34" charset="0"/>
              </a:rPr>
              <a:t>dependent on temperature, salinity and pressure</a:t>
            </a:r>
            <a:r>
              <a:rPr lang="en-US" sz="2000" dirty="0">
                <a:solidFill>
                  <a:prstClr val="black"/>
                </a:solidFill>
                <a:latin typeface="Verdana" pitchFamily="34" charset="0"/>
              </a:rPr>
              <a:t> </a:t>
            </a:r>
          </a:p>
          <a:p>
            <a:pPr eaLnBrk="1" fontAlgn="auto" hangingPunct="1">
              <a:spcBef>
                <a:spcPts val="0"/>
              </a:spcBef>
              <a:spcAft>
                <a:spcPts val="0"/>
              </a:spcAft>
            </a:pPr>
            <a:endParaRPr lang="en-US" sz="2000" dirty="0">
              <a:solidFill>
                <a:prstClr val="black"/>
              </a:solidFill>
              <a:latin typeface="Verdana" pitchFamily="34" charset="0"/>
            </a:endParaRPr>
          </a:p>
          <a:p>
            <a:pPr eaLnBrk="1" fontAlgn="auto" hangingPunct="1">
              <a:spcBef>
                <a:spcPts val="0"/>
              </a:spcBef>
              <a:spcAft>
                <a:spcPts val="0"/>
              </a:spcAft>
            </a:pPr>
            <a:r>
              <a:rPr lang="en-ZA" sz="2000" dirty="0">
                <a:solidFill>
                  <a:prstClr val="black"/>
                </a:solidFill>
                <a:latin typeface="Verdana" pitchFamily="34" charset="0"/>
              </a:rPr>
              <a:t>If the objects are fluids, changes in density = horizontal layering; the fluids will arrange themselves such that the less dense fluid floats on top of the denser fluid. An example of this situation is oil floating on water.</a:t>
            </a:r>
          </a:p>
          <a:p>
            <a:pPr eaLnBrk="1" fontAlgn="auto" hangingPunct="1">
              <a:spcBef>
                <a:spcPts val="0"/>
              </a:spcBef>
              <a:spcAft>
                <a:spcPts val="0"/>
              </a:spcAft>
            </a:pPr>
            <a:endParaRPr lang="en-ZA" sz="2000" dirty="0">
              <a:solidFill>
                <a:prstClr val="black"/>
              </a:solidFill>
              <a:latin typeface="Verdana" pitchFamily="34" charset="0"/>
            </a:endParaRPr>
          </a:p>
          <a:p>
            <a:pPr eaLnBrk="1" fontAlgn="auto" hangingPunct="1">
              <a:spcBef>
                <a:spcPts val="0"/>
              </a:spcBef>
              <a:spcAft>
                <a:spcPts val="0"/>
              </a:spcAft>
            </a:pPr>
            <a:r>
              <a:rPr lang="en-ZA" sz="2000" dirty="0">
                <a:solidFill>
                  <a:prstClr val="black"/>
                </a:solidFill>
                <a:latin typeface="Verdana" pitchFamily="34" charset="0"/>
              </a:rPr>
              <a:t>The horizontal layering of fluids of different density is called </a:t>
            </a:r>
            <a:r>
              <a:rPr lang="en-ZA" sz="2000" u="sng" dirty="0">
                <a:solidFill>
                  <a:prstClr val="black"/>
                </a:solidFill>
                <a:latin typeface="Verdana" pitchFamily="34" charset="0"/>
              </a:rPr>
              <a:t>stratification</a:t>
            </a:r>
            <a:r>
              <a:rPr lang="en-ZA" sz="2000" dirty="0">
                <a:solidFill>
                  <a:prstClr val="black"/>
                </a:solidFill>
                <a:latin typeface="Verdana" pitchFamily="34" charset="0"/>
              </a:rPr>
              <a:t>. </a:t>
            </a:r>
          </a:p>
          <a:p>
            <a:pPr algn="ctr" eaLnBrk="1" fontAlgn="auto" hangingPunct="1">
              <a:spcBef>
                <a:spcPts val="0"/>
              </a:spcBef>
              <a:spcAft>
                <a:spcPts val="0"/>
              </a:spcAft>
            </a:pPr>
            <a:r>
              <a:rPr lang="en-ZA" b="1" dirty="0" smtClean="0">
                <a:solidFill>
                  <a:srgbClr val="FF0000"/>
                </a:solidFill>
                <a:latin typeface="Calibri"/>
              </a:rPr>
              <a:t>Pure </a:t>
            </a:r>
            <a:r>
              <a:rPr lang="en-ZA" b="1" dirty="0">
                <a:solidFill>
                  <a:srgbClr val="FF0000"/>
                </a:solidFill>
                <a:latin typeface="Calibri"/>
              </a:rPr>
              <a:t>water = 1000 kg m</a:t>
            </a:r>
            <a:r>
              <a:rPr lang="en-ZA" b="1" baseline="30000" dirty="0">
                <a:solidFill>
                  <a:srgbClr val="FF0000"/>
                </a:solidFill>
                <a:latin typeface="Calibri"/>
              </a:rPr>
              <a:t>-3</a:t>
            </a:r>
            <a:r>
              <a:rPr lang="en-ZA" b="1" dirty="0">
                <a:solidFill>
                  <a:srgbClr val="FF0000"/>
                </a:solidFill>
                <a:latin typeface="Calibri"/>
              </a:rPr>
              <a:t> </a:t>
            </a:r>
          </a:p>
          <a:p>
            <a:pPr algn="ctr" eaLnBrk="1" fontAlgn="auto" hangingPunct="1">
              <a:spcBef>
                <a:spcPts val="0"/>
              </a:spcBef>
              <a:spcAft>
                <a:spcPts val="0"/>
              </a:spcAft>
            </a:pPr>
            <a:r>
              <a:rPr lang="en-ZA" b="1" dirty="0">
                <a:solidFill>
                  <a:srgbClr val="FF0000"/>
                </a:solidFill>
                <a:latin typeface="Calibri"/>
              </a:rPr>
              <a:t>Sea water = </a:t>
            </a:r>
            <a:r>
              <a:rPr lang="en-US" b="1" dirty="0">
                <a:solidFill>
                  <a:srgbClr val="FF0000"/>
                </a:solidFill>
                <a:latin typeface="Calibri"/>
              </a:rPr>
              <a:t>1025 </a:t>
            </a:r>
            <a:r>
              <a:rPr lang="en-ZA" b="1" dirty="0">
                <a:solidFill>
                  <a:srgbClr val="FF0000"/>
                </a:solidFill>
                <a:latin typeface="Calibri"/>
              </a:rPr>
              <a:t>kg m</a:t>
            </a:r>
            <a:r>
              <a:rPr lang="en-ZA" b="1" baseline="30000" dirty="0">
                <a:solidFill>
                  <a:srgbClr val="FF0000"/>
                </a:solidFill>
                <a:latin typeface="Calibri"/>
              </a:rPr>
              <a:t>-3</a:t>
            </a:r>
            <a:r>
              <a:rPr lang="en-ZA" b="1" dirty="0">
                <a:solidFill>
                  <a:srgbClr val="FF0000"/>
                </a:solidFill>
                <a:latin typeface="Calibri"/>
              </a:rPr>
              <a:t> </a:t>
            </a:r>
          </a:p>
          <a:p>
            <a:pPr eaLnBrk="1" fontAlgn="auto" hangingPunct="1">
              <a:spcBef>
                <a:spcPts val="0"/>
              </a:spcBef>
              <a:spcAft>
                <a:spcPts val="0"/>
              </a:spcAft>
            </a:pPr>
            <a:endParaRPr lang="en-ZA" sz="2000" dirty="0">
              <a:solidFill>
                <a:prstClr val="black"/>
              </a:solidFill>
              <a:latin typeface="Verdana" pitchFamily="34" charset="0"/>
            </a:endParaRPr>
          </a:p>
          <a:p>
            <a:pPr eaLnBrk="1" fontAlgn="auto" hangingPunct="1">
              <a:spcBef>
                <a:spcPts val="0"/>
              </a:spcBef>
              <a:spcAft>
                <a:spcPts val="0"/>
              </a:spcAft>
            </a:pPr>
            <a:r>
              <a:rPr lang="en-US" sz="2000" b="1" dirty="0">
                <a:solidFill>
                  <a:prstClr val="black"/>
                </a:solidFill>
                <a:latin typeface="Arial" charset="0"/>
              </a:rPr>
              <a:t>The density of sea water (</a:t>
            </a:r>
            <a:r>
              <a:rPr lang="en-ZA" sz="2000" dirty="0">
                <a:solidFill>
                  <a:prstClr val="black"/>
                </a:solidFill>
                <a:latin typeface="Calibri"/>
              </a:rPr>
              <a:t>ρ</a:t>
            </a:r>
            <a:r>
              <a:rPr lang="en-US" sz="2000" b="1" dirty="0">
                <a:solidFill>
                  <a:prstClr val="black"/>
                </a:solidFill>
                <a:latin typeface="Arial" charset="0"/>
              </a:rPr>
              <a:t>) depends on temperature </a:t>
            </a:r>
            <a:r>
              <a:rPr lang="en-US" sz="2000" b="1" i="1" dirty="0">
                <a:solidFill>
                  <a:prstClr val="black"/>
                </a:solidFill>
                <a:latin typeface="Arial" charset="0"/>
              </a:rPr>
              <a:t>T</a:t>
            </a:r>
            <a:r>
              <a:rPr lang="en-US" sz="2000" b="1" dirty="0">
                <a:solidFill>
                  <a:prstClr val="black"/>
                </a:solidFill>
                <a:latin typeface="Arial" charset="0"/>
              </a:rPr>
              <a:t>, salinity </a:t>
            </a:r>
            <a:r>
              <a:rPr lang="en-US" sz="2000" b="1" i="1" dirty="0">
                <a:solidFill>
                  <a:prstClr val="black"/>
                </a:solidFill>
                <a:latin typeface="Arial" charset="0"/>
              </a:rPr>
              <a:t>S</a:t>
            </a:r>
            <a:r>
              <a:rPr lang="en-US" sz="2000" b="1" dirty="0">
                <a:solidFill>
                  <a:prstClr val="black"/>
                </a:solidFill>
                <a:latin typeface="Arial" charset="0"/>
              </a:rPr>
              <a:t> and pressure </a:t>
            </a:r>
            <a:r>
              <a:rPr lang="en-US" sz="2000" b="1" i="1" dirty="0">
                <a:solidFill>
                  <a:prstClr val="black"/>
                </a:solidFill>
                <a:latin typeface="Arial" charset="0"/>
              </a:rPr>
              <a:t>p</a:t>
            </a:r>
            <a:r>
              <a:rPr lang="en-US" sz="2000" b="1" dirty="0">
                <a:solidFill>
                  <a:prstClr val="black"/>
                </a:solidFill>
                <a:latin typeface="Arial" charset="0"/>
              </a:rPr>
              <a:t>. This dependence is known as the Equation of State of Sea Water.</a:t>
            </a:r>
            <a:r>
              <a:rPr lang="en-ZA" sz="2000" b="1" dirty="0">
                <a:solidFill>
                  <a:prstClr val="black"/>
                </a:solidFill>
                <a:latin typeface="Arial" charset="0"/>
              </a:rPr>
              <a:t> </a:t>
            </a:r>
          </a:p>
          <a:p>
            <a:pPr eaLnBrk="1" fontAlgn="auto" hangingPunct="1">
              <a:spcBef>
                <a:spcPts val="0"/>
              </a:spcBef>
              <a:spcAft>
                <a:spcPts val="0"/>
              </a:spcAft>
            </a:pPr>
            <a:r>
              <a:rPr lang="en-ZA" sz="2000" b="1" dirty="0">
                <a:solidFill>
                  <a:srgbClr val="CC3300"/>
                </a:solidFill>
                <a:latin typeface="Verdana" pitchFamily="34" charset="0"/>
              </a:rPr>
              <a:t>            </a:t>
            </a:r>
            <a:r>
              <a:rPr lang="en-ZA" sz="2000" b="1" dirty="0" smtClean="0">
                <a:solidFill>
                  <a:srgbClr val="CC3300"/>
                </a:solidFill>
                <a:latin typeface="Verdana" pitchFamily="34" charset="0"/>
              </a:rPr>
              <a:t>ρ </a:t>
            </a:r>
            <a:r>
              <a:rPr lang="en-ZA" sz="2000" b="1" dirty="0">
                <a:solidFill>
                  <a:srgbClr val="CC3300"/>
                </a:solidFill>
                <a:latin typeface="Verdana" pitchFamily="34" charset="0"/>
              </a:rPr>
              <a:t>= ρ ( </a:t>
            </a:r>
            <a:r>
              <a:rPr lang="en-ZA" sz="2000" b="1" dirty="0" smtClean="0">
                <a:solidFill>
                  <a:srgbClr val="CC3300"/>
                </a:solidFill>
                <a:latin typeface="Verdana" pitchFamily="34" charset="0"/>
              </a:rPr>
              <a:t>Temp, Salinity, Pressure ) - </a:t>
            </a:r>
            <a:r>
              <a:rPr lang="en-ZA" sz="2000" b="1" dirty="0" smtClean="0">
                <a:solidFill>
                  <a:srgbClr val="C00000"/>
                </a:solidFill>
                <a:latin typeface="Verdana" pitchFamily="34" charset="0"/>
              </a:rPr>
              <a:t>1000</a:t>
            </a:r>
            <a:r>
              <a:rPr lang="en-ZA" sz="2000" b="1" dirty="0">
                <a:solidFill>
                  <a:srgbClr val="C00000"/>
                </a:solidFill>
                <a:latin typeface="Calibri"/>
              </a:rPr>
              <a:t> kg m</a:t>
            </a:r>
            <a:r>
              <a:rPr lang="en-ZA" sz="2000" b="1" baseline="30000" dirty="0">
                <a:solidFill>
                  <a:srgbClr val="C00000"/>
                </a:solidFill>
                <a:latin typeface="Calibri"/>
              </a:rPr>
              <a:t>-3</a:t>
            </a:r>
            <a:r>
              <a:rPr lang="en-ZA" sz="2000" b="1" dirty="0">
                <a:solidFill>
                  <a:srgbClr val="C00000"/>
                </a:solidFill>
                <a:latin typeface="Calibri"/>
              </a:rPr>
              <a:t> </a:t>
            </a:r>
            <a:endParaRPr lang="en-ZA" sz="2000" b="1" dirty="0">
              <a:solidFill>
                <a:srgbClr val="C00000"/>
              </a:solidFill>
              <a:latin typeface="Verdana" pitchFamily="34" charset="0"/>
            </a:endParaRPr>
          </a:p>
        </p:txBody>
      </p:sp>
    </p:spTree>
    <p:extLst>
      <p:ext uri="{BB962C8B-B14F-4D97-AF65-F5344CB8AC3E}">
        <p14:creationId xmlns:p14="http://schemas.microsoft.com/office/powerpoint/2010/main" val="1224672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785813" y="0"/>
            <a:ext cx="7427943" cy="6858000"/>
          </a:xfrm>
          <a:prstGeom prst="rect">
            <a:avLst/>
          </a:prstGeom>
          <a:noFill/>
          <a:ln w="9525">
            <a:noFill/>
            <a:miter lim="800000"/>
            <a:headEnd/>
            <a:tailEnd/>
          </a:ln>
        </p:spPr>
      </p:pic>
    </p:spTree>
    <p:extLst>
      <p:ext uri="{BB962C8B-B14F-4D97-AF65-F5344CB8AC3E}">
        <p14:creationId xmlns:p14="http://schemas.microsoft.com/office/powerpoint/2010/main" val="451345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3542" y="1792170"/>
            <a:ext cx="3520946" cy="5262979"/>
          </a:xfrm>
          <a:prstGeom prst="rect">
            <a:avLst/>
          </a:prstGeom>
          <a:noFill/>
        </p:spPr>
        <p:txBody>
          <a:bodyPr wrap="square" rtlCol="0">
            <a:spAutoFit/>
          </a:bodyPr>
          <a:lstStyle/>
          <a:p>
            <a:pPr eaLnBrk="1" fontAlgn="auto" hangingPunct="1">
              <a:spcBef>
                <a:spcPts val="0"/>
              </a:spcBef>
              <a:spcAft>
                <a:spcPts val="0"/>
              </a:spcAft>
            </a:pPr>
            <a:endParaRPr lang="en-US" sz="1800" b="1" dirty="0" smtClean="0">
              <a:solidFill>
                <a:prstClr val="black"/>
              </a:solidFill>
              <a:latin typeface="Rockwell" pitchFamily="18" charset="0"/>
            </a:endParaRPr>
          </a:p>
          <a:p>
            <a:pPr eaLnBrk="1" fontAlgn="auto" hangingPunct="1">
              <a:spcBef>
                <a:spcPts val="0"/>
              </a:spcBef>
              <a:spcAft>
                <a:spcPts val="0"/>
              </a:spcAft>
            </a:pPr>
            <a:endParaRPr lang="en-US" sz="1800" b="1" dirty="0" smtClean="0">
              <a:solidFill>
                <a:prstClr val="black"/>
              </a:solidFill>
              <a:latin typeface="Rockwell" pitchFamily="18" charset="0"/>
            </a:endParaRPr>
          </a:p>
          <a:p>
            <a:pPr eaLnBrk="1" fontAlgn="auto" hangingPunct="1">
              <a:spcBef>
                <a:spcPts val="0"/>
              </a:spcBef>
              <a:spcAft>
                <a:spcPts val="0"/>
              </a:spcAft>
            </a:pPr>
            <a:r>
              <a:rPr lang="en-US" sz="2000" b="1" i="1" dirty="0" smtClean="0">
                <a:solidFill>
                  <a:prstClr val="black"/>
                </a:solidFill>
                <a:latin typeface="Calibri"/>
              </a:rPr>
              <a:t>Lines of equal density known as </a:t>
            </a:r>
            <a:r>
              <a:rPr lang="en-US" sz="2000" b="1" i="1" dirty="0" err="1" smtClean="0">
                <a:solidFill>
                  <a:prstClr val="black"/>
                </a:solidFill>
                <a:latin typeface="Calibri"/>
              </a:rPr>
              <a:t>isopycnals</a:t>
            </a:r>
            <a:r>
              <a:rPr lang="en-US" sz="2000" b="1" i="1" dirty="0" smtClean="0">
                <a:solidFill>
                  <a:prstClr val="black"/>
                </a:solidFill>
                <a:latin typeface="Calibri"/>
              </a:rPr>
              <a:t> – al water lying on this line will have the SAME density</a:t>
            </a:r>
          </a:p>
          <a:p>
            <a:pPr eaLnBrk="1" fontAlgn="auto" hangingPunct="1">
              <a:spcBef>
                <a:spcPts val="0"/>
              </a:spcBef>
              <a:spcAft>
                <a:spcPts val="0"/>
              </a:spcAft>
            </a:pPr>
            <a:endParaRPr lang="en-US" sz="2000" b="1" i="1" dirty="0">
              <a:solidFill>
                <a:prstClr val="black"/>
              </a:solidFill>
              <a:latin typeface="Calibri"/>
            </a:endParaRPr>
          </a:p>
          <a:p>
            <a:pPr eaLnBrk="1" fontAlgn="auto" hangingPunct="1">
              <a:spcBef>
                <a:spcPts val="0"/>
              </a:spcBef>
              <a:spcAft>
                <a:spcPts val="0"/>
              </a:spcAft>
            </a:pPr>
            <a:endParaRPr lang="en-US" sz="2000" b="1" i="1" dirty="0" smtClean="0">
              <a:solidFill>
                <a:prstClr val="black"/>
              </a:solidFill>
              <a:latin typeface="Calibri"/>
            </a:endParaRPr>
          </a:p>
          <a:p>
            <a:pPr eaLnBrk="1" fontAlgn="auto" hangingPunct="1">
              <a:spcBef>
                <a:spcPts val="0"/>
              </a:spcBef>
              <a:spcAft>
                <a:spcPts val="0"/>
              </a:spcAft>
            </a:pPr>
            <a:r>
              <a:rPr lang="en-US" sz="2000" b="1" i="1" dirty="0" smtClean="0">
                <a:solidFill>
                  <a:prstClr val="black"/>
                </a:solidFill>
                <a:latin typeface="Calibri"/>
              </a:rPr>
              <a:t>Inside Agulhas Current water is 24°C and 35.5 </a:t>
            </a:r>
            <a:r>
              <a:rPr lang="en-US" sz="2000" b="1" i="1" dirty="0" err="1" smtClean="0">
                <a:solidFill>
                  <a:prstClr val="black"/>
                </a:solidFill>
                <a:latin typeface="Calibri"/>
              </a:rPr>
              <a:t>psu</a:t>
            </a:r>
            <a:endParaRPr lang="en-US" sz="2000" b="1" i="1" dirty="0" smtClean="0">
              <a:solidFill>
                <a:prstClr val="black"/>
              </a:solidFill>
              <a:latin typeface="Calibri"/>
            </a:endParaRPr>
          </a:p>
          <a:p>
            <a:pPr eaLnBrk="1" fontAlgn="auto" hangingPunct="1">
              <a:spcBef>
                <a:spcPts val="0"/>
              </a:spcBef>
              <a:spcAft>
                <a:spcPts val="0"/>
              </a:spcAft>
            </a:pPr>
            <a:endParaRPr lang="en-US" sz="2000" b="1" i="1" dirty="0">
              <a:solidFill>
                <a:prstClr val="black"/>
              </a:solidFill>
              <a:latin typeface="Calibri"/>
            </a:endParaRPr>
          </a:p>
          <a:p>
            <a:pPr eaLnBrk="1" fontAlgn="auto" hangingPunct="1">
              <a:spcBef>
                <a:spcPts val="0"/>
              </a:spcBef>
              <a:spcAft>
                <a:spcPts val="0"/>
              </a:spcAft>
            </a:pPr>
            <a:r>
              <a:rPr lang="en-US" sz="2000" b="1" i="1" dirty="0" smtClean="0">
                <a:solidFill>
                  <a:prstClr val="black"/>
                </a:solidFill>
                <a:latin typeface="Calibri"/>
              </a:rPr>
              <a:t>Outside Agulhas Current water is 24°C and 35.2psu</a:t>
            </a:r>
          </a:p>
          <a:p>
            <a:pPr eaLnBrk="1" fontAlgn="auto" hangingPunct="1">
              <a:spcBef>
                <a:spcPts val="0"/>
              </a:spcBef>
              <a:spcAft>
                <a:spcPts val="0"/>
              </a:spcAft>
            </a:pPr>
            <a:endParaRPr lang="en-US" sz="2000" b="1" i="1" dirty="0">
              <a:solidFill>
                <a:prstClr val="black"/>
              </a:solidFill>
              <a:latin typeface="Calibri"/>
            </a:endParaRPr>
          </a:p>
          <a:p>
            <a:pPr eaLnBrk="1" fontAlgn="auto" hangingPunct="1">
              <a:spcBef>
                <a:spcPts val="0"/>
              </a:spcBef>
              <a:spcAft>
                <a:spcPts val="0"/>
              </a:spcAft>
            </a:pPr>
            <a:r>
              <a:rPr lang="en-US" sz="2000" b="1" i="1" dirty="0" smtClean="0">
                <a:solidFill>
                  <a:srgbClr val="FF0000"/>
                </a:solidFill>
                <a:latin typeface="Calibri"/>
              </a:rPr>
              <a:t>WHICH IS HEAVIER?</a:t>
            </a:r>
          </a:p>
          <a:p>
            <a:pPr eaLnBrk="1" fontAlgn="auto" hangingPunct="1">
              <a:spcBef>
                <a:spcPts val="0"/>
              </a:spcBef>
              <a:spcAft>
                <a:spcPts val="0"/>
              </a:spcAft>
            </a:pPr>
            <a:endParaRPr lang="en-US" sz="2000" b="1" i="1" dirty="0">
              <a:solidFill>
                <a:prstClr val="black"/>
              </a:solidFill>
              <a:latin typeface="Calibri"/>
            </a:endParaRPr>
          </a:p>
          <a:p>
            <a:pPr eaLnBrk="1" fontAlgn="auto" hangingPunct="1">
              <a:spcBef>
                <a:spcPts val="0"/>
              </a:spcBef>
              <a:spcAft>
                <a:spcPts val="0"/>
              </a:spcAft>
            </a:pPr>
            <a:endParaRPr lang="en-US" sz="2000" b="1" i="1" dirty="0">
              <a:solidFill>
                <a:prstClr val="black"/>
              </a:solidFill>
              <a:latin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97" y="182341"/>
            <a:ext cx="5182645" cy="6675659"/>
          </a:xfrm>
          <a:prstGeom prst="rect">
            <a:avLst/>
          </a:prstGeom>
        </p:spPr>
      </p:pic>
      <p:cxnSp>
        <p:nvCxnSpPr>
          <p:cNvPr id="8" name="Straight Arrow Connector 7"/>
          <p:cNvCxnSpPr/>
          <p:nvPr/>
        </p:nvCxnSpPr>
        <p:spPr bwMode="auto">
          <a:xfrm flipH="1">
            <a:off x="4680012" y="3669608"/>
            <a:ext cx="1260140" cy="551480"/>
          </a:xfrm>
          <a:prstGeom prst="straightConnector1">
            <a:avLst/>
          </a:prstGeom>
          <a:solidFill>
            <a:schemeClr val="accent1"/>
          </a:solidFill>
          <a:ln w="38100" cap="flat" cmpd="sng" algn="ctr">
            <a:solidFill>
              <a:schemeClr val="accent2">
                <a:lumMod val="50000"/>
              </a:schemeClr>
            </a:solidFill>
            <a:prstDash val="solid"/>
            <a:round/>
            <a:headEnd type="none" w="med" len="med"/>
            <a:tailEnd type="arrow"/>
          </a:ln>
          <a:effectLst/>
        </p:spPr>
      </p:cxnSp>
    </p:spTree>
    <p:extLst>
      <p:ext uri="{BB962C8B-B14F-4D97-AF65-F5344CB8AC3E}">
        <p14:creationId xmlns:p14="http://schemas.microsoft.com/office/powerpoint/2010/main" val="1802468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FIG07_006"/>
          <p:cNvPicPr>
            <a:picLocks noChangeAspect="1" noChangeArrowheads="1"/>
          </p:cNvPicPr>
          <p:nvPr/>
        </p:nvPicPr>
        <p:blipFill>
          <a:blip r:embed="rId2" cstate="print"/>
          <a:srcRect l="7201" r="7201"/>
          <a:stretch>
            <a:fillRect/>
          </a:stretch>
        </p:blipFill>
        <p:spPr bwMode="auto">
          <a:xfrm>
            <a:off x="0" y="0"/>
            <a:ext cx="9144000" cy="6858000"/>
          </a:xfrm>
          <a:prstGeom prst="rect">
            <a:avLst/>
          </a:prstGeom>
          <a:noFill/>
          <a:ln w="9525">
            <a:noFill/>
            <a:miter lim="800000"/>
            <a:headEnd/>
            <a:tailEnd/>
          </a:ln>
        </p:spPr>
      </p:pic>
      <p:sp>
        <p:nvSpPr>
          <p:cNvPr id="3" name="TextBox 2"/>
          <p:cNvSpPr txBox="1"/>
          <p:nvPr/>
        </p:nvSpPr>
        <p:spPr>
          <a:xfrm>
            <a:off x="5940152" y="5013176"/>
            <a:ext cx="2903051" cy="646331"/>
          </a:xfrm>
          <a:prstGeom prst="rect">
            <a:avLst/>
          </a:prstGeom>
          <a:noFill/>
          <a:ln>
            <a:solidFill>
              <a:schemeClr val="accent3">
                <a:lumMod val="50000"/>
              </a:schemeClr>
            </a:solidFill>
          </a:ln>
        </p:spPr>
        <p:txBody>
          <a:bodyPr wrap="square" rtlCol="0">
            <a:spAutoFit/>
          </a:bodyPr>
          <a:lstStyle/>
          <a:p>
            <a:pPr eaLnBrk="1" fontAlgn="auto" hangingPunct="1">
              <a:spcBef>
                <a:spcPts val="0"/>
              </a:spcBef>
              <a:spcAft>
                <a:spcPts val="0"/>
              </a:spcAft>
            </a:pPr>
            <a:r>
              <a:rPr lang="en-US" sz="1800" b="1" dirty="0" smtClean="0">
                <a:latin typeface="Calibri"/>
              </a:rPr>
              <a:t>See the correlation between density and salinity</a:t>
            </a:r>
            <a:endParaRPr lang="en-US" sz="1800" b="1" dirty="0">
              <a:latin typeface="Calibri"/>
            </a:endParaRPr>
          </a:p>
        </p:txBody>
      </p:sp>
    </p:spTree>
    <p:extLst>
      <p:ext uri="{BB962C8B-B14F-4D97-AF65-F5344CB8AC3E}">
        <p14:creationId xmlns:p14="http://schemas.microsoft.com/office/powerpoint/2010/main" val="1654814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descr="fig4.19_ssig_winter_robinson_DPO.pdf"/>
          <p:cNvPicPr>
            <a:picLocks noChangeAspect="1"/>
          </p:cNvPicPr>
          <p:nvPr/>
        </p:nvPicPr>
        <p:blipFill>
          <a:blip r:embed="rId2"/>
          <a:srcRect t="46552" r="7085" b="14560"/>
          <a:stretch>
            <a:fillRect/>
          </a:stretch>
        </p:blipFill>
        <p:spPr bwMode="auto">
          <a:xfrm>
            <a:off x="0" y="838200"/>
            <a:ext cx="9144000" cy="4953000"/>
          </a:xfrm>
          <a:prstGeom prst="rect">
            <a:avLst/>
          </a:prstGeom>
          <a:noFill/>
          <a:ln w="9525">
            <a:noFill/>
            <a:miter lim="800000"/>
            <a:headEnd/>
            <a:tailEnd/>
          </a:ln>
        </p:spPr>
      </p:pic>
      <p:sp>
        <p:nvSpPr>
          <p:cNvPr id="232450" name="Rectangle 2"/>
          <p:cNvSpPr>
            <a:spLocks noGrp="1" noChangeArrowheads="1"/>
          </p:cNvSpPr>
          <p:nvPr>
            <p:ph type="title"/>
          </p:nvPr>
        </p:nvSpPr>
        <p:spPr/>
        <p:txBody>
          <a:bodyPr/>
          <a:lstStyle/>
          <a:p>
            <a:endParaRPr lang="en-ZA"/>
          </a:p>
        </p:txBody>
      </p:sp>
      <p:sp>
        <p:nvSpPr>
          <p:cNvPr id="232451" name="Rectangle 3"/>
          <p:cNvSpPr>
            <a:spLocks noGrp="1" noChangeArrowheads="1"/>
          </p:cNvSpPr>
          <p:nvPr>
            <p:ph type="body" idx="1"/>
          </p:nvPr>
        </p:nvSpPr>
        <p:spPr/>
        <p:txBody>
          <a:bodyPr/>
          <a:lstStyle/>
          <a:p>
            <a:endParaRPr lang="en-ZA"/>
          </a:p>
        </p:txBody>
      </p:sp>
      <p:sp>
        <p:nvSpPr>
          <p:cNvPr id="5" name="TextBox 4"/>
          <p:cNvSpPr txBox="1"/>
          <p:nvPr/>
        </p:nvSpPr>
        <p:spPr>
          <a:xfrm>
            <a:off x="1043608" y="6309320"/>
            <a:ext cx="3237425" cy="400110"/>
          </a:xfrm>
          <a:prstGeom prst="rect">
            <a:avLst/>
          </a:prstGeom>
          <a:noFill/>
        </p:spPr>
        <p:txBody>
          <a:bodyPr wrap="none" rtlCol="0">
            <a:spAutoFit/>
          </a:bodyPr>
          <a:lstStyle/>
          <a:p>
            <a:pPr eaLnBrk="1" fontAlgn="auto" hangingPunct="1">
              <a:spcBef>
                <a:spcPts val="0"/>
              </a:spcBef>
              <a:spcAft>
                <a:spcPts val="0"/>
              </a:spcAft>
            </a:pPr>
            <a:r>
              <a:rPr lang="en-US" sz="2000" b="1" dirty="0" smtClean="0">
                <a:solidFill>
                  <a:prstClr val="black"/>
                </a:solidFill>
                <a:latin typeface="Calibri"/>
              </a:rPr>
              <a:t>Cold </a:t>
            </a:r>
            <a:r>
              <a:rPr lang="en-US" sz="2000" b="1" dirty="0" err="1" smtClean="0">
                <a:solidFill>
                  <a:prstClr val="black"/>
                </a:solidFill>
                <a:latin typeface="Calibri"/>
              </a:rPr>
              <a:t>antarctic</a:t>
            </a:r>
            <a:r>
              <a:rPr lang="en-US" sz="2000" b="1" dirty="0" smtClean="0">
                <a:solidFill>
                  <a:prstClr val="black"/>
                </a:solidFill>
                <a:latin typeface="Calibri"/>
              </a:rPr>
              <a:t> water is heavy</a:t>
            </a:r>
            <a:endParaRPr lang="en-US" sz="2000" b="1" dirty="0">
              <a:solidFill>
                <a:prstClr val="black"/>
              </a:solidFill>
              <a:latin typeface="Calibri"/>
            </a:endParaRPr>
          </a:p>
        </p:txBody>
      </p:sp>
      <p:cxnSp>
        <p:nvCxnSpPr>
          <p:cNvPr id="7" name="Straight Arrow Connector 6"/>
          <p:cNvCxnSpPr/>
          <p:nvPr/>
        </p:nvCxnSpPr>
        <p:spPr bwMode="auto">
          <a:xfrm flipV="1">
            <a:off x="2483768" y="4869160"/>
            <a:ext cx="864096" cy="1440160"/>
          </a:xfrm>
          <a:prstGeom prst="straightConnector1">
            <a:avLst/>
          </a:prstGeom>
          <a:ln>
            <a:solidFill>
              <a:srgbClr val="FF0000"/>
            </a:solidFill>
            <a:headEnd type="none" w="med" len="med"/>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flipH="1">
            <a:off x="5940152" y="604862"/>
            <a:ext cx="988371" cy="2709838"/>
          </a:xfrm>
          <a:prstGeom prst="straightConnector1">
            <a:avLst/>
          </a:prstGeom>
          <a:ln>
            <a:solidFill>
              <a:schemeClr val="tx1"/>
            </a:solidFill>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364088" y="204752"/>
            <a:ext cx="3128870" cy="400110"/>
          </a:xfrm>
          <a:prstGeom prst="rect">
            <a:avLst/>
          </a:prstGeom>
          <a:noFill/>
        </p:spPr>
        <p:txBody>
          <a:bodyPr wrap="none" rtlCol="0">
            <a:spAutoFit/>
          </a:bodyPr>
          <a:lstStyle/>
          <a:p>
            <a:pPr eaLnBrk="1" fontAlgn="auto" hangingPunct="1">
              <a:spcBef>
                <a:spcPts val="0"/>
              </a:spcBef>
              <a:spcAft>
                <a:spcPts val="0"/>
              </a:spcAft>
            </a:pPr>
            <a:r>
              <a:rPr lang="en-US" sz="2000" b="1" dirty="0" smtClean="0">
                <a:solidFill>
                  <a:prstClr val="black"/>
                </a:solidFill>
                <a:latin typeface="Calibri"/>
              </a:rPr>
              <a:t>Warm tropical water is light</a:t>
            </a:r>
            <a:endParaRPr lang="en-US" sz="2000" b="1" dirty="0">
              <a:solidFill>
                <a:prstClr val="black"/>
              </a:solidFill>
              <a:latin typeface="Calibri"/>
            </a:endParaRPr>
          </a:p>
        </p:txBody>
      </p:sp>
    </p:spTree>
    <p:extLst>
      <p:ext uri="{BB962C8B-B14F-4D97-AF65-F5344CB8AC3E}">
        <p14:creationId xmlns:p14="http://schemas.microsoft.com/office/powerpoint/2010/main" val="2752213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026" descr="FIG07_007A"/>
          <p:cNvPicPr>
            <a:picLocks noChangeAspect="1" noChangeArrowheads="1"/>
          </p:cNvPicPr>
          <p:nvPr/>
        </p:nvPicPr>
        <p:blipFill>
          <a:blip r:embed="rId2" cstate="print"/>
          <a:srcRect/>
          <a:stretch>
            <a:fillRect/>
          </a:stretch>
        </p:blipFill>
        <p:spPr bwMode="auto">
          <a:xfrm>
            <a:off x="504056" y="153398"/>
            <a:ext cx="7919864" cy="5939898"/>
          </a:xfrm>
          <a:prstGeom prst="rect">
            <a:avLst/>
          </a:prstGeom>
          <a:noFill/>
        </p:spPr>
      </p:pic>
      <p:sp>
        <p:nvSpPr>
          <p:cNvPr id="3" name="TextBox 2"/>
          <p:cNvSpPr txBox="1"/>
          <p:nvPr/>
        </p:nvSpPr>
        <p:spPr>
          <a:xfrm>
            <a:off x="467544" y="6237312"/>
            <a:ext cx="8016938" cy="461665"/>
          </a:xfrm>
          <a:prstGeom prst="rect">
            <a:avLst/>
          </a:prstGeom>
          <a:noFill/>
        </p:spPr>
        <p:txBody>
          <a:bodyPr wrap="none" rtlCol="0">
            <a:spAutoFit/>
          </a:bodyPr>
          <a:lstStyle/>
          <a:p>
            <a:r>
              <a:rPr lang="en-US" b="1" dirty="0" smtClean="0">
                <a:solidFill>
                  <a:srgbClr val="FFFFFF"/>
                </a:solidFill>
                <a:latin typeface="+mj-lt"/>
              </a:rPr>
              <a:t>Density in the top 1000 m varies </a:t>
            </a:r>
            <a:r>
              <a:rPr lang="en-US" b="1" dirty="0" err="1" smtClean="0">
                <a:solidFill>
                  <a:srgbClr val="FFFFFF"/>
                </a:solidFill>
                <a:latin typeface="+mj-lt"/>
              </a:rPr>
              <a:t>latitudinally</a:t>
            </a:r>
            <a:endParaRPr lang="en-US" b="1" dirty="0">
              <a:solidFill>
                <a:srgbClr val="FFFFFF"/>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endParaRPr lang="en-ZA"/>
          </a:p>
        </p:txBody>
      </p:sp>
      <p:pic>
        <p:nvPicPr>
          <p:cNvPr id="236547" name="Picture 3" descr="density line"/>
          <p:cNvPicPr>
            <a:picLocks noGrp="1" noChangeAspect="1" noChangeArrowheads="1"/>
          </p:cNvPicPr>
          <p:nvPr>
            <p:ph idx="1"/>
          </p:nvPr>
        </p:nvPicPr>
        <p:blipFill>
          <a:blip r:embed="rId2" cstate="print"/>
          <a:srcRect/>
          <a:stretch>
            <a:fillRect/>
          </a:stretch>
        </p:blipFill>
        <p:spPr>
          <a:xfrm>
            <a:off x="611188" y="0"/>
            <a:ext cx="6294437" cy="6858000"/>
          </a:xfrm>
          <a:noFill/>
          <a:ln/>
        </p:spPr>
      </p:pic>
      <p:sp>
        <p:nvSpPr>
          <p:cNvPr id="236548" name="Rectangle 4"/>
          <p:cNvSpPr>
            <a:spLocks noChangeArrowheads="1"/>
          </p:cNvSpPr>
          <p:nvPr/>
        </p:nvSpPr>
        <p:spPr bwMode="auto">
          <a:xfrm>
            <a:off x="5940425" y="0"/>
            <a:ext cx="1295400" cy="1916113"/>
          </a:xfrm>
          <a:prstGeom prst="rect">
            <a:avLst/>
          </a:prstGeom>
          <a:solidFill>
            <a:schemeClr val="accent1">
              <a:alpha val="34000"/>
            </a:schemeClr>
          </a:solidFill>
          <a:ln w="9525">
            <a:solidFill>
              <a:schemeClr val="tx1"/>
            </a:solidFill>
            <a:miter lim="800000"/>
            <a:headEnd/>
            <a:tailEnd/>
          </a:ln>
          <a:effectLst/>
        </p:spPr>
        <p:txBody>
          <a:bodyPr wrap="none" anchor="ctr"/>
          <a:lstStyle/>
          <a:p>
            <a:pPr eaLnBrk="1" fontAlgn="auto" hangingPunct="1">
              <a:spcBef>
                <a:spcPts val="0"/>
              </a:spcBef>
              <a:spcAft>
                <a:spcPts val="0"/>
              </a:spcAft>
            </a:pPr>
            <a:endParaRPr lang="en-US" sz="1800">
              <a:solidFill>
                <a:prstClr val="black"/>
              </a:solidFill>
              <a:latin typeface="Calibri"/>
            </a:endParaRPr>
          </a:p>
        </p:txBody>
      </p:sp>
      <p:sp>
        <p:nvSpPr>
          <p:cNvPr id="236549" name="Text Box 5"/>
          <p:cNvSpPr txBox="1">
            <a:spLocks noChangeArrowheads="1"/>
          </p:cNvSpPr>
          <p:nvPr/>
        </p:nvSpPr>
        <p:spPr bwMode="auto">
          <a:xfrm>
            <a:off x="3492500" y="2492375"/>
            <a:ext cx="5265738" cy="482600"/>
          </a:xfrm>
          <a:prstGeom prst="rect">
            <a:avLst/>
          </a:prstGeom>
          <a:solidFill>
            <a:schemeClr val="bg2"/>
          </a:solidFill>
          <a:ln w="25400">
            <a:solidFill>
              <a:srgbClr val="FF0000"/>
            </a:solidFill>
            <a:miter lim="800000"/>
            <a:headEnd/>
            <a:tailEnd/>
          </a:ln>
          <a:effectLst/>
        </p:spPr>
        <p:txBody>
          <a:bodyPr wrap="none">
            <a:spAutoFit/>
          </a:bodyPr>
          <a:lstStyle/>
          <a:p>
            <a:pPr eaLnBrk="1" fontAlgn="auto" hangingPunct="1">
              <a:spcBef>
                <a:spcPts val="0"/>
              </a:spcBef>
              <a:spcAft>
                <a:spcPts val="0"/>
              </a:spcAft>
            </a:pPr>
            <a:r>
              <a:rPr lang="en-ZA" sz="1800">
                <a:solidFill>
                  <a:prstClr val="black"/>
                </a:solidFill>
                <a:latin typeface="Calibri"/>
              </a:rPr>
              <a:t>Cold dense surface water of the Antarctic</a:t>
            </a:r>
          </a:p>
        </p:txBody>
      </p:sp>
      <p:pic>
        <p:nvPicPr>
          <p:cNvPr id="6" name="Picture 9" descr="map"/>
          <p:cNvPicPr>
            <a:picLocks noChangeAspect="1" noChangeArrowheads="1"/>
          </p:cNvPicPr>
          <p:nvPr/>
        </p:nvPicPr>
        <p:blipFill>
          <a:blip r:embed="rId3" cstate="print"/>
          <a:srcRect/>
          <a:stretch>
            <a:fillRect/>
          </a:stretch>
        </p:blipFill>
        <p:spPr>
          <a:xfrm>
            <a:off x="2051720" y="3140968"/>
            <a:ext cx="1897062" cy="2674938"/>
          </a:xfrm>
          <a:prstGeom prst="rect">
            <a:avLst/>
          </a:prstGeom>
          <a:noFill/>
          <a:ln/>
        </p:spPr>
      </p:pic>
    </p:spTree>
    <p:extLst>
      <p:ext uri="{BB962C8B-B14F-4D97-AF65-F5344CB8AC3E}">
        <p14:creationId xmlns:p14="http://schemas.microsoft.com/office/powerpoint/2010/main" val="3663280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hirlpool">
  <a:themeElements>
    <a:clrScheme name="Whirlpool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fontScheme name="Whirlpoo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rlpool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98:Templates:Presentation Designs:Whirlpool</Template>
  <TotalTime>3076</TotalTime>
  <Words>566</Words>
  <Application>Microsoft Office PowerPoint</Application>
  <PresentationFormat>On-screen Show (4:3)</PresentationFormat>
  <Paragraphs>79</Paragraphs>
  <Slides>22</Slides>
  <Notes>1</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Whirlpool</vt:lpstr>
      <vt:lpstr>Office Theme</vt:lpstr>
      <vt:lpstr>2_Office Theme</vt:lpstr>
      <vt:lpstr>Density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Water Pressure</vt:lpstr>
      <vt:lpstr>PowerPoint Presentation</vt:lpstr>
      <vt:lpstr>PowerPoint Presentation</vt:lpstr>
      <vt:lpstr>PowerPoint Presentation</vt:lpstr>
      <vt:lpstr>Effects of pressure in the ocean.. </vt:lpstr>
    </vt:vector>
  </TitlesOfParts>
  <Company>osu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dc:title>
  <dc:creator>coas</dc:creator>
  <cp:lastModifiedBy>Windows User</cp:lastModifiedBy>
  <cp:revision>274</cp:revision>
  <dcterms:created xsi:type="dcterms:W3CDTF">2000-03-09T15:19:01Z</dcterms:created>
  <dcterms:modified xsi:type="dcterms:W3CDTF">2017-01-09T13:21:42Z</dcterms:modified>
</cp:coreProperties>
</file>